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313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97" r:id="rId24"/>
    <p:sldId id="301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79BEB8-4475-4DF8-8F98-C0AC31F853B1}" type="datetimeFigureOut">
              <a:rPr lang="zh-TW" altLang="en-US" smtClean="0"/>
              <a:pPr/>
              <a:t>2018/11/29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4649D5-7677-4F8C-8034-F189E09FEE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tv.ntut.edu.tw/caac/" TargetMode="External"/><Relationship Id="rId2" Type="http://schemas.openxmlformats.org/officeDocument/2006/relationships/hyperlink" Target="https://www.caac.ccu.edu.tw/cacportal/index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大學多元入學說明會</a:t>
            </a:r>
            <a:r>
              <a:rPr lang="en-US" altLang="zh-TW" dirty="0" smtClean="0"/>
              <a:t>-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個人申請停看聽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陳建良 老師</a:t>
            </a:r>
            <a:endParaRPr lang="en-US" altLang="zh-TW" dirty="0" smtClean="0"/>
          </a:p>
          <a:p>
            <a:r>
              <a:rPr lang="en-US" altLang="zh-TW" dirty="0" smtClean="0"/>
              <a:t>107.11.30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範例四</a:t>
            </a:r>
            <a:r>
              <a:rPr lang="en-US" altLang="zh-TW" dirty="0" smtClean="0"/>
              <a:t>-</a:t>
            </a:r>
            <a:r>
              <a:rPr lang="zh-TW" altLang="en-US" dirty="0" smtClean="0"/>
              <a:t>相同科系非</a:t>
            </a:r>
            <a:r>
              <a:rPr lang="en-US" altLang="zh-TW" dirty="0" smtClean="0"/>
              <a:t>APCS</a:t>
            </a:r>
            <a:r>
              <a:rPr lang="zh-TW" altLang="en-US" dirty="0" smtClean="0"/>
              <a:t>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r="1139" b="25593"/>
          <a:stretch/>
        </p:blipFill>
        <p:spPr bwMode="auto">
          <a:xfrm>
            <a:off x="23588" y="927073"/>
            <a:ext cx="9120411" cy="322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1079" b="35970"/>
          <a:stretch/>
        </p:blipFill>
        <p:spPr bwMode="auto">
          <a:xfrm>
            <a:off x="23588" y="4101801"/>
            <a:ext cx="9129937" cy="23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臺灣師範大學晨光組、中興大學興翼招生組、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/>
              <a:t>  交通大學旋坤揚帆招生組、中央大學向日葵招生組、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高雄醫學大學薪火招生組、清華大學旭日招生組</a:t>
            </a:r>
            <a:r>
              <a:rPr lang="en-US" altLang="zh-TW" dirty="0" smtClean="0"/>
              <a:t>…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還有</a:t>
            </a:r>
            <a:r>
              <a:rPr lang="zh-TW" altLang="en-US" dirty="0"/>
              <a:t>很多其他大學有提供類似的扶助弱勢</a:t>
            </a:r>
            <a:r>
              <a:rPr lang="zh-TW" altLang="en-US" dirty="0" smtClean="0"/>
              <a:t>名額，請同學主動去了解、翻閱簡章。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各大學對弱勢的定義不完全相同，請</a:t>
            </a:r>
            <a:r>
              <a:rPr lang="zh-TW" altLang="en-US" dirty="0" smtClean="0"/>
              <a:t>同學填志願前要確認</a:t>
            </a:r>
            <a:r>
              <a:rPr lang="zh-TW" altLang="en-US" dirty="0"/>
              <a:t>自己是否符合該校的</a:t>
            </a:r>
            <a:r>
              <a:rPr lang="zh-TW" altLang="en-US" dirty="0" smtClean="0"/>
              <a:t>資格，以免浪費志願。</a:t>
            </a:r>
            <a:endParaRPr lang="en-US" altLang="zh-TW" dirty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扶助弱勢的名額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086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4" r="1079" b="3868"/>
          <a:stretch/>
        </p:blipFill>
        <p:spPr bwMode="auto">
          <a:xfrm>
            <a:off x="1" y="1162819"/>
            <a:ext cx="9158964" cy="43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4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範例六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r="821" b="4249"/>
          <a:stretch/>
        </p:blipFill>
        <p:spPr bwMode="auto">
          <a:xfrm>
            <a:off x="0" y="1124745"/>
            <a:ext cx="91824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0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738531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少部分校系有青年儲蓄帳戶組、提供少數名額。</a:t>
            </a:r>
            <a:endParaRPr lang="en-US" altLang="zh-TW" sz="2600" dirty="0" smtClean="0"/>
          </a:p>
          <a:p>
            <a:r>
              <a:rPr lang="zh-TW" altLang="en-US" sz="2600" dirty="0" smtClean="0"/>
              <a:t>僅提供兩年前參與青年儲蓄戶方案的學生作選填。</a:t>
            </a:r>
            <a:endParaRPr lang="en-US" altLang="zh-TW" sz="2600" dirty="0" smtClean="0"/>
          </a:p>
          <a:p>
            <a:endParaRPr lang="en-US" altLang="zh-TW" sz="2600" dirty="0" smtClean="0"/>
          </a:p>
          <a:p>
            <a:r>
              <a:rPr lang="zh-TW" altLang="en-US" sz="2600" dirty="0" smtClean="0"/>
              <a:t>今年要</a:t>
            </a:r>
            <a:r>
              <a:rPr lang="zh-TW" altLang="en-US" sz="2600" dirty="0"/>
              <a:t>申請</a:t>
            </a:r>
            <a:r>
              <a:rPr lang="zh-TW" altLang="en-US" sz="2600" dirty="0" smtClean="0"/>
              <a:t>青年儲蓄戶方案的高三同學，可以今年先依據一般的升學管道，取得某科系的錄取資格，並於</a:t>
            </a:r>
            <a:r>
              <a:rPr lang="en-US" altLang="zh-TW" sz="2600" dirty="0" smtClean="0"/>
              <a:t>108</a:t>
            </a:r>
            <a:r>
              <a:rPr lang="zh-TW" altLang="en-US" sz="2600" dirty="0" smtClean="0"/>
              <a:t>年</a:t>
            </a:r>
            <a:r>
              <a:rPr lang="en-US" altLang="zh-TW" sz="2600" dirty="0" smtClean="0"/>
              <a:t>2/21~3/16</a:t>
            </a:r>
            <a:r>
              <a:rPr lang="zh-TW" altLang="en-US" sz="2600" dirty="0" smtClean="0"/>
              <a:t>進行線上申請參與方案。</a:t>
            </a:r>
            <a:endParaRPr lang="en-US" altLang="zh-TW" sz="2600" dirty="0" smtClean="0"/>
          </a:p>
          <a:p>
            <a:r>
              <a:rPr lang="zh-TW" altLang="en-US" sz="2600" dirty="0" smtClean="0"/>
              <a:t>或暫時</a:t>
            </a:r>
            <a:r>
              <a:rPr lang="zh-TW" altLang="en-US" sz="2600" dirty="0"/>
              <a:t>先不</a:t>
            </a:r>
            <a:r>
              <a:rPr lang="zh-TW" altLang="en-US" sz="2600" dirty="0" smtClean="0"/>
              <a:t>取得某科系錄取資格，兩年後再使用</a:t>
            </a:r>
            <a:r>
              <a:rPr lang="en-US" altLang="zh-TW" sz="2600" dirty="0" smtClean="0"/>
              <a:t>108</a:t>
            </a:r>
            <a:r>
              <a:rPr lang="zh-TW" altLang="en-US" sz="2600" dirty="0" smtClean="0"/>
              <a:t>年度的學測成績換算成</a:t>
            </a:r>
            <a:r>
              <a:rPr lang="en-US" altLang="zh-TW" sz="2600" dirty="0" smtClean="0"/>
              <a:t>110</a:t>
            </a:r>
            <a:r>
              <a:rPr lang="zh-TW" altLang="en-US" sz="2600" dirty="0" smtClean="0"/>
              <a:t>年度的成績進行個人申請。</a:t>
            </a:r>
            <a:endParaRPr lang="en-US" altLang="zh-TW" sz="2600" dirty="0" smtClean="0"/>
          </a:p>
          <a:p>
            <a:endParaRPr lang="en-US" altLang="zh-TW" sz="2600" dirty="0" smtClean="0"/>
          </a:p>
          <a:p>
            <a:r>
              <a:rPr lang="zh-TW" altLang="en-US" sz="2600" dirty="0"/>
              <a:t>對青年</a:t>
            </a:r>
            <a:r>
              <a:rPr lang="zh-TW" altLang="en-US" sz="2600" dirty="0" smtClean="0"/>
              <a:t>儲蓄戶</a:t>
            </a:r>
            <a:r>
              <a:rPr lang="zh-TW" altLang="en-US" sz="2600" dirty="0"/>
              <a:t>方案感興趣者</a:t>
            </a:r>
            <a:r>
              <a:rPr lang="zh-TW" altLang="en-US" sz="2600" dirty="0" smtClean="0"/>
              <a:t>，請洽輔導室劉華真老師。</a:t>
            </a:r>
            <a:endParaRPr lang="en-US" altLang="zh-TW" sz="2600" dirty="0" smtClean="0"/>
          </a:p>
          <a:p>
            <a:pPr marL="109728" indent="0">
              <a:buNone/>
            </a:pPr>
            <a:endParaRPr lang="en-US" altLang="zh-TW" sz="2600" dirty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青年儲蓄帳戶</a:t>
            </a:r>
            <a:r>
              <a:rPr lang="zh-TW" altLang="en-US" dirty="0" smtClean="0"/>
              <a:t>組</a:t>
            </a:r>
            <a:r>
              <a:rPr lang="en-US" altLang="zh-TW" dirty="0" smtClean="0"/>
              <a:t>?!?!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035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範例七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5" r="1031" b="3883"/>
          <a:stretch/>
        </p:blipFill>
        <p:spPr bwMode="auto">
          <a:xfrm>
            <a:off x="1" y="1217622"/>
            <a:ext cx="9144000" cy="42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43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少部分的大學科系在指考分發的時候，會同時要求你學科能力測驗、英語聽力檢定要達到檢定標準</a:t>
            </a:r>
            <a:endParaRPr lang="en-US" altLang="zh-TW" dirty="0" smtClean="0"/>
          </a:p>
          <a:p>
            <a:pPr lvl="1"/>
            <a:r>
              <a:rPr lang="zh-TW" altLang="en-US" dirty="0"/>
              <a:t>例如：台大</a:t>
            </a:r>
            <a:r>
              <a:rPr lang="zh-TW" altLang="en-US" dirty="0" smtClean="0"/>
              <a:t>歷史系，要求學測數學達均標。</a:t>
            </a:r>
            <a:endParaRPr lang="en-US" altLang="zh-TW" dirty="0" smtClean="0"/>
          </a:p>
          <a:p>
            <a:pPr lvl="1"/>
            <a:r>
              <a:rPr lang="zh-TW" altLang="en-US" dirty="0"/>
              <a:t>例如：</a:t>
            </a:r>
            <a:r>
              <a:rPr lang="zh-TW" altLang="en-US" dirty="0" smtClean="0"/>
              <a:t>政大資管系社會組，要求學測社會達前標。</a:t>
            </a:r>
            <a:endParaRPr lang="en-US" altLang="zh-TW" dirty="0" smtClean="0"/>
          </a:p>
          <a:p>
            <a:pPr lvl="1"/>
            <a:r>
              <a:rPr lang="zh-TW" altLang="en-US" dirty="0"/>
              <a:t>例如：</a:t>
            </a:r>
            <a:r>
              <a:rPr lang="zh-TW" altLang="en-US" dirty="0" smtClean="0"/>
              <a:t>成大生物科技與產業科學系，要求學測國、英前標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zh-TW" altLang="en-US" sz="2700" dirty="0" smtClean="0"/>
              <a:t>請花</a:t>
            </a:r>
            <a:r>
              <a:rPr lang="zh-TW" altLang="en-US" sz="2700" dirty="0"/>
              <a:t>時間確認你感興趣的科系是否也要兼顧學測的某幾科，以免造成未來指考分發時成績有到卻不能填志願的窘境。</a:t>
            </a:r>
            <a:endParaRPr lang="zh-TW" altLang="en-US" sz="27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指考戰士也請留意</a:t>
            </a:r>
            <a:r>
              <a:rPr lang="en-US" altLang="zh-TW" dirty="0" smtClean="0"/>
              <a:t>!!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873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輔導室旁滋心園</a:t>
            </a:r>
            <a:r>
              <a:rPr lang="en-US" altLang="zh-TW" dirty="0" smtClean="0"/>
              <a:t>1/2(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起，開放高三學生每天最多一節課來靜心、放鬆、照顧自己，一律公假。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輔導室高三升學相關活動預告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4" r="13904"/>
          <a:stretch/>
        </p:blipFill>
        <p:spPr>
          <a:xfrm>
            <a:off x="179512" y="2492896"/>
            <a:ext cx="4176464" cy="31584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8191"/>
          <a:stretch/>
        </p:blipFill>
        <p:spPr>
          <a:xfrm>
            <a:off x="4427984" y="2492896"/>
            <a:ext cx="4513361" cy="31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5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針對二中學生較多人數的主要考場</a:t>
            </a:r>
            <a:endParaRPr lang="en-US" altLang="zh-TW" dirty="0" smtClean="0"/>
          </a:p>
          <a:p>
            <a:r>
              <a:rPr lang="zh-TW" altLang="en-US" dirty="0"/>
              <a:t>提供考生休息區、代訂</a:t>
            </a:r>
            <a:r>
              <a:rPr lang="zh-TW" altLang="en-US" dirty="0" smtClean="0"/>
              <a:t>便當、升學諮詢等服務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1/25(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1/26(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  <a:r>
              <a:rPr lang="zh-TW" altLang="en-US" dirty="0" smtClean="0"/>
              <a:t>考生服務</a:t>
            </a:r>
            <a:endParaRPr lang="zh-TW" altLang="en-US" dirty="0"/>
          </a:p>
        </p:txBody>
      </p:sp>
      <p:pic>
        <p:nvPicPr>
          <p:cNvPr id="3074" name="Picture 2" descr="C:\Users\user\Desktop\106學年度工作資料\106考生服務\106學測\照片\DSC_1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5674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40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zh-TW" altLang="en-US" dirty="0"/>
              <a:t>日期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1/28(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限第一類組科系，石芳萌老師帶領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	1/30(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限第三類組科系，劉華真老師帶領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	2/1(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限第二類組科系，陳建良老師帶領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	2/16(</a:t>
            </a:r>
            <a:r>
              <a:rPr lang="zh-TW" altLang="en-US" dirty="0" smtClean="0"/>
              <a:t>六</a:t>
            </a:r>
            <a:r>
              <a:rPr lang="en-US" altLang="zh-TW" dirty="0" smtClean="0"/>
              <a:t>)</a:t>
            </a:r>
            <a:r>
              <a:rPr lang="zh-TW" altLang="en-US" dirty="0" smtClean="0"/>
              <a:t>不限科系，蘇世修主任帶領</a:t>
            </a:r>
            <a:endParaRPr lang="en-US" altLang="zh-TW" dirty="0" smtClean="0"/>
          </a:p>
          <a:p>
            <a:r>
              <a:rPr lang="zh-TW" altLang="en-US" dirty="0" smtClean="0"/>
              <a:t>時間：</a:t>
            </a:r>
            <a:r>
              <a:rPr lang="en-US" altLang="zh-TW" dirty="0" smtClean="0"/>
              <a:t>09:00~16:30</a:t>
            </a:r>
          </a:p>
          <a:p>
            <a:r>
              <a:rPr lang="zh-TW" altLang="en-US" dirty="0" smtClean="0"/>
              <a:t>依據</a:t>
            </a:r>
            <a:r>
              <a:rPr lang="zh-TW" altLang="en-US" dirty="0"/>
              <a:t>個人申請</a:t>
            </a:r>
            <a:r>
              <a:rPr lang="zh-TW" altLang="en-US" dirty="0" smtClean="0"/>
              <a:t>科系的類組分成</a:t>
            </a:r>
            <a:r>
              <a:rPr lang="zh-TW" altLang="en-US" dirty="0"/>
              <a:t>四個</a:t>
            </a:r>
            <a:r>
              <a:rPr lang="zh-TW" altLang="en-US" dirty="0" smtClean="0"/>
              <a:t>梯次</a:t>
            </a:r>
            <a:endParaRPr lang="en-US" altLang="zh-TW" dirty="0" smtClean="0"/>
          </a:p>
          <a:p>
            <a:r>
              <a:rPr lang="zh-TW" altLang="en-US" dirty="0"/>
              <a:t>每個</a:t>
            </a:r>
            <a:r>
              <a:rPr lang="zh-TW" altLang="en-US" dirty="0" smtClean="0"/>
              <a:t>梯次限額</a:t>
            </a:r>
            <a:r>
              <a:rPr lang="en-US" altLang="zh-TW" dirty="0" smtClean="0"/>
              <a:t>15</a:t>
            </a:r>
            <a:r>
              <a:rPr lang="zh-TW" altLang="en-US" dirty="0" smtClean="0"/>
              <a:t>名</a:t>
            </a:r>
            <a:endParaRPr lang="en-US" altLang="zh-TW" dirty="0" smtClean="0"/>
          </a:p>
          <a:p>
            <a:r>
              <a:rPr lang="zh-TW" altLang="en-US" dirty="0" smtClean="0"/>
              <a:t>詳細</a:t>
            </a:r>
            <a:r>
              <a:rPr lang="zh-TW" altLang="en-US" dirty="0"/>
              <a:t>報名方式與資訊，等</a:t>
            </a:r>
            <a:r>
              <a:rPr lang="en-US" altLang="zh-TW" dirty="0"/>
              <a:t>12</a:t>
            </a:r>
            <a:r>
              <a:rPr lang="zh-TW" altLang="en-US" dirty="0" smtClean="0"/>
              <a:t>月中輔導股長轉知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備審資料撰寫練功坊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93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2124744" y="4365104"/>
            <a:ext cx="8229600" cy="4738531"/>
          </a:xfrm>
        </p:spPr>
        <p:txBody>
          <a:bodyPr>
            <a:normAutofit/>
          </a:bodyPr>
          <a:lstStyle/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重要時程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44299"/>
              </p:ext>
            </p:extLst>
          </p:nvPr>
        </p:nvGraphicFramePr>
        <p:xfrm>
          <a:off x="611560" y="1124740"/>
          <a:ext cx="7992888" cy="511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5616624"/>
              </a:tblGrid>
              <a:tr h="402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日期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項目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2/25(</a:t>
                      </a:r>
                      <a:r>
                        <a:rPr lang="zh-TW" altLang="en-US" dirty="0" smtClean="0"/>
                        <a:t>一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公告學科能力測驗成績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2/26(</a:t>
                      </a:r>
                      <a:r>
                        <a:rPr lang="zh-TW" altLang="en-US" dirty="0" smtClean="0"/>
                        <a:t>二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寄發學科能力測驗成績單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r>
                        <a:rPr lang="zh-TW" altLang="en-US" dirty="0" smtClean="0"/>
                        <a:t>月底</a:t>
                      </a:r>
                      <a:r>
                        <a:rPr lang="en-US" altLang="zh-TW" dirty="0" smtClean="0"/>
                        <a:t>~3</a:t>
                      </a:r>
                      <a:r>
                        <a:rPr lang="zh-TW" altLang="en-US" dirty="0" smtClean="0"/>
                        <a:t>月初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校內</a:t>
                      </a:r>
                      <a:r>
                        <a:rPr lang="zh-TW" altLang="en-US" dirty="0" smtClean="0"/>
                        <a:t>網路選填個人申請校系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3/5(</a:t>
                      </a:r>
                      <a:r>
                        <a:rPr lang="zh-TW" altLang="en-US" dirty="0" smtClean="0"/>
                        <a:t>二</a:t>
                      </a:r>
                      <a:r>
                        <a:rPr lang="en-US" altLang="zh-TW" dirty="0" smtClean="0"/>
                        <a:t>)~3/6(</a:t>
                      </a:r>
                      <a:r>
                        <a:rPr lang="zh-TW" altLang="en-US" dirty="0" smtClean="0"/>
                        <a:t>三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註冊組上傳應屆生在校成績證明</a:t>
                      </a:r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</a:t>
                      </a:r>
                      <a:r>
                        <a:rPr lang="zh-TW" altLang="en-US" dirty="0" smtClean="0"/>
                        <a:t>月初</a:t>
                      </a:r>
                      <a:r>
                        <a:rPr lang="en-US" altLang="zh-TW" dirty="0" smtClean="0"/>
                        <a:t>~3</a:t>
                      </a:r>
                      <a:r>
                        <a:rPr lang="zh-TW" altLang="en-US" dirty="0" smtClean="0"/>
                        <a:t>月中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校內</a:t>
                      </a:r>
                      <a:r>
                        <a:rPr lang="zh-TW" altLang="en-US" dirty="0" smtClean="0"/>
                        <a:t>報名資料確認及繳費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3/18(</a:t>
                      </a:r>
                      <a:r>
                        <a:rPr lang="zh-TW" altLang="en-US" dirty="0" smtClean="0"/>
                        <a:t>一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繁星推薦第</a:t>
                      </a:r>
                      <a:r>
                        <a:rPr lang="en-US" altLang="zh-TW" dirty="0" smtClean="0"/>
                        <a:t>1~</a:t>
                      </a:r>
                      <a:r>
                        <a:rPr lang="zh-TW" altLang="en-US" dirty="0" smtClean="0"/>
                        <a:t>第</a:t>
                      </a:r>
                      <a:r>
                        <a:rPr lang="en-US" altLang="zh-TW" dirty="0" smtClean="0"/>
                        <a:t>7</a:t>
                      </a:r>
                      <a:r>
                        <a:rPr lang="zh-TW" altLang="en-US" dirty="0" smtClean="0"/>
                        <a:t>學群放榜；第</a:t>
                      </a:r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學群公告篩選結果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3/20(</a:t>
                      </a:r>
                      <a:r>
                        <a:rPr lang="zh-TW" altLang="en-US" dirty="0" smtClean="0"/>
                        <a:t>三</a:t>
                      </a:r>
                      <a:r>
                        <a:rPr lang="en-US" altLang="zh-TW" dirty="0" smtClean="0"/>
                        <a:t>)~3/21(</a:t>
                      </a:r>
                      <a:r>
                        <a:rPr lang="zh-TW" altLang="en-US" dirty="0" smtClean="0"/>
                        <a:t>四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學校正式向甄選委員會辦理報名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3/27(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三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公告個人申請第一階段篩選結果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3/29(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五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開放網路上傳備審資料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4/1(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一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)~4/9(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二</a:t>
                      </a:r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各校系上傳備審資料截止日期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2818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4/10(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三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)~4/28(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各校系第二階段指定項目甄試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8756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時間：</a:t>
            </a:r>
            <a:r>
              <a:rPr lang="en-US" altLang="zh-TW" dirty="0" smtClean="0"/>
              <a:t>108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27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)18:30-20:00</a:t>
            </a:r>
          </a:p>
          <a:p>
            <a:r>
              <a:rPr lang="zh-TW" altLang="en-US" dirty="0"/>
              <a:t>地點：本校中正</a:t>
            </a:r>
            <a:r>
              <a:rPr lang="zh-TW" altLang="en-US" dirty="0" smtClean="0"/>
              <a:t>堂</a:t>
            </a:r>
            <a:endParaRPr lang="en-US" altLang="zh-TW" dirty="0" smtClean="0"/>
          </a:p>
          <a:p>
            <a:r>
              <a:rPr lang="zh-TW" altLang="en-US" dirty="0"/>
              <a:t>講者</a:t>
            </a:r>
            <a:r>
              <a:rPr lang="zh-TW" altLang="en-US" dirty="0" smtClean="0"/>
              <a:t>：劉華真老師</a:t>
            </a:r>
            <a:endParaRPr lang="en-US" altLang="zh-TW" dirty="0" smtClean="0"/>
          </a:p>
          <a:p>
            <a:r>
              <a:rPr lang="zh-TW" altLang="en-US" dirty="0"/>
              <a:t>詳細報名方式與資訊，等</a:t>
            </a:r>
            <a:r>
              <a:rPr lang="en-US" altLang="zh-TW" dirty="0"/>
              <a:t>12</a:t>
            </a:r>
            <a:r>
              <a:rPr lang="zh-TW" altLang="en-US" dirty="0"/>
              <a:t>月中輔導股長轉知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申請、繁星選填志願說明會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200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時間：</a:t>
            </a:r>
            <a:r>
              <a:rPr lang="en-US" altLang="zh-TW" dirty="0"/>
              <a:t>108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8</a:t>
            </a:r>
            <a:r>
              <a:rPr lang="zh-TW" altLang="en-US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)14:10-16:00</a:t>
            </a:r>
            <a:endParaRPr lang="en-US" altLang="zh-TW" dirty="0"/>
          </a:p>
          <a:p>
            <a:r>
              <a:rPr lang="zh-TW" altLang="en-US" dirty="0"/>
              <a:t>地點：</a:t>
            </a:r>
            <a:r>
              <a:rPr lang="zh-TW" altLang="en-US" dirty="0" smtClean="0"/>
              <a:t>本校音樂館</a:t>
            </a:r>
            <a:endParaRPr lang="en-US" altLang="zh-TW" dirty="0"/>
          </a:p>
          <a:p>
            <a:r>
              <a:rPr lang="zh-TW" altLang="en-US" dirty="0"/>
              <a:t>講者</a:t>
            </a:r>
            <a:r>
              <a:rPr lang="zh-TW" altLang="en-US" dirty="0" smtClean="0"/>
              <a:t>：</a:t>
            </a:r>
            <a:r>
              <a:rPr lang="zh-TW" altLang="en-US" dirty="0"/>
              <a:t>陳建良</a:t>
            </a:r>
            <a:r>
              <a:rPr lang="zh-TW" altLang="en-US" dirty="0" smtClean="0"/>
              <a:t>老師</a:t>
            </a:r>
            <a:endParaRPr lang="en-US" altLang="zh-TW" dirty="0"/>
          </a:p>
          <a:p>
            <a:r>
              <a:rPr lang="zh-TW" altLang="en-US" dirty="0"/>
              <a:t>詳細報名方式與資訊，等</a:t>
            </a:r>
            <a:r>
              <a:rPr lang="en-US" altLang="zh-TW" dirty="0"/>
              <a:t>12</a:t>
            </a:r>
            <a:r>
              <a:rPr lang="zh-TW" altLang="en-US" dirty="0"/>
              <a:t>月中輔導股長轉知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備審資料與面試講習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153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時間：</a:t>
            </a:r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en-US" altLang="zh-TW" dirty="0"/>
              <a:t>3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29</a:t>
            </a:r>
            <a:r>
              <a:rPr lang="zh-TW" altLang="en-US" dirty="0" smtClean="0"/>
              <a:t>日</a:t>
            </a:r>
            <a:r>
              <a:rPr lang="en-US" altLang="zh-TW" dirty="0"/>
              <a:t>(</a:t>
            </a:r>
            <a:r>
              <a:rPr lang="zh-TW" altLang="en-US" dirty="0"/>
              <a:t>五</a:t>
            </a:r>
            <a:r>
              <a:rPr lang="en-US" altLang="zh-TW" dirty="0"/>
              <a:t>)</a:t>
            </a:r>
            <a:r>
              <a:rPr lang="en-US" altLang="zh-TW" dirty="0" smtClean="0"/>
              <a:t>13:10-17:00</a:t>
            </a:r>
            <a:endParaRPr lang="en-US" altLang="zh-TW" dirty="0"/>
          </a:p>
          <a:p>
            <a:r>
              <a:rPr lang="zh-TW" altLang="en-US" dirty="0"/>
              <a:t>地點</a:t>
            </a:r>
            <a:r>
              <a:rPr lang="zh-TW" altLang="en-US" dirty="0" smtClean="0"/>
              <a:t>：依學群分配在本校</a:t>
            </a:r>
            <a:r>
              <a:rPr lang="zh-TW" altLang="en-US" dirty="0"/>
              <a:t>各場地</a:t>
            </a:r>
            <a:endParaRPr lang="en-US" altLang="zh-TW" dirty="0"/>
          </a:p>
          <a:p>
            <a:r>
              <a:rPr lang="zh-TW" altLang="en-US" dirty="0"/>
              <a:t>模擬</a:t>
            </a:r>
            <a:r>
              <a:rPr lang="zh-TW" altLang="en-US" dirty="0" smtClean="0"/>
              <a:t>面試委員：大學教授搭配校內老師</a:t>
            </a:r>
            <a:endParaRPr lang="en-US" altLang="zh-TW" dirty="0"/>
          </a:p>
          <a:p>
            <a:r>
              <a:rPr lang="zh-TW" altLang="en-US" dirty="0"/>
              <a:t>詳細報名方式與資訊，</a:t>
            </a:r>
            <a:r>
              <a:rPr lang="zh-TW" altLang="en-US" dirty="0" smtClean="0"/>
              <a:t>等下學期開學輔導</a:t>
            </a:r>
            <a:r>
              <a:rPr lang="zh-TW" altLang="en-US" dirty="0"/>
              <a:t>股長轉知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個人申請模擬面試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938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與各班輔導老師約時間討論備審資料或個人需要</a:t>
            </a:r>
            <a:endParaRPr lang="en-US" altLang="zh-TW" dirty="0" smtClean="0"/>
          </a:p>
          <a:p>
            <a:r>
              <a:rPr lang="zh-TW" altLang="en-US" dirty="0" smtClean="0"/>
              <a:t>來輔導室翻閱畢業學長姐的備審資料範本</a:t>
            </a:r>
            <a:endParaRPr lang="en-US" altLang="zh-TW" dirty="0" smtClean="0"/>
          </a:p>
          <a:p>
            <a:r>
              <a:rPr lang="zh-TW" altLang="en-US" dirty="0" smtClean="0"/>
              <a:t>來輔導室翻閱畢業學長姐的面試經驗分享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妥善利用輔導室資源</a:t>
            </a:r>
            <a:endParaRPr lang="zh-TW" altLang="en-US" dirty="0"/>
          </a:p>
        </p:txBody>
      </p:sp>
      <p:pic>
        <p:nvPicPr>
          <p:cNvPr id="4" name="圖片 3" descr="DSC_1146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13775" r="7476"/>
          <a:stretch>
            <a:fillRect/>
          </a:stretch>
        </p:blipFill>
        <p:spPr>
          <a:xfrm>
            <a:off x="4716016" y="3429000"/>
            <a:ext cx="4176464" cy="2983230"/>
          </a:xfrm>
          <a:prstGeom prst="rect">
            <a:avLst/>
          </a:prstGeom>
        </p:spPr>
      </p:pic>
      <p:pic>
        <p:nvPicPr>
          <p:cNvPr id="5" name="圖片 4" descr="DSC_1147.JPG"/>
          <p:cNvPicPr>
            <a:picLocks noChangeAspect="1"/>
          </p:cNvPicPr>
          <p:nvPr/>
        </p:nvPicPr>
        <p:blipFill>
          <a:blip r:embed="rId3" cstate="print"/>
          <a:srcRect l="10098" r="7207"/>
          <a:stretch>
            <a:fillRect/>
          </a:stretch>
        </p:blipFill>
        <p:spPr>
          <a:xfrm>
            <a:off x="179512" y="3429000"/>
            <a:ext cx="4392488" cy="29877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Ｑ＆Ａ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問題交流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大學甄選入學委員會網站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13152" r="13135" b="15087"/>
          <a:stretch/>
        </p:blipFill>
        <p:spPr bwMode="auto">
          <a:xfrm>
            <a:off x="611560" y="1124744"/>
            <a:ext cx="7920880" cy="458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246811" y="4509120"/>
            <a:ext cx="1846218" cy="49638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39027" r="47567" b="47426"/>
          <a:stretch/>
        </p:blipFill>
        <p:spPr bwMode="auto">
          <a:xfrm>
            <a:off x="2339752" y="5823642"/>
            <a:ext cx="4716330" cy="85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126522" y="5987109"/>
            <a:ext cx="1477926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紙本簡章代售</a:t>
            </a:r>
            <a:endParaRPr lang="en-US" altLang="zh-TW" sz="1400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sz="1400" dirty="0" smtClean="0">
                <a:solidFill>
                  <a:srgbClr val="FF0000"/>
                </a:solidFill>
              </a:rPr>
              <a:t>地點、連絡電話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500508"/>
              </p:ext>
            </p:extLst>
          </p:nvPr>
        </p:nvGraphicFramePr>
        <p:xfrm>
          <a:off x="457200" y="1268760"/>
          <a:ext cx="8229600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3425552"/>
                <a:gridCol w="3425552"/>
              </a:tblGrid>
              <a:tr h="44014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申請入學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科大申請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5970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志願數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</a:t>
                      </a:r>
                      <a:r>
                        <a:rPr lang="zh-TW" altLang="en-US" dirty="0" smtClean="0"/>
                        <a:t>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少部分學校會限制同校的志願數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個</a:t>
                      </a:r>
                      <a:endParaRPr lang="en-US" altLang="zh-TW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有學校會限制只能填一個志願</a:t>
                      </a:r>
                    </a:p>
                  </a:txBody>
                  <a:tcPr anchor="ctr"/>
                </a:tc>
              </a:tr>
              <a:tr h="44014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一階檢定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參考簡章各系的條件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參考簡章各系的條件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4014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一階篩選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參考簡章各系的條件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參考簡章各系的條件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4014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二階項目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審查資料、口試、筆試</a:t>
                      </a:r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審查資料、口試、筆試</a:t>
                      </a:r>
                      <a:r>
                        <a:rPr lang="en-US" altLang="zh-TW" dirty="0" smtClean="0"/>
                        <a:t>…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個人申請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一般大學</a:t>
            </a:r>
            <a:r>
              <a:rPr lang="en-US" altLang="zh-TW" dirty="0" smtClean="0"/>
              <a:t>+</a:t>
            </a:r>
            <a:r>
              <a:rPr lang="zh-TW" altLang="en-US" dirty="0" smtClean="0"/>
              <a:t>科大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內容版面配置區 1"/>
          <p:cNvSpPr txBox="1">
            <a:spLocks/>
          </p:cNvSpPr>
          <p:nvPr/>
        </p:nvSpPr>
        <p:spPr>
          <a:xfrm>
            <a:off x="467544" y="4005064"/>
            <a:ext cx="8229600" cy="43819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檢定：符合條件才有資格填這個志願。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zh-TW" alt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篩選：當填志願人數超過本系預計甄試人數的時候，篩選的先後順序為何。</a:t>
            </a: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zh-TW" altLang="en-US" sz="2700" dirty="0" smtClean="0"/>
              <a:t>大學甄選入學委員會</a:t>
            </a:r>
            <a:r>
              <a:rPr lang="zh-TW" altLang="en-US" sz="2700" dirty="0" smtClean="0">
                <a:hlinkClick r:id="rId2"/>
              </a:rPr>
              <a:t>網址</a:t>
            </a:r>
            <a:endParaRPr lang="en-US" altLang="zh-TW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zh-TW" altLang="en-US" sz="2700" dirty="0" smtClean="0"/>
              <a:t>科大申請入學</a:t>
            </a:r>
            <a:r>
              <a:rPr lang="zh-TW" altLang="en-US" sz="2700" dirty="0" smtClean="0">
                <a:hlinkClick r:id="rId3"/>
              </a:rPr>
              <a:t>網址</a:t>
            </a:r>
            <a:endParaRPr lang="en-US" altLang="zh-TW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altLang="zh-TW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4738531"/>
          </a:xfrm>
        </p:spPr>
        <p:txBody>
          <a:bodyPr/>
          <a:lstStyle/>
          <a:p>
            <a:r>
              <a:rPr lang="zh-TW" altLang="en-US" dirty="0" smtClean="0"/>
              <a:t>最多採四科：這四科可能落在檢定、篩選、採計。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部分科系會用兩科以上的組合分數，作為篩選依據。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例如：英數社自；國英數；國英社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等等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zh-TW" altLang="en-US" sz="2700" dirty="0" smtClean="0"/>
              <a:t>同級分超額</a:t>
            </a:r>
            <a:r>
              <a:rPr lang="zh-TW" altLang="en-US" sz="2700" dirty="0"/>
              <a:t>篩選不再使採用五科總級分</a:t>
            </a:r>
            <a:r>
              <a:rPr lang="zh-TW" altLang="en-US" sz="2700" dirty="0" smtClean="0"/>
              <a:t>。</a:t>
            </a:r>
            <a:endParaRPr lang="en-US" altLang="zh-TW" dirty="0"/>
          </a:p>
          <a:p>
            <a:pPr lvl="1">
              <a:buSzPct val="68000"/>
            </a:pPr>
            <a:r>
              <a:rPr lang="zh-TW" altLang="en-US" dirty="0"/>
              <a:t>超額篩選的標準會明確寫在校系分則上</a:t>
            </a: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今年的調整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88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 r="1476" b="3692"/>
          <a:stretch/>
        </p:blipFill>
        <p:spPr bwMode="auto">
          <a:xfrm>
            <a:off x="1" y="836712"/>
            <a:ext cx="9108504" cy="4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0" r="1517" b="33612"/>
          <a:stretch/>
        </p:blipFill>
        <p:spPr bwMode="auto">
          <a:xfrm>
            <a:off x="-1" y="5157192"/>
            <a:ext cx="9108505" cy="14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9" r="1277" b="7396"/>
          <a:stretch/>
        </p:blipFill>
        <p:spPr bwMode="auto">
          <a:xfrm>
            <a:off x="0" y="836712"/>
            <a:ext cx="9108379" cy="40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8" r="1178" b="33132"/>
          <a:stretch/>
        </p:blipFill>
        <p:spPr bwMode="auto">
          <a:xfrm>
            <a:off x="0" y="4885754"/>
            <a:ext cx="9115425" cy="147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3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部分資工系、資管系把少部分名額獨立出來，提供給有參加</a:t>
            </a:r>
            <a:r>
              <a:rPr lang="en-US" altLang="zh-TW" dirty="0" smtClean="0"/>
              <a:t>APCS</a:t>
            </a:r>
            <a:r>
              <a:rPr lang="zh-TW" altLang="en-US" dirty="0" smtClean="0"/>
              <a:t>檢測的學生進行申請。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APCS</a:t>
            </a:r>
            <a:r>
              <a:rPr lang="zh-TW" altLang="en-US" dirty="0" smtClean="0"/>
              <a:t>組的名額較少、倍率篩選的方式跟非</a:t>
            </a:r>
            <a:r>
              <a:rPr lang="en-US" altLang="zh-TW" dirty="0" smtClean="0"/>
              <a:t>APCS</a:t>
            </a:r>
            <a:r>
              <a:rPr lang="zh-TW" altLang="en-US" dirty="0" smtClean="0"/>
              <a:t>組不完全相同。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有考</a:t>
            </a:r>
            <a:r>
              <a:rPr lang="en-US" altLang="zh-TW" dirty="0" smtClean="0"/>
              <a:t>APCS</a:t>
            </a:r>
            <a:r>
              <a:rPr lang="zh-TW" altLang="en-US" dirty="0" smtClean="0"/>
              <a:t>檢測的同學可能要評估報名一般組或</a:t>
            </a:r>
            <a:r>
              <a:rPr lang="en-US" altLang="zh-TW" dirty="0" smtClean="0"/>
              <a:t>APCS</a:t>
            </a:r>
            <a:r>
              <a:rPr lang="zh-TW" altLang="en-US" dirty="0" smtClean="0"/>
              <a:t>組合者對自己較有利；也可以考慮兩組都報名，但就會用掉兩個志願機會。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APCS</a:t>
            </a:r>
            <a:r>
              <a:rPr lang="zh-TW" altLang="en-US" dirty="0" smtClean="0"/>
              <a:t>組</a:t>
            </a:r>
            <a:r>
              <a:rPr lang="en-US" altLang="zh-TW" dirty="0" smtClean="0"/>
              <a:t>-</a:t>
            </a:r>
            <a:r>
              <a:rPr lang="zh-TW" altLang="en-US" dirty="0" smtClean="0"/>
              <a:t>資工系、資管系限定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90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校系分則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範例三</a:t>
            </a:r>
            <a:r>
              <a:rPr lang="en-US" altLang="zh-TW" dirty="0" smtClean="0"/>
              <a:t>-APCS</a:t>
            </a:r>
            <a:r>
              <a:rPr lang="zh-TW" altLang="en-US" dirty="0" smtClean="0"/>
              <a:t>組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r="1178" b="23271"/>
          <a:stretch/>
        </p:blipFill>
        <p:spPr bwMode="auto">
          <a:xfrm>
            <a:off x="0" y="876428"/>
            <a:ext cx="9144000" cy="348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9" r="1277" b="35230"/>
          <a:stretch/>
        </p:blipFill>
        <p:spPr bwMode="auto">
          <a:xfrm>
            <a:off x="1" y="4343722"/>
            <a:ext cx="9144000" cy="23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807</TotalTime>
  <Words>1131</Words>
  <Application>Microsoft Office PowerPoint</Application>
  <PresentationFormat>如螢幕大小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匯合</vt:lpstr>
      <vt:lpstr>大學多元入學說明會- 個人申請停看聽</vt:lpstr>
      <vt:lpstr>重要時程</vt:lpstr>
      <vt:lpstr>大學甄選入學委員會網站</vt:lpstr>
      <vt:lpstr>個人申請(一般大學+科大)</vt:lpstr>
      <vt:lpstr>今年的調整</vt:lpstr>
      <vt:lpstr>校系分則(範例一)</vt:lpstr>
      <vt:lpstr>校系分則(範例二)</vt:lpstr>
      <vt:lpstr>APCS組-資工系、資管系限定</vt:lpstr>
      <vt:lpstr>校系分則(範例三-APCS組)</vt:lpstr>
      <vt:lpstr>校系分則(範例四-相同科系非APCS組)</vt:lpstr>
      <vt:lpstr>扶助弱勢的名額</vt:lpstr>
      <vt:lpstr>校系分則(範例五)</vt:lpstr>
      <vt:lpstr>校系分則(範例六)</vt:lpstr>
      <vt:lpstr>青年儲蓄帳戶組?!?!</vt:lpstr>
      <vt:lpstr>校系分則(範例七)</vt:lpstr>
      <vt:lpstr>指考戰士也請留意!!</vt:lpstr>
      <vt:lpstr>輔導室高三升學相關活動預告</vt:lpstr>
      <vt:lpstr>1/25(五)、1/26(六)考生服務</vt:lpstr>
      <vt:lpstr>備審資料撰寫練功坊</vt:lpstr>
      <vt:lpstr>申請、繁星選填志願說明會</vt:lpstr>
      <vt:lpstr>備審資料與面試講習</vt:lpstr>
      <vt:lpstr>個人申請模擬面試</vt:lpstr>
      <vt:lpstr>妥善利用輔導室資源</vt:lpstr>
      <vt:lpstr>Ｑ＆Ａ 問題交流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如何協助學生完成備審資料</dc:title>
  <dc:creator>Tcssh-Counsel</dc:creator>
  <cp:lastModifiedBy>user</cp:lastModifiedBy>
  <cp:revision>84</cp:revision>
  <dcterms:created xsi:type="dcterms:W3CDTF">2018-02-22T09:07:07Z</dcterms:created>
  <dcterms:modified xsi:type="dcterms:W3CDTF">2018-11-29T08:48:03Z</dcterms:modified>
</cp:coreProperties>
</file>