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27"/>
  </p:handoutMasterIdLst>
  <p:sldIdLst>
    <p:sldId id="261" r:id="rId2"/>
    <p:sldId id="271" r:id="rId3"/>
    <p:sldId id="272" r:id="rId4"/>
    <p:sldId id="273" r:id="rId5"/>
    <p:sldId id="297" r:id="rId6"/>
    <p:sldId id="298" r:id="rId7"/>
    <p:sldId id="299" r:id="rId8"/>
    <p:sldId id="300" r:id="rId9"/>
    <p:sldId id="296" r:id="rId10"/>
    <p:sldId id="275" r:id="rId11"/>
    <p:sldId id="276" r:id="rId12"/>
    <p:sldId id="278" r:id="rId13"/>
    <p:sldId id="279" r:id="rId14"/>
    <p:sldId id="281" r:id="rId15"/>
    <p:sldId id="282" r:id="rId16"/>
    <p:sldId id="283" r:id="rId17"/>
    <p:sldId id="284" r:id="rId18"/>
    <p:sldId id="285" r:id="rId19"/>
    <p:sldId id="295" r:id="rId20"/>
    <p:sldId id="286" r:id="rId21"/>
    <p:sldId id="288" r:id="rId22"/>
    <p:sldId id="291" r:id="rId23"/>
    <p:sldId id="292" r:id="rId24"/>
    <p:sldId id="293" r:id="rId25"/>
    <p:sldId id="294" r:id="rId26"/>
  </p:sldIdLst>
  <p:sldSz cx="9144000" cy="6858000" type="screen4x3"/>
  <p:notesSz cx="6807200" cy="9939338"/>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38B1855-1B75-4FBE-930C-398BA8C253C6}" styleName="佈景主題樣式 2 - 輔色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8" autoAdjust="0"/>
    <p:restoredTop sz="94632" autoAdjust="0"/>
  </p:normalViewPr>
  <p:slideViewPr>
    <p:cSldViewPr>
      <p:cViewPr varScale="1">
        <p:scale>
          <a:sx n="77" d="100"/>
          <a:sy n="77" d="100"/>
        </p:scale>
        <p:origin x="-322" y="-8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55838" y="0"/>
            <a:ext cx="2949787" cy="496967"/>
          </a:xfrm>
          <a:prstGeom prst="rect">
            <a:avLst/>
          </a:prstGeom>
        </p:spPr>
        <p:txBody>
          <a:bodyPr vert="horz" lIns="91440" tIns="45720" rIns="91440" bIns="45720" rtlCol="0"/>
          <a:lstStyle>
            <a:lvl1pPr algn="r">
              <a:defRPr sz="1200"/>
            </a:lvl1pPr>
          </a:lstStyle>
          <a:p>
            <a:fld id="{EE096662-B70C-4583-8836-749D068DABEA}" type="datetimeFigureOut">
              <a:rPr lang="zh-TW" altLang="en-US" smtClean="0"/>
              <a:pPr/>
              <a:t>2016/10/20</a:t>
            </a:fld>
            <a:endParaRPr lang="zh-TW" altLang="en-US"/>
          </a:p>
        </p:txBody>
      </p:sp>
      <p:sp>
        <p:nvSpPr>
          <p:cNvPr id="4" name="頁尾版面配置區 3"/>
          <p:cNvSpPr>
            <a:spLocks noGrp="1"/>
          </p:cNvSpPr>
          <p:nvPr>
            <p:ph type="ftr" sz="quarter" idx="2"/>
          </p:nvPr>
        </p:nvSpPr>
        <p:spPr>
          <a:xfrm>
            <a:off x="0" y="9440646"/>
            <a:ext cx="2949787" cy="496967"/>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55838" y="9440646"/>
            <a:ext cx="2949787" cy="496967"/>
          </a:xfrm>
          <a:prstGeom prst="rect">
            <a:avLst/>
          </a:prstGeom>
        </p:spPr>
        <p:txBody>
          <a:bodyPr vert="horz" lIns="91440" tIns="45720" rIns="91440" bIns="45720" rtlCol="0" anchor="b"/>
          <a:lstStyle>
            <a:lvl1pPr algn="r">
              <a:defRPr sz="1200"/>
            </a:lvl1pPr>
          </a:lstStyle>
          <a:p>
            <a:fld id="{9D7DDFBF-0366-4C71-B583-4D9402C2F4CA}" type="slidenum">
              <a:rPr lang="zh-TW" altLang="en-US" smtClean="0"/>
              <a:pPr/>
              <a:t>‹#›</a:t>
            </a:fld>
            <a:endParaRPr lang="zh-TW" altLang="en-US"/>
          </a:p>
        </p:txBody>
      </p:sp>
    </p:spTree>
    <p:extLst>
      <p:ext uri="{BB962C8B-B14F-4D97-AF65-F5344CB8AC3E}">
        <p14:creationId xmlns="" xmlns:p14="http://schemas.microsoft.com/office/powerpoint/2010/main" val="411815106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14" name="標題 13"/>
          <p:cNvSpPr>
            <a:spLocks noGrp="1"/>
          </p:cNvSpPr>
          <p:nvPr>
            <p:ph type="ctrTitle"/>
          </p:nvPr>
        </p:nvSpPr>
        <p:spPr>
          <a:xfrm>
            <a:off x="1432560" y="359898"/>
            <a:ext cx="7406640" cy="1472184"/>
          </a:xfrm>
        </p:spPr>
        <p:txBody>
          <a:bodyPr anchor="b"/>
          <a:lstStyle>
            <a:lvl1pPr algn="l">
              <a:defRPr/>
            </a:lvl1pPr>
            <a:extLst/>
          </a:lstStyle>
          <a:p>
            <a:r>
              <a:rPr kumimoji="0" lang="zh-TW" altLang="en-US" smtClean="0"/>
              <a:t>按一下以編輯母片標題樣式</a:t>
            </a:r>
            <a:endParaRPr kumimoji="0" lang="en-US"/>
          </a:p>
        </p:txBody>
      </p:sp>
      <p:sp>
        <p:nvSpPr>
          <p:cNvPr id="22" name="副標題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zh-TW" altLang="en-US" smtClean="0"/>
              <a:t>按一下以編輯母片副標題樣式</a:t>
            </a:r>
            <a:endParaRPr kumimoji="0" lang="en-US"/>
          </a:p>
        </p:txBody>
      </p:sp>
      <p:sp>
        <p:nvSpPr>
          <p:cNvPr id="7" name="日期版面配置區 6"/>
          <p:cNvSpPr>
            <a:spLocks noGrp="1"/>
          </p:cNvSpPr>
          <p:nvPr>
            <p:ph type="dt" sz="half" idx="10"/>
          </p:nvPr>
        </p:nvSpPr>
        <p:spPr/>
        <p:txBody>
          <a:bodyPr/>
          <a:lstStyle>
            <a:extLst/>
          </a:lstStyle>
          <a:p>
            <a:fld id="{14096F27-C927-43A5-8161-DF5A924C5EBB}" type="datetimeFigureOut">
              <a:rPr lang="zh-TW" altLang="en-US" smtClean="0"/>
              <a:pPr/>
              <a:t>2016/10/20</a:t>
            </a:fld>
            <a:endParaRPr lang="zh-TW" altLang="en-US"/>
          </a:p>
        </p:txBody>
      </p:sp>
      <p:sp>
        <p:nvSpPr>
          <p:cNvPr id="20" name="頁尾版面配置區 19"/>
          <p:cNvSpPr>
            <a:spLocks noGrp="1"/>
          </p:cNvSpPr>
          <p:nvPr>
            <p:ph type="ftr" sz="quarter" idx="11"/>
          </p:nvPr>
        </p:nvSpPr>
        <p:spPr/>
        <p:txBody>
          <a:bodyPr/>
          <a:lstStyle>
            <a:extLst/>
          </a:lstStyle>
          <a:p>
            <a:endParaRPr lang="zh-TW" altLang="en-US"/>
          </a:p>
        </p:txBody>
      </p:sp>
      <p:sp>
        <p:nvSpPr>
          <p:cNvPr id="10" name="投影片編號版面配置區 9"/>
          <p:cNvSpPr>
            <a:spLocks noGrp="1"/>
          </p:cNvSpPr>
          <p:nvPr>
            <p:ph type="sldNum" sz="quarter" idx="12"/>
          </p:nvPr>
        </p:nvSpPr>
        <p:spPr/>
        <p:txBody>
          <a:bodyPr/>
          <a:lstStyle>
            <a:extLst/>
          </a:lstStyle>
          <a:p>
            <a:fld id="{20E22B45-2575-43C1-8CFB-BAF75239E2D7}" type="slidenum">
              <a:rPr lang="zh-TW" altLang="en-US" smtClean="0"/>
              <a:pPr/>
              <a:t>‹#›</a:t>
            </a:fld>
            <a:endParaRPr lang="zh-TW" altLang="en-US"/>
          </a:p>
        </p:txBody>
      </p:sp>
      <p:sp>
        <p:nvSpPr>
          <p:cNvPr id="8" name="橢圓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橢圓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extLs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p:txBody>
          <a:bodyPr vert="eaVert"/>
          <a:lstStyle>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extLst/>
          </a:lstStyle>
          <a:p>
            <a:fld id="{14096F27-C927-43A5-8161-DF5A924C5EBB}" type="datetimeFigureOut">
              <a:rPr lang="zh-TW" altLang="en-US" smtClean="0"/>
              <a:pPr/>
              <a:t>2016/10/20</a:t>
            </a:fld>
            <a:endParaRPr lang="zh-TW" altLang="en-US"/>
          </a:p>
        </p:txBody>
      </p:sp>
      <p:sp>
        <p:nvSpPr>
          <p:cNvPr id="5" name="頁尾版面配置區 4"/>
          <p:cNvSpPr>
            <a:spLocks noGrp="1"/>
          </p:cNvSpPr>
          <p:nvPr>
            <p:ph type="ftr" sz="quarter" idx="11"/>
          </p:nvPr>
        </p:nvSpPr>
        <p:spPr/>
        <p:txBody>
          <a:bodyPr/>
          <a:lstStyle>
            <a:extLst/>
          </a:lstStyle>
          <a:p>
            <a:endParaRPr lang="zh-TW" altLang="en-US"/>
          </a:p>
        </p:txBody>
      </p:sp>
      <p:sp>
        <p:nvSpPr>
          <p:cNvPr id="6" name="投影片編號版面配置區 5"/>
          <p:cNvSpPr>
            <a:spLocks noGrp="1"/>
          </p:cNvSpPr>
          <p:nvPr>
            <p:ph type="sldNum" sz="quarter" idx="12"/>
          </p:nvPr>
        </p:nvSpPr>
        <p:spPr/>
        <p:txBody>
          <a:bodyPr/>
          <a:lstStyle>
            <a:extLst/>
          </a:lstStyle>
          <a:p>
            <a:fld id="{20E22B45-2575-43C1-8CFB-BAF75239E2D7}"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858000" y="274639"/>
            <a:ext cx="1828800" cy="5851525"/>
          </a:xfrm>
        </p:spPr>
        <p:txBody>
          <a:bodyPr vert="eaVert"/>
          <a:lstStyle>
            <a:extLs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a:xfrm>
            <a:off x="1143000" y="274640"/>
            <a:ext cx="5562600" cy="5851525"/>
          </a:xfrm>
        </p:spPr>
        <p:txBody>
          <a:bodyPr vert="eaVert"/>
          <a:lstStyle>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extLst/>
          </a:lstStyle>
          <a:p>
            <a:fld id="{14096F27-C927-43A5-8161-DF5A924C5EBB}" type="datetimeFigureOut">
              <a:rPr lang="zh-TW" altLang="en-US" smtClean="0"/>
              <a:pPr/>
              <a:t>2016/10/20</a:t>
            </a:fld>
            <a:endParaRPr lang="zh-TW" altLang="en-US"/>
          </a:p>
        </p:txBody>
      </p:sp>
      <p:sp>
        <p:nvSpPr>
          <p:cNvPr id="5" name="頁尾版面配置區 4"/>
          <p:cNvSpPr>
            <a:spLocks noGrp="1"/>
          </p:cNvSpPr>
          <p:nvPr>
            <p:ph type="ftr" sz="quarter" idx="11"/>
          </p:nvPr>
        </p:nvSpPr>
        <p:spPr/>
        <p:txBody>
          <a:bodyPr/>
          <a:lstStyle>
            <a:extLst/>
          </a:lstStyle>
          <a:p>
            <a:endParaRPr lang="zh-TW" altLang="en-US"/>
          </a:p>
        </p:txBody>
      </p:sp>
      <p:sp>
        <p:nvSpPr>
          <p:cNvPr id="6" name="投影片編號版面配置區 5"/>
          <p:cNvSpPr>
            <a:spLocks noGrp="1"/>
          </p:cNvSpPr>
          <p:nvPr>
            <p:ph type="sldNum" sz="quarter" idx="12"/>
          </p:nvPr>
        </p:nvSpPr>
        <p:spPr/>
        <p:txBody>
          <a:bodyPr/>
          <a:lstStyle>
            <a:extLst/>
          </a:lstStyle>
          <a:p>
            <a:fld id="{20E22B45-2575-43C1-8CFB-BAF75239E2D7}" type="slidenum">
              <a:rPr lang="zh-TW" altLang="en-US" smtClean="0"/>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extLst/>
          </a:lstStyle>
          <a:p>
            <a:r>
              <a:rPr kumimoji="0" lang="zh-TW" altLang="en-US" smtClean="0"/>
              <a:t>按一下以編輯母片標題樣式</a:t>
            </a:r>
            <a:endParaRPr kumimoji="0" lang="en-US"/>
          </a:p>
        </p:txBody>
      </p:sp>
      <p:sp>
        <p:nvSpPr>
          <p:cNvPr id="3" name="內容版面配置區 2"/>
          <p:cNvSpPr>
            <a:spLocks noGrp="1"/>
          </p:cNvSpPr>
          <p:nvPr>
            <p:ph idx="1"/>
          </p:nvPr>
        </p:nvSpPr>
        <p:spPr/>
        <p:txBody>
          <a:bodyPr/>
          <a:lstStyle>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extLst/>
          </a:lstStyle>
          <a:p>
            <a:fld id="{14096F27-C927-43A5-8161-DF5A924C5EBB}" type="datetimeFigureOut">
              <a:rPr lang="zh-TW" altLang="en-US" smtClean="0"/>
              <a:pPr/>
              <a:t>2016/10/20</a:t>
            </a:fld>
            <a:endParaRPr lang="zh-TW" altLang="en-US"/>
          </a:p>
        </p:txBody>
      </p:sp>
      <p:sp>
        <p:nvSpPr>
          <p:cNvPr id="5" name="頁尾版面配置區 4"/>
          <p:cNvSpPr>
            <a:spLocks noGrp="1"/>
          </p:cNvSpPr>
          <p:nvPr>
            <p:ph type="ftr" sz="quarter" idx="11"/>
          </p:nvPr>
        </p:nvSpPr>
        <p:spPr/>
        <p:txBody>
          <a:bodyPr/>
          <a:lstStyle>
            <a:extLst/>
          </a:lstStyle>
          <a:p>
            <a:endParaRPr lang="zh-TW" altLang="en-US"/>
          </a:p>
        </p:txBody>
      </p:sp>
      <p:sp>
        <p:nvSpPr>
          <p:cNvPr id="6" name="投影片編號版面配置區 5"/>
          <p:cNvSpPr>
            <a:spLocks noGrp="1"/>
          </p:cNvSpPr>
          <p:nvPr>
            <p:ph type="sldNum" sz="quarter" idx="12"/>
          </p:nvPr>
        </p:nvSpPr>
        <p:spPr/>
        <p:txBody>
          <a:bodyPr/>
          <a:lstStyle>
            <a:extLst/>
          </a:lstStyle>
          <a:p>
            <a:fld id="{20E22B45-2575-43C1-8CFB-BAF75239E2D7}" type="slidenum">
              <a:rPr lang="zh-TW" altLang="en-US" smtClean="0"/>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7" name="矩形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標題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zh-TW" altLang="en-US" smtClean="0"/>
              <a:t>按一下以編輯母片文字樣式</a:t>
            </a:r>
          </a:p>
        </p:txBody>
      </p:sp>
      <p:sp>
        <p:nvSpPr>
          <p:cNvPr id="4" name="日期版面配置區 3"/>
          <p:cNvSpPr>
            <a:spLocks noGrp="1"/>
          </p:cNvSpPr>
          <p:nvPr>
            <p:ph type="dt" sz="half" idx="10"/>
          </p:nvPr>
        </p:nvSpPr>
        <p:spPr/>
        <p:txBody>
          <a:bodyPr/>
          <a:lstStyle>
            <a:extLst/>
          </a:lstStyle>
          <a:p>
            <a:fld id="{14096F27-C927-43A5-8161-DF5A924C5EBB}" type="datetimeFigureOut">
              <a:rPr lang="zh-TW" altLang="en-US" smtClean="0"/>
              <a:pPr/>
              <a:t>2016/10/20</a:t>
            </a:fld>
            <a:endParaRPr lang="zh-TW" altLang="en-US"/>
          </a:p>
        </p:txBody>
      </p:sp>
      <p:sp>
        <p:nvSpPr>
          <p:cNvPr id="5" name="頁尾版面配置區 4"/>
          <p:cNvSpPr>
            <a:spLocks noGrp="1"/>
          </p:cNvSpPr>
          <p:nvPr>
            <p:ph type="ftr" sz="quarter" idx="11"/>
          </p:nvPr>
        </p:nvSpPr>
        <p:spPr/>
        <p:txBody>
          <a:bodyPr/>
          <a:lstStyle>
            <a:extLst/>
          </a:lstStyle>
          <a:p>
            <a:endParaRPr lang="zh-TW" altLang="en-US"/>
          </a:p>
        </p:txBody>
      </p:sp>
      <p:sp>
        <p:nvSpPr>
          <p:cNvPr id="6" name="投影片編號版面配置區 5"/>
          <p:cNvSpPr>
            <a:spLocks noGrp="1"/>
          </p:cNvSpPr>
          <p:nvPr>
            <p:ph type="sldNum" sz="quarter" idx="12"/>
          </p:nvPr>
        </p:nvSpPr>
        <p:spPr/>
        <p:txBody>
          <a:bodyPr/>
          <a:lstStyle>
            <a:extLst/>
          </a:lstStyle>
          <a:p>
            <a:fld id="{20E22B45-2575-43C1-8CFB-BAF75239E2D7}" type="slidenum">
              <a:rPr lang="zh-TW" altLang="en-US" smtClean="0"/>
              <a:pPr/>
              <a:t>‹#›</a:t>
            </a:fld>
            <a:endParaRPr lang="zh-TW" altLang="en-US"/>
          </a:p>
        </p:txBody>
      </p:sp>
      <p:sp>
        <p:nvSpPr>
          <p:cNvPr id="10" name="矩形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橢圓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橢圓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1435608" y="274320"/>
            <a:ext cx="7498080" cy="1143000"/>
          </a:xfrm>
        </p:spPr>
        <p:txBody>
          <a:bodyPr/>
          <a:lstStyle>
            <a:extLst/>
          </a:lstStyle>
          <a:p>
            <a:r>
              <a:rPr kumimoji="0" lang="zh-TW" altLang="en-US" smtClean="0"/>
              <a:t>按一下以編輯母片標題樣式</a:t>
            </a:r>
            <a:endParaRPr kumimoji="0" lang="en-US"/>
          </a:p>
        </p:txBody>
      </p:sp>
      <p:sp>
        <p:nvSpPr>
          <p:cNvPr id="3" name="內容版面配置區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內容版面配置區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p:txBody>
          <a:bodyPr/>
          <a:lstStyle>
            <a:extLst/>
          </a:lstStyle>
          <a:p>
            <a:fld id="{14096F27-C927-43A5-8161-DF5A924C5EBB}" type="datetimeFigureOut">
              <a:rPr lang="zh-TW" altLang="en-US" smtClean="0"/>
              <a:pPr/>
              <a:t>2016/10/20</a:t>
            </a:fld>
            <a:endParaRPr lang="zh-TW" altLang="en-US"/>
          </a:p>
        </p:txBody>
      </p:sp>
      <p:sp>
        <p:nvSpPr>
          <p:cNvPr id="6" name="頁尾版面配置區 5"/>
          <p:cNvSpPr>
            <a:spLocks noGrp="1"/>
          </p:cNvSpPr>
          <p:nvPr>
            <p:ph type="ftr" sz="quarter" idx="11"/>
          </p:nvPr>
        </p:nvSpPr>
        <p:spPr/>
        <p:txBody>
          <a:bodyPr/>
          <a:lstStyle>
            <a:extLst/>
          </a:lstStyle>
          <a:p>
            <a:endParaRPr lang="zh-TW" altLang="en-US"/>
          </a:p>
        </p:txBody>
      </p:sp>
      <p:sp>
        <p:nvSpPr>
          <p:cNvPr id="7" name="投影片編號版面配置區 6"/>
          <p:cNvSpPr>
            <a:spLocks noGrp="1"/>
          </p:cNvSpPr>
          <p:nvPr>
            <p:ph type="sldNum" sz="quarter" idx="12"/>
          </p:nvPr>
        </p:nvSpPr>
        <p:spPr/>
        <p:txBody>
          <a:bodyPr/>
          <a:lstStyle>
            <a:extLst/>
          </a:lstStyle>
          <a:p>
            <a:fld id="{20E22B45-2575-43C1-8CFB-BAF75239E2D7}" type="slidenum">
              <a:rPr lang="zh-TW" altLang="en-US" smtClean="0"/>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zh-TW" altLang="en-US" smtClean="0"/>
              <a:t>按一下以編輯母片文字樣式</a:t>
            </a:r>
          </a:p>
        </p:txBody>
      </p:sp>
      <p:sp>
        <p:nvSpPr>
          <p:cNvPr id="4" name="文字版面配置區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zh-TW" altLang="en-US" smtClean="0"/>
              <a:t>按一下以編輯母片文字樣式</a:t>
            </a:r>
          </a:p>
        </p:txBody>
      </p:sp>
      <p:sp>
        <p:nvSpPr>
          <p:cNvPr id="5" name="內容版面配置區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6" name="內容版面配置區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7" name="日期版面配置區 6"/>
          <p:cNvSpPr>
            <a:spLocks noGrp="1"/>
          </p:cNvSpPr>
          <p:nvPr>
            <p:ph type="dt" sz="half" idx="10"/>
          </p:nvPr>
        </p:nvSpPr>
        <p:spPr/>
        <p:txBody>
          <a:bodyPr/>
          <a:lstStyle>
            <a:extLst/>
          </a:lstStyle>
          <a:p>
            <a:fld id="{14096F27-C927-43A5-8161-DF5A924C5EBB}" type="datetimeFigureOut">
              <a:rPr lang="zh-TW" altLang="en-US" smtClean="0"/>
              <a:pPr/>
              <a:t>2016/10/20</a:t>
            </a:fld>
            <a:endParaRPr lang="zh-TW" altLang="en-US"/>
          </a:p>
        </p:txBody>
      </p:sp>
      <p:sp>
        <p:nvSpPr>
          <p:cNvPr id="8" name="頁尾版面配置區 7"/>
          <p:cNvSpPr>
            <a:spLocks noGrp="1"/>
          </p:cNvSpPr>
          <p:nvPr>
            <p:ph type="ftr" sz="quarter" idx="11"/>
          </p:nvPr>
        </p:nvSpPr>
        <p:spPr/>
        <p:txBody>
          <a:bodyPr/>
          <a:lstStyle>
            <a:extLst/>
          </a:lstStyle>
          <a:p>
            <a:endParaRPr lang="zh-TW" altLang="en-US"/>
          </a:p>
        </p:txBody>
      </p:sp>
      <p:sp>
        <p:nvSpPr>
          <p:cNvPr id="9" name="投影片編號版面配置區 8"/>
          <p:cNvSpPr>
            <a:spLocks noGrp="1"/>
          </p:cNvSpPr>
          <p:nvPr>
            <p:ph type="sldNum" sz="quarter" idx="12"/>
          </p:nvPr>
        </p:nvSpPr>
        <p:spPr/>
        <p:txBody>
          <a:bodyPr/>
          <a:lstStyle>
            <a:extLst/>
          </a:lstStyle>
          <a:p>
            <a:fld id="{20E22B45-2575-43C1-8CFB-BAF75239E2D7}" type="slidenum">
              <a:rPr lang="zh-TW" altLang="en-US" smtClean="0"/>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a:xfrm>
            <a:off x="1435608" y="274320"/>
            <a:ext cx="7498080" cy="1143000"/>
          </a:xfrm>
        </p:spPr>
        <p:txBody>
          <a:bodyPr anchor="ctr"/>
          <a:lstStyle>
            <a:extLst/>
          </a:lstStyle>
          <a:p>
            <a:r>
              <a:rPr kumimoji="0" lang="zh-TW" altLang="en-US" smtClean="0"/>
              <a:t>按一下以編輯母片標題樣式</a:t>
            </a:r>
            <a:endParaRPr kumimoji="0" lang="en-US"/>
          </a:p>
        </p:txBody>
      </p:sp>
      <p:sp>
        <p:nvSpPr>
          <p:cNvPr id="3" name="日期版面配置區 2"/>
          <p:cNvSpPr>
            <a:spLocks noGrp="1"/>
          </p:cNvSpPr>
          <p:nvPr>
            <p:ph type="dt" sz="half" idx="10"/>
          </p:nvPr>
        </p:nvSpPr>
        <p:spPr/>
        <p:txBody>
          <a:bodyPr/>
          <a:lstStyle>
            <a:extLst/>
          </a:lstStyle>
          <a:p>
            <a:fld id="{14096F27-C927-43A5-8161-DF5A924C5EBB}" type="datetimeFigureOut">
              <a:rPr lang="zh-TW" altLang="en-US" smtClean="0"/>
              <a:pPr/>
              <a:t>2016/10/20</a:t>
            </a:fld>
            <a:endParaRPr lang="zh-TW" altLang="en-US"/>
          </a:p>
        </p:txBody>
      </p:sp>
      <p:sp>
        <p:nvSpPr>
          <p:cNvPr id="4" name="頁尾版面配置區 3"/>
          <p:cNvSpPr>
            <a:spLocks noGrp="1"/>
          </p:cNvSpPr>
          <p:nvPr>
            <p:ph type="ftr" sz="quarter" idx="11"/>
          </p:nvPr>
        </p:nvSpPr>
        <p:spPr/>
        <p:txBody>
          <a:bodyPr/>
          <a:lstStyle>
            <a:extLst/>
          </a:lstStyle>
          <a:p>
            <a:endParaRPr lang="zh-TW" altLang="en-US"/>
          </a:p>
        </p:txBody>
      </p:sp>
      <p:sp>
        <p:nvSpPr>
          <p:cNvPr id="5" name="投影片編號版面配置區 4"/>
          <p:cNvSpPr>
            <a:spLocks noGrp="1"/>
          </p:cNvSpPr>
          <p:nvPr>
            <p:ph type="sldNum" sz="quarter" idx="12"/>
          </p:nvPr>
        </p:nvSpPr>
        <p:spPr/>
        <p:txBody>
          <a:bodyPr/>
          <a:lstStyle>
            <a:extLst/>
          </a:lstStyle>
          <a:p>
            <a:fld id="{20E22B45-2575-43C1-8CFB-BAF75239E2D7}" type="slidenum">
              <a:rPr lang="zh-TW" altLang="en-US" smtClean="0"/>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矩形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日期版面配置區 1"/>
          <p:cNvSpPr>
            <a:spLocks noGrp="1"/>
          </p:cNvSpPr>
          <p:nvPr>
            <p:ph type="dt" sz="half" idx="10"/>
          </p:nvPr>
        </p:nvSpPr>
        <p:spPr/>
        <p:txBody>
          <a:bodyPr/>
          <a:lstStyle>
            <a:extLst/>
          </a:lstStyle>
          <a:p>
            <a:fld id="{14096F27-C927-43A5-8161-DF5A924C5EBB}" type="datetimeFigureOut">
              <a:rPr lang="zh-TW" altLang="en-US" smtClean="0"/>
              <a:pPr/>
              <a:t>2016/10/20</a:t>
            </a:fld>
            <a:endParaRPr lang="zh-TW" altLang="en-US"/>
          </a:p>
        </p:txBody>
      </p:sp>
      <p:sp>
        <p:nvSpPr>
          <p:cNvPr id="3" name="頁尾版面配置區 2"/>
          <p:cNvSpPr>
            <a:spLocks noGrp="1"/>
          </p:cNvSpPr>
          <p:nvPr>
            <p:ph type="ftr" sz="quarter" idx="11"/>
          </p:nvPr>
        </p:nvSpPr>
        <p:spPr/>
        <p:txBody>
          <a:bodyPr/>
          <a:lstStyle>
            <a:extLst/>
          </a:lstStyle>
          <a:p>
            <a:endParaRPr lang="zh-TW" altLang="en-US"/>
          </a:p>
        </p:txBody>
      </p:sp>
      <p:sp>
        <p:nvSpPr>
          <p:cNvPr id="4" name="投影片編號版面配置區 3"/>
          <p:cNvSpPr>
            <a:spLocks noGrp="1"/>
          </p:cNvSpPr>
          <p:nvPr>
            <p:ph type="sldNum" sz="quarter" idx="12"/>
          </p:nvPr>
        </p:nvSpPr>
        <p:spPr/>
        <p:txBody>
          <a:bodyPr/>
          <a:lstStyle>
            <a:extLst/>
          </a:lstStyle>
          <a:p>
            <a:fld id="{20E22B45-2575-43C1-8CFB-BAF75239E2D7}" type="slidenum">
              <a:rPr lang="zh-TW" altLang="en-US" smtClean="0"/>
              <a:pPr/>
              <a:t>‹#›</a:t>
            </a:fld>
            <a:endParaRPr lang="zh-TW" altLang="en-US"/>
          </a:p>
        </p:txBody>
      </p:sp>
      <p:sp>
        <p:nvSpPr>
          <p:cNvPr id="6" name="矩形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zh-TW" altLang="en-US" smtClean="0"/>
              <a:t>按一下以編輯母片標題樣式</a:t>
            </a:r>
            <a:endParaRPr kumimoji="0" lang="en-US"/>
          </a:p>
        </p:txBody>
      </p:sp>
      <p:sp>
        <p:nvSpPr>
          <p:cNvPr id="3" name="文字版面配置區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zh-TW" altLang="en-US" smtClean="0"/>
              <a:t>按一下以編輯母片文字樣式</a:t>
            </a:r>
          </a:p>
        </p:txBody>
      </p:sp>
      <p:sp>
        <p:nvSpPr>
          <p:cNvPr id="4" name="內容版面配置區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p:txBody>
          <a:bodyPr/>
          <a:lstStyle>
            <a:extLst/>
          </a:lstStyle>
          <a:p>
            <a:fld id="{14096F27-C927-43A5-8161-DF5A924C5EBB}" type="datetimeFigureOut">
              <a:rPr lang="zh-TW" altLang="en-US" smtClean="0"/>
              <a:pPr/>
              <a:t>2016/10/20</a:t>
            </a:fld>
            <a:endParaRPr lang="zh-TW" altLang="en-US"/>
          </a:p>
        </p:txBody>
      </p:sp>
      <p:sp>
        <p:nvSpPr>
          <p:cNvPr id="6" name="頁尾版面配置區 5"/>
          <p:cNvSpPr>
            <a:spLocks noGrp="1"/>
          </p:cNvSpPr>
          <p:nvPr>
            <p:ph type="ftr" sz="quarter" idx="11"/>
          </p:nvPr>
        </p:nvSpPr>
        <p:spPr/>
        <p:txBody>
          <a:bodyPr/>
          <a:lstStyle>
            <a:extLst/>
          </a:lstStyle>
          <a:p>
            <a:endParaRPr lang="zh-TW" altLang="en-US"/>
          </a:p>
        </p:txBody>
      </p:sp>
      <p:sp>
        <p:nvSpPr>
          <p:cNvPr id="7" name="投影片編號版面配置區 6"/>
          <p:cNvSpPr>
            <a:spLocks noGrp="1"/>
          </p:cNvSpPr>
          <p:nvPr>
            <p:ph type="sldNum" sz="quarter" idx="12"/>
          </p:nvPr>
        </p:nvSpPr>
        <p:spPr/>
        <p:txBody>
          <a:bodyPr/>
          <a:lstStyle>
            <a:extLst/>
          </a:lstStyle>
          <a:p>
            <a:fld id="{20E22B45-2575-43C1-8CFB-BAF75239E2D7}" type="slidenum">
              <a:rPr lang="zh-TW" altLang="en-US" smtClean="0"/>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zh-TW" altLang="en-US" smtClean="0"/>
              <a:t>按一下以編輯母片標題樣式</a:t>
            </a:r>
            <a:endParaRPr kumimoji="0" lang="en-US"/>
          </a:p>
        </p:txBody>
      </p:sp>
      <p:sp>
        <p:nvSpPr>
          <p:cNvPr id="5" name="日期版面配置區 4"/>
          <p:cNvSpPr>
            <a:spLocks noGrp="1"/>
          </p:cNvSpPr>
          <p:nvPr>
            <p:ph type="dt" sz="half" idx="10"/>
          </p:nvPr>
        </p:nvSpPr>
        <p:spPr/>
        <p:txBody>
          <a:bodyPr/>
          <a:lstStyle>
            <a:extLst/>
          </a:lstStyle>
          <a:p>
            <a:fld id="{14096F27-C927-43A5-8161-DF5A924C5EBB}" type="datetimeFigureOut">
              <a:rPr lang="zh-TW" altLang="en-US" smtClean="0"/>
              <a:pPr/>
              <a:t>2016/10/20</a:t>
            </a:fld>
            <a:endParaRPr lang="zh-TW" altLang="en-US"/>
          </a:p>
        </p:txBody>
      </p:sp>
      <p:sp>
        <p:nvSpPr>
          <p:cNvPr id="6" name="頁尾版面配置區 5"/>
          <p:cNvSpPr>
            <a:spLocks noGrp="1"/>
          </p:cNvSpPr>
          <p:nvPr>
            <p:ph type="ftr" sz="quarter" idx="11"/>
          </p:nvPr>
        </p:nvSpPr>
        <p:spPr/>
        <p:txBody>
          <a:bodyPr/>
          <a:lstStyle>
            <a:extLst/>
          </a:lstStyle>
          <a:p>
            <a:endParaRPr lang="zh-TW" altLang="en-US"/>
          </a:p>
        </p:txBody>
      </p:sp>
      <p:sp>
        <p:nvSpPr>
          <p:cNvPr id="7" name="投影片編號版面配置區 6"/>
          <p:cNvSpPr>
            <a:spLocks noGrp="1"/>
          </p:cNvSpPr>
          <p:nvPr>
            <p:ph type="sldNum" sz="quarter" idx="12"/>
          </p:nvPr>
        </p:nvSpPr>
        <p:spPr/>
        <p:txBody>
          <a:bodyPr/>
          <a:lstStyle>
            <a:extLst/>
          </a:lstStyle>
          <a:p>
            <a:fld id="{20E22B45-2575-43C1-8CFB-BAF75239E2D7}" type="slidenum">
              <a:rPr lang="zh-TW" altLang="en-US" smtClean="0"/>
              <a:pPr/>
              <a:t>‹#›</a:t>
            </a:fld>
            <a:endParaRPr lang="zh-TW" altLang="en-US"/>
          </a:p>
        </p:txBody>
      </p:sp>
      <p:sp>
        <p:nvSpPr>
          <p:cNvPr id="8" name="矩形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圖片版面配置區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zh-TW" altLang="en-US" smtClean="0"/>
              <a:t>按一下圖示以新增圖片</a:t>
            </a:r>
            <a:endParaRPr kumimoji="0" lang="en-US" dirty="0"/>
          </a:p>
        </p:txBody>
      </p:sp>
      <p:sp>
        <p:nvSpPr>
          <p:cNvPr id="9" name="流程圖: 程序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流程圖: 程序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文字版面配置區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zh-TW" altLang="en-US" smtClean="0"/>
              <a:t>按一下以編輯母片文字樣式</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2000" r="-12000"/>
          </a:stretch>
        </a:blipFill>
        <a:effectLst/>
      </p:bgPr>
    </p:bg>
    <p:spTree>
      <p:nvGrpSpPr>
        <p:cNvPr id="1" name=""/>
        <p:cNvGrpSpPr/>
        <p:nvPr/>
      </p:nvGrpSpPr>
      <p:grpSpPr>
        <a:xfrm>
          <a:off x="0" y="0"/>
          <a:ext cx="0" cy="0"/>
          <a:chOff x="0" y="0"/>
          <a:chExt cx="0" cy="0"/>
        </a:xfrm>
      </p:grpSpPr>
      <p:sp>
        <p:nvSpPr>
          <p:cNvPr id="7" name="圓形圖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橢圓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甜甜圈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矩形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標題版面配置區 4"/>
          <p:cNvSpPr>
            <a:spLocks noGrp="1"/>
          </p:cNvSpPr>
          <p:nvPr>
            <p:ph type="title"/>
          </p:nvPr>
        </p:nvSpPr>
        <p:spPr>
          <a:xfrm>
            <a:off x="1435608" y="274638"/>
            <a:ext cx="7498080" cy="1143000"/>
          </a:xfrm>
          <a:prstGeom prst="rect">
            <a:avLst/>
          </a:prstGeom>
        </p:spPr>
        <p:txBody>
          <a:bodyPr anchor="ctr">
            <a:normAutofit/>
          </a:bodyPr>
          <a:lstStyle>
            <a:extLst/>
          </a:lstStyle>
          <a:p>
            <a:r>
              <a:rPr kumimoji="0" lang="zh-TW" altLang="en-US" smtClean="0"/>
              <a:t>按一下以編輯母片標題樣式</a:t>
            </a:r>
            <a:endParaRPr kumimoji="0" lang="en-US"/>
          </a:p>
        </p:txBody>
      </p:sp>
      <p:sp>
        <p:nvSpPr>
          <p:cNvPr id="9" name="文字版面配置區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zh-TW" altLang="en-US" smtClean="0"/>
              <a:t>按一下以編輯母片文字樣式</a:t>
            </a:r>
          </a:p>
          <a:p>
            <a:pPr lvl="1" eaLnBrk="1" latinLnBrk="0" hangingPunct="1"/>
            <a:r>
              <a:rPr kumimoji="0" lang="zh-TW" altLang="en-US" smtClean="0"/>
              <a:t>第二層</a:t>
            </a:r>
          </a:p>
          <a:p>
            <a:pPr lvl="2" eaLnBrk="1" latinLnBrk="0" hangingPunct="1"/>
            <a:r>
              <a:rPr kumimoji="0" lang="zh-TW" altLang="en-US" smtClean="0"/>
              <a:t>第三層</a:t>
            </a:r>
          </a:p>
          <a:p>
            <a:pPr lvl="3" eaLnBrk="1" latinLnBrk="0" hangingPunct="1"/>
            <a:r>
              <a:rPr kumimoji="0" lang="zh-TW" altLang="en-US" smtClean="0"/>
              <a:t>第四層</a:t>
            </a:r>
          </a:p>
          <a:p>
            <a:pPr lvl="4" eaLnBrk="1" latinLnBrk="0" hangingPunct="1"/>
            <a:r>
              <a:rPr kumimoji="0" lang="zh-TW" altLang="en-US" smtClean="0"/>
              <a:t>第五層</a:t>
            </a:r>
            <a:endParaRPr kumimoji="0" lang="en-US"/>
          </a:p>
        </p:txBody>
      </p:sp>
      <p:sp>
        <p:nvSpPr>
          <p:cNvPr id="24" name="日期版面配置區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14096F27-C927-43A5-8161-DF5A924C5EBB}" type="datetimeFigureOut">
              <a:rPr lang="zh-TW" altLang="en-US" smtClean="0"/>
              <a:pPr/>
              <a:t>2016/10/20</a:t>
            </a:fld>
            <a:endParaRPr lang="zh-TW" altLang="en-US"/>
          </a:p>
        </p:txBody>
      </p:sp>
      <p:sp>
        <p:nvSpPr>
          <p:cNvPr id="10" name="頁尾版面配置區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zh-TW" altLang="en-US"/>
          </a:p>
        </p:txBody>
      </p:sp>
      <p:sp>
        <p:nvSpPr>
          <p:cNvPr id="22" name="投影片編號版面配置區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20E22B45-2575-43C1-8CFB-BAF75239E2D7}" type="slidenum">
              <a:rPr lang="zh-TW" altLang="en-US" smtClean="0"/>
              <a:pPr/>
              <a:t>‹#›</a:t>
            </a:fld>
            <a:endParaRPr lang="zh-TW" altLang="en-US"/>
          </a:p>
        </p:txBody>
      </p:sp>
      <p:sp>
        <p:nvSpPr>
          <p:cNvPr id="15" name="矩形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alphaModFix amt="40000"/>
            <a:lum/>
          </a:blip>
          <a:srcRect/>
          <a:stretch>
            <a:fillRect l="-12000" r="-12000"/>
          </a:stretch>
        </a:blipFill>
        <a:effectLst/>
      </p:bgPr>
    </p:bg>
    <p:spTree>
      <p:nvGrpSpPr>
        <p:cNvPr id="1" name=""/>
        <p:cNvGrpSpPr/>
        <p:nvPr/>
      </p:nvGrpSpPr>
      <p:grpSpPr>
        <a:xfrm>
          <a:off x="0" y="0"/>
          <a:ext cx="0" cy="0"/>
          <a:chOff x="0" y="0"/>
          <a:chExt cx="0" cy="0"/>
        </a:xfrm>
      </p:grpSpPr>
      <p:sp>
        <p:nvSpPr>
          <p:cNvPr id="3" name="標題 2"/>
          <p:cNvSpPr>
            <a:spLocks noGrp="1"/>
          </p:cNvSpPr>
          <p:nvPr>
            <p:ph type="ctrTitle"/>
          </p:nvPr>
        </p:nvSpPr>
        <p:spPr>
          <a:xfrm>
            <a:off x="1475656" y="1052736"/>
            <a:ext cx="7406640" cy="2664296"/>
          </a:xfrm>
        </p:spPr>
        <p:txBody>
          <a:bodyPr>
            <a:normAutofit/>
          </a:bodyPr>
          <a:lstStyle/>
          <a:p>
            <a:r>
              <a:rPr lang="zh-TW" altLang="en-US" sz="7200" b="1" dirty="0" smtClean="0">
                <a:solidFill>
                  <a:srgbClr val="C00000"/>
                </a:solidFill>
              </a:rPr>
              <a:t>特殊選才說明會</a:t>
            </a:r>
            <a:r>
              <a:rPr lang="en-US" altLang="zh-TW" sz="7200" b="1" dirty="0" smtClean="0">
                <a:solidFill>
                  <a:srgbClr val="C00000"/>
                </a:solidFill>
              </a:rPr>
              <a:t/>
            </a:r>
            <a:br>
              <a:rPr lang="en-US" altLang="zh-TW" sz="7200" b="1" dirty="0" smtClean="0">
                <a:solidFill>
                  <a:srgbClr val="C00000"/>
                </a:solidFill>
              </a:rPr>
            </a:br>
            <a:r>
              <a:rPr lang="en-US" altLang="zh-TW" sz="7200" b="1" dirty="0" smtClean="0">
                <a:solidFill>
                  <a:srgbClr val="C00000"/>
                </a:solidFill>
              </a:rPr>
              <a:t>(</a:t>
            </a:r>
            <a:r>
              <a:rPr lang="zh-TW" altLang="en-US" sz="7200" b="1" dirty="0" smtClean="0">
                <a:solidFill>
                  <a:srgbClr val="C00000"/>
                </a:solidFill>
              </a:rPr>
              <a:t>以清大為例</a:t>
            </a:r>
            <a:r>
              <a:rPr lang="en-US" altLang="zh-TW" sz="7200" b="1" dirty="0" smtClean="0">
                <a:solidFill>
                  <a:srgbClr val="C00000"/>
                </a:solidFill>
              </a:rPr>
              <a:t>)</a:t>
            </a:r>
            <a:endParaRPr lang="zh-TW" altLang="en-US" sz="7200" b="1" dirty="0">
              <a:solidFill>
                <a:srgbClr val="C00000"/>
              </a:solidFill>
            </a:endParaRPr>
          </a:p>
        </p:txBody>
      </p:sp>
      <p:sp>
        <p:nvSpPr>
          <p:cNvPr id="4" name="副標題 3"/>
          <p:cNvSpPr>
            <a:spLocks noGrp="1"/>
          </p:cNvSpPr>
          <p:nvPr>
            <p:ph type="subTitle" idx="1"/>
          </p:nvPr>
        </p:nvSpPr>
        <p:spPr>
          <a:xfrm>
            <a:off x="3995936" y="5373216"/>
            <a:ext cx="4933056" cy="1109768"/>
          </a:xfrm>
        </p:spPr>
        <p:txBody>
          <a:bodyPr>
            <a:normAutofit/>
          </a:bodyPr>
          <a:lstStyle/>
          <a:p>
            <a:pPr algn="ctr"/>
            <a:r>
              <a:rPr lang="zh-TW" altLang="en-US" sz="3200" b="1" dirty="0" smtClean="0">
                <a:solidFill>
                  <a:schemeClr val="accent5"/>
                </a:solidFill>
              </a:rPr>
              <a:t>教務處註冊組宣導</a:t>
            </a:r>
            <a:endParaRPr lang="en-US" altLang="zh-TW" sz="3200" b="1" dirty="0" smtClean="0">
              <a:solidFill>
                <a:schemeClr val="accent5"/>
              </a:solidFill>
            </a:endParaRPr>
          </a:p>
          <a:p>
            <a:pPr algn="ctr"/>
            <a:r>
              <a:rPr lang="en-US" altLang="zh-TW" sz="3200" b="1" dirty="0" smtClean="0">
                <a:solidFill>
                  <a:schemeClr val="accent5"/>
                </a:solidFill>
              </a:rPr>
              <a:t>105.10.20(</a:t>
            </a:r>
            <a:r>
              <a:rPr lang="zh-TW" altLang="en-US" sz="3200" b="1" dirty="0" smtClean="0">
                <a:solidFill>
                  <a:schemeClr val="accent5"/>
                </a:solidFill>
              </a:rPr>
              <a:t>四</a:t>
            </a:r>
            <a:r>
              <a:rPr lang="en-US" altLang="zh-TW" sz="3200" b="1" dirty="0" smtClean="0">
                <a:solidFill>
                  <a:schemeClr val="accent5"/>
                </a:solidFill>
              </a:rPr>
              <a: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t>特殊選才試辦計畫</a:t>
            </a:r>
            <a:endParaRPr lang="zh-TW" altLang="en-US" b="1" dirty="0"/>
          </a:p>
        </p:txBody>
      </p:sp>
      <p:sp>
        <p:nvSpPr>
          <p:cNvPr id="3" name="內容版面配置區 2"/>
          <p:cNvSpPr>
            <a:spLocks noGrp="1"/>
          </p:cNvSpPr>
          <p:nvPr>
            <p:ph idx="1"/>
          </p:nvPr>
        </p:nvSpPr>
        <p:spPr/>
        <p:txBody>
          <a:bodyPr>
            <a:normAutofit lnSpcReduction="10000"/>
          </a:bodyPr>
          <a:lstStyle/>
          <a:p>
            <a:r>
              <a:rPr lang="en-US" altLang="zh-TW" b="1" dirty="0" smtClean="0">
                <a:solidFill>
                  <a:srgbClr val="C00000"/>
                </a:solidFill>
                <a:latin typeface="標楷體" pitchFamily="65" charset="-120"/>
                <a:ea typeface="標楷體" pitchFamily="65" charset="-120"/>
              </a:rPr>
              <a:t>105</a:t>
            </a:r>
            <a:r>
              <a:rPr lang="zh-TW" altLang="en-US" b="1" dirty="0" smtClean="0">
                <a:solidFill>
                  <a:srgbClr val="C00000"/>
                </a:solidFill>
                <a:latin typeface="標楷體" pitchFamily="65" charset="-120"/>
                <a:ea typeface="標楷體" pitchFamily="65" charset="-120"/>
              </a:rPr>
              <a:t>學年度</a:t>
            </a:r>
            <a:r>
              <a:rPr lang="en-US" altLang="zh-TW" dirty="0" smtClean="0">
                <a:latin typeface="標楷體" pitchFamily="65" charset="-120"/>
                <a:ea typeface="標楷體" pitchFamily="65" charset="-120"/>
              </a:rPr>
              <a:t>(21</a:t>
            </a:r>
            <a:r>
              <a:rPr lang="zh-TW" altLang="en-US" dirty="0" smtClean="0">
                <a:latin typeface="標楷體" pitchFamily="65" charset="-120"/>
                <a:ea typeface="標楷體" pitchFamily="65" charset="-120"/>
              </a:rPr>
              <a:t>校</a:t>
            </a:r>
            <a:r>
              <a:rPr lang="en-US" altLang="zh-TW" dirty="0" smtClean="0">
                <a:latin typeface="標楷體" pitchFamily="65" charset="-120"/>
                <a:ea typeface="標楷體" pitchFamily="65" charset="-120"/>
              </a:rPr>
              <a:t>151</a:t>
            </a:r>
            <a:r>
              <a:rPr lang="zh-TW" altLang="en-US" dirty="0" smtClean="0">
                <a:latin typeface="標楷體" pitchFamily="65" charset="-120"/>
                <a:ea typeface="標楷體" pitchFamily="65" charset="-120"/>
              </a:rPr>
              <a:t>名</a:t>
            </a:r>
            <a:r>
              <a:rPr lang="en-US" altLang="zh-TW" dirty="0" smtClean="0">
                <a:latin typeface="標楷體" pitchFamily="65" charset="-120"/>
                <a:ea typeface="標楷體" pitchFamily="65" charset="-120"/>
              </a:rPr>
              <a:t>)</a:t>
            </a:r>
          </a:p>
          <a:p>
            <a:pPr>
              <a:buNone/>
            </a:pPr>
            <a:r>
              <a:rPr lang="zh-TW" altLang="en-US" dirty="0" smtClean="0">
                <a:latin typeface="標楷體" pitchFamily="65" charset="-120"/>
                <a:ea typeface="標楷體" pitchFamily="65" charset="-120"/>
              </a:rPr>
              <a:t>　臺大</a:t>
            </a:r>
            <a:r>
              <a:rPr lang="zh-TW" altLang="en-US" b="1" dirty="0" smtClean="0">
                <a:latin typeface="標楷體" pitchFamily="65" charset="-120"/>
                <a:ea typeface="標楷體" pitchFamily="65" charset="-120"/>
              </a:rPr>
              <a:t>數學系特殊選才</a:t>
            </a:r>
            <a:r>
              <a:rPr lang="en-US" altLang="zh-TW" b="1" dirty="0" smtClean="0">
                <a:solidFill>
                  <a:srgbClr val="C00000"/>
                </a:solidFill>
                <a:latin typeface="標楷體" pitchFamily="65" charset="-120"/>
                <a:ea typeface="標楷體" pitchFamily="65" charset="-120"/>
              </a:rPr>
              <a:t>5</a:t>
            </a:r>
            <a:r>
              <a:rPr lang="zh-TW" altLang="en-US" dirty="0" smtClean="0">
                <a:latin typeface="標楷體" pitchFamily="65" charset="-120"/>
                <a:ea typeface="標楷體" pitchFamily="65" charset="-120"/>
              </a:rPr>
              <a:t>名、</a:t>
            </a:r>
            <a:endParaRPr lang="en-US" altLang="zh-TW" dirty="0" smtClean="0">
              <a:latin typeface="標楷體" pitchFamily="65" charset="-120"/>
              <a:ea typeface="標楷體" pitchFamily="65" charset="-120"/>
            </a:endParaRPr>
          </a:p>
          <a:p>
            <a:pPr>
              <a:buNone/>
            </a:pPr>
            <a:r>
              <a:rPr lang="zh-TW" altLang="en-US" dirty="0" smtClean="0">
                <a:latin typeface="標楷體" pitchFamily="65" charset="-120"/>
                <a:ea typeface="標楷體" pitchFamily="65" charset="-120"/>
              </a:rPr>
              <a:t>　臺大</a:t>
            </a:r>
            <a:r>
              <a:rPr lang="zh-TW" altLang="en-US" b="1" dirty="0" smtClean="0">
                <a:latin typeface="標楷體" pitchFamily="65" charset="-120"/>
                <a:ea typeface="標楷體" pitchFamily="65" charset="-120"/>
              </a:rPr>
              <a:t>希望入學</a:t>
            </a:r>
            <a:r>
              <a:rPr lang="zh-TW" altLang="en-US" dirty="0" smtClean="0">
                <a:latin typeface="標楷體" pitchFamily="65" charset="-120"/>
                <a:ea typeface="標楷體" pitchFamily="65" charset="-120"/>
              </a:rPr>
              <a:t>招生</a:t>
            </a:r>
            <a:r>
              <a:rPr lang="en-US" altLang="zh-TW" b="1" dirty="0" smtClean="0">
                <a:solidFill>
                  <a:srgbClr val="C00000"/>
                </a:solidFill>
                <a:latin typeface="標楷體" pitchFamily="65" charset="-120"/>
                <a:ea typeface="標楷體" pitchFamily="65" charset="-120"/>
              </a:rPr>
              <a:t>20</a:t>
            </a:r>
            <a:r>
              <a:rPr lang="zh-TW" altLang="en-US" dirty="0" smtClean="0">
                <a:latin typeface="標楷體" pitchFamily="65" charset="-120"/>
                <a:ea typeface="標楷體" pitchFamily="65" charset="-120"/>
              </a:rPr>
              <a:t>名</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弱勢家庭</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a:t>
            </a:r>
            <a:endParaRPr lang="en-US" altLang="zh-TW" dirty="0" smtClean="0">
              <a:latin typeface="標楷體" pitchFamily="65" charset="-120"/>
              <a:ea typeface="標楷體" pitchFamily="65" charset="-120"/>
            </a:endParaRPr>
          </a:p>
          <a:p>
            <a:pPr>
              <a:buNone/>
            </a:pPr>
            <a:r>
              <a:rPr lang="zh-TW" altLang="en-US" dirty="0" smtClean="0">
                <a:latin typeface="標楷體" pitchFamily="65" charset="-120"/>
                <a:ea typeface="標楷體" pitchFamily="65" charset="-120"/>
              </a:rPr>
              <a:t>　清大特殊選才</a:t>
            </a:r>
            <a:r>
              <a:rPr lang="en-US" altLang="zh-TW" dirty="0" smtClean="0">
                <a:latin typeface="標楷體" pitchFamily="65" charset="-120"/>
                <a:ea typeface="標楷體" pitchFamily="65" charset="-120"/>
              </a:rPr>
              <a:t>(</a:t>
            </a:r>
            <a:r>
              <a:rPr lang="zh-TW" altLang="en-US" b="1" dirty="0" smtClean="0">
                <a:latin typeface="標楷體" pitchFamily="65" charset="-120"/>
                <a:ea typeface="標楷體" pitchFamily="65" charset="-120"/>
              </a:rPr>
              <a:t>拾穗計畫</a:t>
            </a:r>
            <a:r>
              <a:rPr lang="en-US" altLang="zh-TW" dirty="0" smtClean="0">
                <a:latin typeface="標楷體" pitchFamily="65" charset="-120"/>
                <a:ea typeface="標楷體" pitchFamily="65" charset="-120"/>
              </a:rPr>
              <a:t>)</a:t>
            </a:r>
            <a:r>
              <a:rPr lang="en-US" altLang="zh-TW" b="1" dirty="0" smtClean="0">
                <a:solidFill>
                  <a:srgbClr val="C00000"/>
                </a:solidFill>
                <a:latin typeface="標楷體" pitchFamily="65" charset="-120"/>
                <a:ea typeface="標楷體" pitchFamily="65" charset="-120"/>
              </a:rPr>
              <a:t>16</a:t>
            </a:r>
            <a:r>
              <a:rPr lang="zh-TW" altLang="en-US" dirty="0" smtClean="0">
                <a:latin typeface="標楷體" pitchFamily="65" charset="-120"/>
                <a:ea typeface="標楷體" pitchFamily="65" charset="-120"/>
              </a:rPr>
              <a:t>名</a:t>
            </a:r>
            <a:endParaRPr lang="en-US" altLang="zh-TW" dirty="0" smtClean="0">
              <a:latin typeface="標楷體" pitchFamily="65" charset="-120"/>
              <a:ea typeface="標楷體" pitchFamily="65" charset="-120"/>
            </a:endParaRPr>
          </a:p>
          <a:p>
            <a:pPr>
              <a:buNone/>
            </a:pPr>
            <a:r>
              <a:rPr lang="zh-TW" altLang="en-US" dirty="0" smtClean="0">
                <a:latin typeface="標楷體" pitchFamily="65" charset="-120"/>
                <a:ea typeface="標楷體" pitchFamily="65" charset="-120"/>
              </a:rPr>
              <a:t>　需要</a:t>
            </a:r>
            <a:r>
              <a:rPr lang="zh-TW" altLang="en-US" b="1" dirty="0" smtClean="0">
                <a:solidFill>
                  <a:srgbClr val="C00000"/>
                </a:solidFill>
                <a:latin typeface="標楷體" pitchFamily="65" charset="-120"/>
                <a:ea typeface="標楷體" pitchFamily="65" charset="-120"/>
              </a:rPr>
              <a:t>學校推薦</a:t>
            </a:r>
            <a:r>
              <a:rPr lang="zh-TW" altLang="en-US" dirty="0" smtClean="0">
                <a:latin typeface="標楷體" pitchFamily="65" charset="-120"/>
                <a:ea typeface="標楷體" pitchFamily="65" charset="-120"/>
              </a:rPr>
              <a:t>或</a:t>
            </a:r>
            <a:r>
              <a:rPr lang="zh-TW" altLang="en-US" b="1" dirty="0" smtClean="0">
                <a:solidFill>
                  <a:srgbClr val="C00000"/>
                </a:solidFill>
                <a:latin typeface="標楷體" pitchFamily="65" charset="-120"/>
                <a:ea typeface="標楷體" pitchFamily="65" charset="-120"/>
              </a:rPr>
              <a:t>校長推薦函</a:t>
            </a:r>
            <a:r>
              <a:rPr lang="zh-TW" altLang="en-US" dirty="0" smtClean="0">
                <a:latin typeface="標楷體" pitchFamily="65" charset="-120"/>
                <a:ea typeface="標楷體" pitchFamily="65" charset="-120"/>
              </a:rPr>
              <a:t>，</a:t>
            </a:r>
            <a:endParaRPr lang="en-US" altLang="zh-TW" dirty="0" smtClean="0">
              <a:latin typeface="標楷體" pitchFamily="65" charset="-120"/>
              <a:ea typeface="標楷體" pitchFamily="65" charset="-120"/>
            </a:endParaRPr>
          </a:p>
          <a:p>
            <a:pPr>
              <a:buNone/>
            </a:pPr>
            <a:r>
              <a:rPr lang="zh-TW" altLang="en-US" dirty="0" smtClean="0">
                <a:latin typeface="標楷體" pitchFamily="65" charset="-120"/>
                <a:ea typeface="標楷體" pitchFamily="65" charset="-120"/>
              </a:rPr>
              <a:t>　</a:t>
            </a:r>
            <a:r>
              <a:rPr lang="zh-TW" altLang="en-US" b="1" dirty="0" smtClean="0">
                <a:solidFill>
                  <a:srgbClr val="0000FF"/>
                </a:solidFill>
                <a:latin typeface="標楷體" pitchFamily="65" charset="-120"/>
                <a:ea typeface="標楷體" pitchFamily="65" charset="-120"/>
              </a:rPr>
              <a:t>其餘皆是由個人自行報名</a:t>
            </a:r>
            <a:endParaRPr lang="en-US" altLang="zh-TW" b="1" dirty="0" smtClean="0">
              <a:solidFill>
                <a:srgbClr val="0000FF"/>
              </a:solidFill>
              <a:latin typeface="標楷體" pitchFamily="65" charset="-120"/>
              <a:ea typeface="標楷體" pitchFamily="65" charset="-120"/>
            </a:endParaRPr>
          </a:p>
          <a:p>
            <a:r>
              <a:rPr lang="en-US" altLang="zh-TW" b="1" dirty="0" smtClean="0">
                <a:solidFill>
                  <a:srgbClr val="C00000"/>
                </a:solidFill>
                <a:latin typeface="標楷體" pitchFamily="65" charset="-120"/>
                <a:ea typeface="標楷體" pitchFamily="65" charset="-120"/>
              </a:rPr>
              <a:t>106</a:t>
            </a:r>
            <a:r>
              <a:rPr lang="zh-TW" altLang="en-US" b="1" dirty="0" smtClean="0">
                <a:solidFill>
                  <a:srgbClr val="C00000"/>
                </a:solidFill>
                <a:latin typeface="標楷體" pitchFamily="65" charset="-120"/>
                <a:ea typeface="標楷體" pitchFamily="65" charset="-120"/>
              </a:rPr>
              <a:t>學年度若情況不變</a:t>
            </a:r>
            <a:r>
              <a:rPr lang="zh-TW" altLang="en-US" dirty="0" smtClean="0">
                <a:latin typeface="標楷體" pitchFamily="65" charset="-120"/>
                <a:ea typeface="標楷體" pitchFamily="65" charset="-120"/>
              </a:rPr>
              <a:t>，</a:t>
            </a:r>
            <a:r>
              <a:rPr lang="zh-TW" altLang="en-US" b="1" dirty="0" smtClean="0">
                <a:solidFill>
                  <a:srgbClr val="C00000"/>
                </a:solidFill>
                <a:latin typeface="標楷體" pitchFamily="65" charset="-120"/>
                <a:ea typeface="標楷體" pitchFamily="65" charset="-120"/>
              </a:rPr>
              <a:t>臺大、清大</a:t>
            </a:r>
            <a:r>
              <a:rPr lang="zh-TW" altLang="en-US" dirty="0" smtClean="0">
                <a:latin typeface="標楷體" pitchFamily="65" charset="-120"/>
                <a:ea typeface="標楷體" pitchFamily="65" charset="-120"/>
              </a:rPr>
              <a:t>需要</a:t>
            </a:r>
            <a:r>
              <a:rPr lang="zh-TW" altLang="en-US" b="1" dirty="0" smtClean="0">
                <a:solidFill>
                  <a:srgbClr val="C00000"/>
                </a:solidFill>
                <a:latin typeface="標楷體" pitchFamily="65" charset="-120"/>
                <a:ea typeface="標楷體" pitchFamily="65" charset="-120"/>
              </a:rPr>
              <a:t>透過學校推薦</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有限制推薦名額</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，其餘請同學密切留意公告資訊。</a:t>
            </a:r>
            <a:endParaRPr lang="en-US" altLang="zh-TW" dirty="0" smtClean="0">
              <a:latin typeface="標楷體" pitchFamily="65" charset="-120"/>
              <a:ea typeface="標楷體" pitchFamily="65" charset="-120"/>
            </a:endParaRPr>
          </a:p>
          <a:p>
            <a:pPr>
              <a:buNone/>
            </a:pPr>
            <a:endParaRPr lang="en-US" altLang="zh-TW" dirty="0" smtClean="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t>特殊選才試辦計畫</a:t>
            </a:r>
            <a:endParaRPr lang="zh-TW" altLang="en-US" b="1" dirty="0"/>
          </a:p>
        </p:txBody>
      </p:sp>
      <p:sp>
        <p:nvSpPr>
          <p:cNvPr id="3" name="內容版面配置區 2"/>
          <p:cNvSpPr>
            <a:spLocks noGrp="1"/>
          </p:cNvSpPr>
          <p:nvPr>
            <p:ph idx="1"/>
          </p:nvPr>
        </p:nvSpPr>
        <p:spPr/>
        <p:txBody>
          <a:bodyPr>
            <a:normAutofit/>
          </a:bodyPr>
          <a:lstStyle/>
          <a:p>
            <a:r>
              <a:rPr lang="zh-TW" altLang="en-US" b="1" dirty="0" smtClean="0">
                <a:solidFill>
                  <a:srgbClr val="C00000"/>
                </a:solidFill>
                <a:latin typeface="標楷體" pitchFamily="65" charset="-120"/>
                <a:ea typeface="標楷體" pitchFamily="65" charset="-120"/>
              </a:rPr>
              <a:t>校內推薦程序</a:t>
            </a:r>
            <a:endParaRPr lang="en-US" altLang="zh-TW" b="1" dirty="0" smtClean="0">
              <a:solidFill>
                <a:srgbClr val="C00000"/>
              </a:solidFill>
              <a:latin typeface="標楷體" pitchFamily="65" charset="-120"/>
              <a:ea typeface="標楷體" pitchFamily="65" charset="-120"/>
            </a:endParaRPr>
          </a:p>
          <a:p>
            <a:r>
              <a:rPr lang="en-US" altLang="zh-TW" b="1" dirty="0" smtClean="0">
                <a:solidFill>
                  <a:srgbClr val="0000FF"/>
                </a:solidFill>
                <a:latin typeface="標楷體" pitchFamily="65" charset="-120"/>
                <a:ea typeface="標楷體" pitchFamily="65" charset="-120"/>
              </a:rPr>
              <a:t>Step1</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在指定期間，由導師推薦或有興趣的同學主動至註冊組報名登記，並請同學準備相關資料。</a:t>
            </a:r>
            <a:endParaRPr lang="en-US" altLang="zh-TW" dirty="0" smtClean="0">
              <a:latin typeface="標楷體" pitchFamily="65" charset="-120"/>
              <a:ea typeface="標楷體" pitchFamily="65" charset="-120"/>
            </a:endParaRPr>
          </a:p>
          <a:p>
            <a:r>
              <a:rPr lang="en-US" altLang="zh-TW" b="1" dirty="0" smtClean="0">
                <a:solidFill>
                  <a:srgbClr val="0000FF"/>
                </a:solidFill>
                <a:latin typeface="標楷體" pitchFamily="65" charset="-120"/>
                <a:ea typeface="標楷體" pitchFamily="65" charset="-120"/>
              </a:rPr>
              <a:t>Step2</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校內登記截止日後，由註冊組進行資格初審。</a:t>
            </a:r>
            <a:endParaRPr lang="en-US" altLang="zh-TW" dirty="0" smtClean="0">
              <a:latin typeface="標楷體" pitchFamily="65" charset="-120"/>
              <a:ea typeface="標楷體" pitchFamily="65" charset="-120"/>
            </a:endParaRPr>
          </a:p>
          <a:p>
            <a:r>
              <a:rPr lang="en-US" altLang="zh-TW" b="1" dirty="0" smtClean="0">
                <a:solidFill>
                  <a:srgbClr val="0000FF"/>
                </a:solidFill>
                <a:latin typeface="標楷體" pitchFamily="65" charset="-120"/>
                <a:ea typeface="標楷體" pitchFamily="65" charset="-120"/>
              </a:rPr>
              <a:t>Step3</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若符合資格者超過學校推薦額度將提請校內推薦委員會審查推薦人選。</a:t>
            </a:r>
            <a:endParaRPr lang="en-US" altLang="zh-TW" dirty="0" smtClean="0">
              <a:latin typeface="標楷體" pitchFamily="65" charset="-120"/>
              <a:ea typeface="標楷體" pitchFamily="65" charset="-120"/>
            </a:endParaRPr>
          </a:p>
          <a:p>
            <a:pPr>
              <a:buNone/>
            </a:pPr>
            <a:endParaRPr lang="en-US" altLang="zh-TW" dirty="0" smtClean="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t>清華大學拾穗計畫</a:t>
            </a:r>
            <a:endParaRPr lang="zh-TW" altLang="en-US" b="1" dirty="0"/>
          </a:p>
        </p:txBody>
      </p:sp>
      <p:sp>
        <p:nvSpPr>
          <p:cNvPr id="3" name="內容版面配置區 2"/>
          <p:cNvSpPr>
            <a:spLocks noGrp="1"/>
          </p:cNvSpPr>
          <p:nvPr>
            <p:ph idx="1"/>
          </p:nvPr>
        </p:nvSpPr>
        <p:spPr/>
        <p:txBody>
          <a:bodyPr>
            <a:normAutofit/>
          </a:bodyPr>
          <a:lstStyle/>
          <a:p>
            <a:r>
              <a:rPr lang="zh-TW" altLang="en-US" b="1" dirty="0" smtClean="0">
                <a:solidFill>
                  <a:srgbClr val="0000FF"/>
                </a:solidFill>
                <a:latin typeface="標楷體" pitchFamily="65" charset="-120"/>
                <a:ea typeface="標楷體" pitchFamily="65" charset="-120"/>
              </a:rPr>
              <a:t>招生目的</a:t>
            </a:r>
            <a:endParaRPr lang="en-US" altLang="zh-TW" b="1" dirty="0" smtClean="0">
              <a:solidFill>
                <a:srgbClr val="0000FF"/>
              </a:solidFill>
              <a:latin typeface="標楷體" pitchFamily="65" charset="-120"/>
              <a:ea typeface="標楷體" pitchFamily="65" charset="-120"/>
            </a:endParaRPr>
          </a:p>
          <a:p>
            <a:r>
              <a:rPr lang="zh-TW" altLang="en-US" dirty="0" smtClean="0">
                <a:latin typeface="標楷體" pitchFamily="65" charset="-120"/>
                <a:ea typeface="標楷體" pitchFamily="65" charset="-120"/>
              </a:rPr>
              <a:t>讓無法經現行招生管道入學或透過現行管道入學相對不利，但具</a:t>
            </a:r>
            <a:r>
              <a:rPr lang="zh-TW" altLang="en-US" b="1" dirty="0" smtClean="0">
                <a:solidFill>
                  <a:srgbClr val="C00000"/>
                </a:solidFill>
                <a:latin typeface="標楷體" pitchFamily="65" charset="-120"/>
                <a:ea typeface="標楷體" pitchFamily="65" charset="-120"/>
              </a:rPr>
              <a:t>特殊才能</a:t>
            </a:r>
            <a:r>
              <a:rPr lang="zh-TW" altLang="en-US" dirty="0" smtClean="0">
                <a:latin typeface="標楷體" pitchFamily="65" charset="-120"/>
                <a:ea typeface="標楷體" pitchFamily="65" charset="-120"/>
              </a:rPr>
              <a:t>、</a:t>
            </a:r>
            <a:r>
              <a:rPr lang="zh-TW" altLang="en-US" b="1" dirty="0" smtClean="0">
                <a:solidFill>
                  <a:srgbClr val="C00000"/>
                </a:solidFill>
                <a:latin typeface="標楷體" pitchFamily="65" charset="-120"/>
                <a:ea typeface="標楷體" pitchFamily="65" charset="-120"/>
              </a:rPr>
              <a:t>特殊優良行為</a:t>
            </a:r>
            <a:r>
              <a:rPr lang="zh-TW" altLang="en-US" dirty="0" smtClean="0">
                <a:latin typeface="標楷體" pitchFamily="65" charset="-120"/>
                <a:ea typeface="標楷體" pitchFamily="65" charset="-120"/>
              </a:rPr>
              <a:t>或</a:t>
            </a:r>
            <a:r>
              <a:rPr lang="zh-TW" altLang="en-US" b="1" dirty="0" smtClean="0">
                <a:solidFill>
                  <a:srgbClr val="C00000"/>
                </a:solidFill>
                <a:latin typeface="標楷體" pitchFamily="65" charset="-120"/>
                <a:ea typeface="標楷體" pitchFamily="65" charset="-120"/>
              </a:rPr>
              <a:t>逆境向上且具強烈學習熱忱</a:t>
            </a:r>
            <a:r>
              <a:rPr lang="zh-TW" altLang="en-US" dirty="0" smtClean="0">
                <a:latin typeface="標楷體" pitchFamily="65" charset="-120"/>
                <a:ea typeface="標楷體" pitchFamily="65" charset="-120"/>
              </a:rPr>
              <a:t>的學生，及</a:t>
            </a:r>
            <a:r>
              <a:rPr lang="zh-TW" altLang="en-US" b="1" dirty="0" smtClean="0">
                <a:latin typeface="標楷體" pitchFamily="65" charset="-120"/>
                <a:ea typeface="標楷體" pitchFamily="65" charset="-120"/>
              </a:rPr>
              <a:t>符合本校系選才需求之學生</a:t>
            </a:r>
            <a:r>
              <a:rPr lang="zh-TW" altLang="en-US" dirty="0" smtClean="0">
                <a:latin typeface="標楷體" pitchFamily="65" charset="-120"/>
                <a:ea typeface="標楷體" pitchFamily="65" charset="-120"/>
              </a:rPr>
              <a:t>，有機會到清華就讀，使大學選才更多元化。</a:t>
            </a:r>
            <a:endParaRPr lang="en-US" altLang="zh-TW" dirty="0" smtClean="0">
              <a:latin typeface="標楷體" pitchFamily="65" charset="-120"/>
              <a:ea typeface="標楷體" pitchFamily="65" charset="-120"/>
            </a:endParaRPr>
          </a:p>
          <a:p>
            <a:pPr>
              <a:buNone/>
            </a:pPr>
            <a:endParaRPr lang="en-US" altLang="zh-TW" dirty="0" smtClean="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t>清華大學拾穗計畫</a:t>
            </a:r>
            <a:endParaRPr lang="zh-TW" altLang="en-US" b="1" dirty="0"/>
          </a:p>
        </p:txBody>
      </p:sp>
      <p:sp>
        <p:nvSpPr>
          <p:cNvPr id="3" name="內容版面配置區 2"/>
          <p:cNvSpPr>
            <a:spLocks noGrp="1"/>
          </p:cNvSpPr>
          <p:nvPr>
            <p:ph idx="1"/>
          </p:nvPr>
        </p:nvSpPr>
        <p:spPr/>
        <p:txBody>
          <a:bodyPr>
            <a:normAutofit/>
          </a:bodyPr>
          <a:lstStyle/>
          <a:p>
            <a:r>
              <a:rPr lang="zh-TW" altLang="en-US" b="1" dirty="0" smtClean="0">
                <a:solidFill>
                  <a:srgbClr val="0000FF"/>
                </a:solidFill>
                <a:latin typeface="標楷體" pitchFamily="65" charset="-120"/>
                <a:ea typeface="標楷體" pitchFamily="65" charset="-120"/>
              </a:rPr>
              <a:t>招生對象</a:t>
            </a:r>
            <a:endParaRPr lang="en-US" altLang="zh-TW" b="1" dirty="0" smtClean="0">
              <a:solidFill>
                <a:srgbClr val="0000FF"/>
              </a:solidFill>
              <a:latin typeface="標楷體" pitchFamily="65" charset="-120"/>
              <a:ea typeface="標楷體" pitchFamily="65" charset="-120"/>
            </a:endParaRPr>
          </a:p>
          <a:p>
            <a:r>
              <a:rPr lang="zh-TW" altLang="en-US" dirty="0" smtClean="0">
                <a:latin typeface="標楷體" pitchFamily="65" charset="-120"/>
                <a:ea typeface="標楷體" pitchFamily="65" charset="-120"/>
              </a:rPr>
              <a:t>包括</a:t>
            </a:r>
            <a:r>
              <a:rPr lang="zh-TW" altLang="en-US" b="1" dirty="0" smtClean="0">
                <a:solidFill>
                  <a:srgbClr val="C00000"/>
                </a:solidFill>
                <a:latin typeface="標楷體" pitchFamily="65" charset="-120"/>
                <a:ea typeface="標楷體" pitchFamily="65" charset="-120"/>
              </a:rPr>
              <a:t>自學</a:t>
            </a:r>
            <a:r>
              <a:rPr lang="zh-TW" altLang="en-US" dirty="0" smtClean="0">
                <a:latin typeface="標楷體" pitchFamily="65" charset="-120"/>
                <a:ea typeface="標楷體" pitchFamily="65" charset="-120"/>
              </a:rPr>
              <a:t>、具</a:t>
            </a:r>
            <a:r>
              <a:rPr lang="zh-TW" altLang="en-US" b="1" dirty="0" smtClean="0">
                <a:solidFill>
                  <a:srgbClr val="C00000"/>
                </a:solidFill>
                <a:latin typeface="標楷體" pitchFamily="65" charset="-120"/>
                <a:ea typeface="標楷體" pitchFamily="65" charset="-120"/>
              </a:rPr>
              <a:t>不同教育資歷</a:t>
            </a:r>
            <a:r>
              <a:rPr lang="zh-TW" altLang="en-US" dirty="0" smtClean="0">
                <a:latin typeface="標楷體" pitchFamily="65" charset="-120"/>
                <a:ea typeface="標楷體" pitchFamily="65" charset="-120"/>
              </a:rPr>
              <a:t>學生</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如海外留學、擔任國際志工</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、具</a:t>
            </a:r>
            <a:r>
              <a:rPr lang="zh-TW" altLang="en-US" b="1" dirty="0" smtClean="0">
                <a:solidFill>
                  <a:srgbClr val="C00000"/>
                </a:solidFill>
                <a:latin typeface="標楷體" pitchFamily="65" charset="-120"/>
                <a:ea typeface="標楷體" pitchFamily="65" charset="-120"/>
              </a:rPr>
              <a:t>單一學科能力天賦</a:t>
            </a:r>
            <a:r>
              <a:rPr lang="zh-TW" altLang="en-US" dirty="0" smtClean="0">
                <a:latin typeface="標楷體" pitchFamily="65" charset="-120"/>
                <a:ea typeface="標楷體" pitchFamily="65" charset="-120"/>
              </a:rPr>
              <a:t>、</a:t>
            </a:r>
            <a:r>
              <a:rPr lang="zh-TW" altLang="en-US" b="1" dirty="0" smtClean="0">
                <a:solidFill>
                  <a:srgbClr val="C00000"/>
                </a:solidFill>
                <a:latin typeface="標楷體" pitchFamily="65" charset="-120"/>
                <a:ea typeface="標楷體" pitchFamily="65" charset="-120"/>
              </a:rPr>
              <a:t>藝能類專長</a:t>
            </a:r>
            <a:r>
              <a:rPr lang="zh-TW" altLang="en-US" dirty="0" smtClean="0">
                <a:latin typeface="標楷體" pitchFamily="65" charset="-120"/>
                <a:ea typeface="標楷體" pitchFamily="65" charset="-120"/>
              </a:rPr>
              <a:t>、</a:t>
            </a:r>
            <a:r>
              <a:rPr lang="zh-TW" altLang="en-US" b="1" dirty="0" smtClean="0">
                <a:solidFill>
                  <a:srgbClr val="C00000"/>
                </a:solidFill>
                <a:latin typeface="標楷體" pitchFamily="65" charset="-120"/>
                <a:ea typeface="標楷體" pitchFamily="65" charset="-120"/>
              </a:rPr>
              <a:t>創新</a:t>
            </a:r>
            <a:r>
              <a:rPr lang="zh-TW" altLang="en-US" dirty="0" smtClean="0">
                <a:latin typeface="標楷體" pitchFamily="65" charset="-120"/>
                <a:ea typeface="標楷體" pitchFamily="65" charset="-120"/>
              </a:rPr>
              <a:t>、</a:t>
            </a:r>
            <a:r>
              <a:rPr lang="zh-TW" altLang="en-US" b="1" dirty="0" smtClean="0">
                <a:solidFill>
                  <a:srgbClr val="C00000"/>
                </a:solidFill>
                <a:latin typeface="標楷體" pitchFamily="65" charset="-120"/>
                <a:ea typeface="標楷體" pitchFamily="65" charset="-120"/>
              </a:rPr>
              <a:t>領導</a:t>
            </a:r>
            <a:r>
              <a:rPr lang="zh-TW" altLang="en-US" dirty="0" smtClean="0">
                <a:latin typeface="標楷體" pitchFamily="65" charset="-120"/>
                <a:ea typeface="標楷體" pitchFamily="65" charset="-120"/>
              </a:rPr>
              <a:t>、</a:t>
            </a:r>
            <a:r>
              <a:rPr lang="zh-TW" altLang="en-US" b="1" dirty="0" smtClean="0">
                <a:solidFill>
                  <a:srgbClr val="C00000"/>
                </a:solidFill>
                <a:latin typeface="標楷體" pitchFamily="65" charset="-120"/>
                <a:ea typeface="標楷體" pitchFamily="65" charset="-120"/>
              </a:rPr>
              <a:t>社會公益楷模</a:t>
            </a:r>
            <a:r>
              <a:rPr lang="zh-TW" altLang="en-US" dirty="0" smtClean="0">
                <a:latin typeface="標楷體" pitchFamily="65" charset="-120"/>
                <a:ea typeface="標楷體" pitchFamily="65" charset="-120"/>
              </a:rPr>
              <a:t>、</a:t>
            </a:r>
            <a:r>
              <a:rPr lang="zh-TW" altLang="en-US" b="1" dirty="0" smtClean="0">
                <a:solidFill>
                  <a:srgbClr val="C00000"/>
                </a:solidFill>
                <a:latin typeface="標楷體" pitchFamily="65" charset="-120"/>
                <a:ea typeface="標楷體" pitchFamily="65" charset="-120"/>
              </a:rPr>
              <a:t>總統教育獎</a:t>
            </a:r>
            <a:r>
              <a:rPr lang="zh-TW" altLang="en-US" dirty="0" smtClean="0">
                <a:latin typeface="標楷體" pitchFamily="65" charset="-120"/>
                <a:ea typeface="標楷體" pitchFamily="65" charset="-120"/>
              </a:rPr>
              <a:t>、</a:t>
            </a:r>
            <a:r>
              <a:rPr lang="zh-TW" altLang="en-US" b="1" dirty="0" smtClean="0">
                <a:solidFill>
                  <a:srgbClr val="C00000"/>
                </a:solidFill>
                <a:latin typeface="標楷體" pitchFamily="65" charset="-120"/>
                <a:ea typeface="標楷體" pitchFamily="65" charset="-120"/>
              </a:rPr>
              <a:t>總統孝行獎</a:t>
            </a:r>
            <a:r>
              <a:rPr lang="zh-TW" altLang="en-US" dirty="0" smtClean="0">
                <a:latin typeface="標楷體" pitchFamily="65" charset="-120"/>
                <a:ea typeface="標楷體" pitchFamily="65" charset="-120"/>
              </a:rPr>
              <a:t>、</a:t>
            </a:r>
            <a:r>
              <a:rPr lang="zh-TW" altLang="en-US" b="1" dirty="0" smtClean="0">
                <a:solidFill>
                  <a:srgbClr val="C00000"/>
                </a:solidFill>
                <a:latin typeface="標楷體" pitchFamily="65" charset="-120"/>
                <a:ea typeface="標楷體" pitchFamily="65" charset="-120"/>
              </a:rPr>
              <a:t>學術活動及各類特殊領域具卓越表現</a:t>
            </a:r>
            <a:r>
              <a:rPr lang="zh-TW" altLang="en-US" dirty="0" smtClean="0">
                <a:latin typeface="標楷體" pitchFamily="65" charset="-120"/>
                <a:ea typeface="標楷體" pitchFamily="65" charset="-120"/>
              </a:rPr>
              <a:t>之學生、或</a:t>
            </a:r>
            <a:r>
              <a:rPr lang="zh-TW" altLang="en-US" b="1" dirty="0" smtClean="0">
                <a:solidFill>
                  <a:srgbClr val="C00000"/>
                </a:solidFill>
                <a:latin typeface="標楷體" pitchFamily="65" charset="-120"/>
                <a:ea typeface="標楷體" pitchFamily="65" charset="-120"/>
              </a:rPr>
              <a:t>逆境向上仍具強烈學習熱忱</a:t>
            </a:r>
            <a:r>
              <a:rPr lang="zh-TW" altLang="en-US" dirty="0" smtClean="0">
                <a:latin typeface="標楷體" pitchFamily="65" charset="-120"/>
                <a:ea typeface="標楷體" pitchFamily="65" charset="-120"/>
              </a:rPr>
              <a:t>。</a:t>
            </a:r>
            <a:endParaRPr lang="en-US" altLang="zh-TW" dirty="0" smtClean="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t>清華大學拾穗計畫</a:t>
            </a:r>
            <a:endParaRPr lang="zh-TW" altLang="en-US" b="1" dirty="0"/>
          </a:p>
        </p:txBody>
      </p:sp>
      <p:sp>
        <p:nvSpPr>
          <p:cNvPr id="3" name="內容版面配置區 2"/>
          <p:cNvSpPr>
            <a:spLocks noGrp="1"/>
          </p:cNvSpPr>
          <p:nvPr>
            <p:ph idx="1"/>
          </p:nvPr>
        </p:nvSpPr>
        <p:spPr/>
        <p:txBody>
          <a:bodyPr>
            <a:normAutofit/>
          </a:bodyPr>
          <a:lstStyle/>
          <a:p>
            <a:r>
              <a:rPr lang="zh-TW" altLang="en-US" b="1" dirty="0" smtClean="0">
                <a:solidFill>
                  <a:srgbClr val="0000FF"/>
                </a:solidFill>
                <a:latin typeface="標楷體" pitchFamily="65" charset="-120"/>
                <a:ea typeface="標楷體" pitchFamily="65" charset="-120"/>
              </a:rPr>
              <a:t>招收名額</a:t>
            </a:r>
            <a:endParaRPr lang="en-US" altLang="zh-TW" b="1" dirty="0" smtClean="0">
              <a:solidFill>
                <a:srgbClr val="0000FF"/>
              </a:solidFill>
              <a:latin typeface="標楷體" pitchFamily="65" charset="-120"/>
              <a:ea typeface="標楷體" pitchFamily="65" charset="-120"/>
            </a:endParaRPr>
          </a:p>
          <a:p>
            <a:pPr>
              <a:buNone/>
            </a:pPr>
            <a:r>
              <a:rPr lang="zh-TW" altLang="en-US" dirty="0" smtClean="0">
                <a:latin typeface="標楷體" pitchFamily="65" charset="-120"/>
                <a:ea typeface="標楷體" pitchFamily="65" charset="-120"/>
              </a:rPr>
              <a:t>　</a:t>
            </a:r>
            <a:r>
              <a:rPr lang="zh-TW" altLang="en-US" b="1" dirty="0" smtClean="0">
                <a:solidFill>
                  <a:srgbClr val="C00000"/>
                </a:solidFill>
                <a:latin typeface="標楷體" pitchFamily="65" charset="-120"/>
                <a:ea typeface="標楷體" pitchFamily="65" charset="-120"/>
              </a:rPr>
              <a:t>清華學院學士班</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大一不分系</a:t>
            </a:r>
            <a:r>
              <a:rPr lang="en-US" altLang="zh-TW" dirty="0" smtClean="0">
                <a:latin typeface="標楷體" pitchFamily="65" charset="-120"/>
                <a:ea typeface="標楷體" pitchFamily="65" charset="-120"/>
              </a:rPr>
              <a:t>)</a:t>
            </a:r>
            <a:r>
              <a:rPr lang="en-US" altLang="zh-TW" b="1" dirty="0" smtClean="0">
                <a:solidFill>
                  <a:srgbClr val="C00000"/>
                </a:solidFill>
                <a:latin typeface="標楷體" pitchFamily="65" charset="-120"/>
                <a:ea typeface="標楷體" pitchFamily="65" charset="-120"/>
              </a:rPr>
              <a:t>30</a:t>
            </a:r>
            <a:r>
              <a:rPr lang="zh-TW" altLang="en-US" b="1" dirty="0" smtClean="0">
                <a:solidFill>
                  <a:srgbClr val="C00000"/>
                </a:solidFill>
                <a:latin typeface="標楷體" pitchFamily="65" charset="-120"/>
                <a:ea typeface="標楷體" pitchFamily="65" charset="-120"/>
              </a:rPr>
              <a:t>名</a:t>
            </a:r>
            <a:endParaRPr lang="en-US" altLang="zh-TW" b="1" dirty="0" smtClean="0">
              <a:solidFill>
                <a:srgbClr val="C00000"/>
              </a:solidFill>
              <a:latin typeface="標楷體" pitchFamily="65" charset="-120"/>
              <a:ea typeface="標楷體" pitchFamily="65" charset="-120"/>
            </a:endParaRPr>
          </a:p>
          <a:p>
            <a:r>
              <a:rPr lang="zh-TW" altLang="en-US" dirty="0" smtClean="0">
                <a:latin typeface="標楷體" pitchFamily="65" charset="-120"/>
                <a:ea typeface="標楷體" pitchFamily="65" charset="-120"/>
              </a:rPr>
              <a:t>包含逆境向上且具強烈學習熱忱之</a:t>
            </a:r>
            <a:r>
              <a:rPr lang="zh-TW" altLang="en-US" b="1" dirty="0" smtClean="0">
                <a:solidFill>
                  <a:srgbClr val="C00000"/>
                </a:solidFill>
                <a:latin typeface="標楷體" pitchFamily="65" charset="-120"/>
                <a:ea typeface="標楷體" pitchFamily="65" charset="-120"/>
              </a:rPr>
              <a:t>離島</a:t>
            </a:r>
            <a:r>
              <a:rPr lang="zh-TW" altLang="en-US" dirty="0" smtClean="0">
                <a:latin typeface="標楷體" pitchFamily="65" charset="-120"/>
                <a:ea typeface="標楷體" pitchFamily="65" charset="-120"/>
              </a:rPr>
              <a:t>、</a:t>
            </a:r>
            <a:r>
              <a:rPr lang="zh-TW" altLang="en-US" b="1" dirty="0" smtClean="0">
                <a:solidFill>
                  <a:srgbClr val="C00000"/>
                </a:solidFill>
                <a:latin typeface="標楷體" pitchFamily="65" charset="-120"/>
                <a:ea typeface="標楷體" pitchFamily="65" charset="-120"/>
              </a:rPr>
              <a:t>偏遠地區</a:t>
            </a:r>
            <a:r>
              <a:rPr lang="zh-TW" altLang="en-US" dirty="0" smtClean="0">
                <a:latin typeface="標楷體" pitchFamily="65" charset="-120"/>
                <a:ea typeface="標楷體" pitchFamily="65" charset="-120"/>
              </a:rPr>
              <a:t>、</a:t>
            </a:r>
            <a:r>
              <a:rPr lang="zh-TW" altLang="en-US" b="1" dirty="0" smtClean="0">
                <a:solidFill>
                  <a:srgbClr val="C00000"/>
                </a:solidFill>
                <a:latin typeface="標楷體" pitchFamily="65" charset="-120"/>
                <a:ea typeface="標楷體" pitchFamily="65" charset="-120"/>
              </a:rPr>
              <a:t>原住民</a:t>
            </a:r>
            <a:r>
              <a:rPr lang="zh-TW" altLang="en-US" dirty="0" smtClean="0">
                <a:latin typeface="標楷體" pitchFamily="65" charset="-120"/>
                <a:ea typeface="標楷體" pitchFamily="65" charset="-120"/>
              </a:rPr>
              <a:t>、</a:t>
            </a:r>
            <a:r>
              <a:rPr lang="zh-TW" altLang="en-US" b="1" dirty="0" smtClean="0">
                <a:solidFill>
                  <a:srgbClr val="C00000"/>
                </a:solidFill>
                <a:latin typeface="標楷體" pitchFamily="65" charset="-120"/>
                <a:ea typeface="標楷體" pitchFamily="65" charset="-120"/>
              </a:rPr>
              <a:t>經濟弱勢</a:t>
            </a:r>
            <a:r>
              <a:rPr lang="zh-TW" altLang="en-US" dirty="0" smtClean="0">
                <a:latin typeface="標楷體" pitchFamily="65" charset="-120"/>
                <a:ea typeface="標楷體" pitchFamily="65" charset="-120"/>
              </a:rPr>
              <a:t>、</a:t>
            </a:r>
            <a:r>
              <a:rPr lang="zh-TW" altLang="en-US" b="1" dirty="0" smtClean="0">
                <a:solidFill>
                  <a:srgbClr val="C00000"/>
                </a:solidFill>
                <a:latin typeface="標楷體" pitchFamily="65" charset="-120"/>
                <a:ea typeface="標楷體" pitchFamily="65" charset="-120"/>
              </a:rPr>
              <a:t>特殊境遇家庭</a:t>
            </a:r>
            <a:r>
              <a:rPr lang="zh-TW" altLang="en-US" dirty="0" smtClean="0">
                <a:latin typeface="標楷體" pitchFamily="65" charset="-120"/>
                <a:ea typeface="標楷體" pitchFamily="65" charset="-120"/>
              </a:rPr>
              <a:t>身份報考將優先考量</a:t>
            </a:r>
            <a:r>
              <a:rPr lang="en-US" altLang="zh-TW" b="1" dirty="0" smtClean="0">
                <a:solidFill>
                  <a:srgbClr val="C00000"/>
                </a:solidFill>
                <a:latin typeface="標楷體" pitchFamily="65" charset="-120"/>
                <a:ea typeface="標楷體" pitchFamily="65" charset="-120"/>
              </a:rPr>
              <a:t>8</a:t>
            </a:r>
            <a:r>
              <a:rPr lang="zh-TW" altLang="en-US" b="1" dirty="0" smtClean="0">
                <a:solidFill>
                  <a:srgbClr val="C00000"/>
                </a:solidFill>
                <a:latin typeface="標楷體" pitchFamily="65" charset="-120"/>
                <a:ea typeface="標楷體" pitchFamily="65" charset="-120"/>
              </a:rPr>
              <a:t>名</a:t>
            </a:r>
            <a:r>
              <a:rPr lang="zh-TW" altLang="en-US" dirty="0" smtClean="0">
                <a:latin typeface="標楷體" pitchFamily="65" charset="-120"/>
                <a:ea typeface="標楷體" pitchFamily="65" charset="-120"/>
              </a:rPr>
              <a:t>。</a:t>
            </a:r>
            <a:endParaRPr lang="en-US" altLang="zh-TW" dirty="0" smtClean="0">
              <a:latin typeface="標楷體" pitchFamily="65" charset="-120"/>
              <a:ea typeface="標楷體" pitchFamily="65" charset="-120"/>
            </a:endParaRPr>
          </a:p>
          <a:p>
            <a:pPr>
              <a:buNone/>
            </a:pPr>
            <a:endParaRPr lang="en-US" altLang="zh-TW" dirty="0" smtClean="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t>清華大學拾穗計畫</a:t>
            </a:r>
            <a:endParaRPr lang="zh-TW" altLang="en-US" b="1" dirty="0"/>
          </a:p>
        </p:txBody>
      </p:sp>
      <p:sp>
        <p:nvSpPr>
          <p:cNvPr id="3" name="內容版面配置區 2"/>
          <p:cNvSpPr>
            <a:spLocks noGrp="1"/>
          </p:cNvSpPr>
          <p:nvPr>
            <p:ph idx="1"/>
          </p:nvPr>
        </p:nvSpPr>
        <p:spPr/>
        <p:txBody>
          <a:bodyPr>
            <a:normAutofit/>
          </a:bodyPr>
          <a:lstStyle/>
          <a:p>
            <a:r>
              <a:rPr lang="zh-TW" altLang="en-US" b="1" dirty="0" smtClean="0">
                <a:solidFill>
                  <a:srgbClr val="0000FF"/>
                </a:solidFill>
                <a:latin typeface="標楷體" pitchFamily="65" charset="-120"/>
                <a:ea typeface="標楷體" pitchFamily="65" charset="-120"/>
              </a:rPr>
              <a:t>審查方式</a:t>
            </a:r>
            <a:endParaRPr lang="en-US" altLang="zh-TW" b="1" dirty="0" smtClean="0">
              <a:solidFill>
                <a:srgbClr val="0000FF"/>
              </a:solidFill>
              <a:latin typeface="標楷體" pitchFamily="65" charset="-120"/>
              <a:ea typeface="標楷體" pitchFamily="65" charset="-120"/>
            </a:endParaRPr>
          </a:p>
          <a:p>
            <a:pPr>
              <a:buNone/>
            </a:pPr>
            <a:r>
              <a:rPr lang="zh-TW" altLang="en-US" dirty="0" smtClean="0">
                <a:latin typeface="標楷體" pitchFamily="65" charset="-120"/>
                <a:ea typeface="標楷體" pitchFamily="65" charset="-120"/>
              </a:rPr>
              <a:t>  </a:t>
            </a:r>
            <a:r>
              <a:rPr lang="zh-TW" altLang="en-US" b="1" dirty="0" smtClean="0">
                <a:solidFill>
                  <a:srgbClr val="0000FF"/>
                </a:solidFill>
                <a:latin typeface="標楷體" pitchFamily="65" charset="-120"/>
                <a:ea typeface="標楷體" pitchFamily="65" charset="-120"/>
              </a:rPr>
              <a:t>初審</a:t>
            </a:r>
            <a:r>
              <a:rPr lang="zh-TW" altLang="en-US" dirty="0" smtClean="0">
                <a:latin typeface="標楷體" pitchFamily="65" charset="-120"/>
                <a:ea typeface="標楷體" pitchFamily="65" charset="-120"/>
              </a:rPr>
              <a:t>採</a:t>
            </a:r>
            <a:r>
              <a:rPr lang="zh-TW" altLang="en-US" b="1" dirty="0" smtClean="0">
                <a:solidFill>
                  <a:srgbClr val="C00000"/>
                </a:solidFill>
                <a:latin typeface="標楷體" pitchFamily="65" charset="-120"/>
                <a:ea typeface="標楷體" pitchFamily="65" charset="-120"/>
              </a:rPr>
              <a:t>書面審查</a:t>
            </a:r>
            <a:r>
              <a:rPr lang="zh-TW" altLang="en-US" dirty="0" smtClean="0">
                <a:latin typeface="標楷體" pitchFamily="65" charset="-120"/>
                <a:ea typeface="標楷體" pitchFamily="65" charset="-120"/>
              </a:rPr>
              <a:t>，必要時得實地訪查</a:t>
            </a:r>
            <a:endParaRPr lang="en-US" altLang="zh-TW" dirty="0" smtClean="0">
              <a:latin typeface="標楷體" pitchFamily="65" charset="-120"/>
              <a:ea typeface="標楷體" pitchFamily="65" charset="-120"/>
            </a:endParaRPr>
          </a:p>
          <a:p>
            <a:pPr>
              <a:buNone/>
            </a:pPr>
            <a:r>
              <a:rPr lang="zh-TW" altLang="en-US" dirty="0" smtClean="0">
                <a:latin typeface="標楷體" pitchFamily="65" charset="-120"/>
                <a:ea typeface="標楷體" pitchFamily="65" charset="-120"/>
              </a:rPr>
              <a:t>  </a:t>
            </a:r>
            <a:r>
              <a:rPr lang="zh-TW" altLang="en-US" b="1" dirty="0" smtClean="0">
                <a:solidFill>
                  <a:srgbClr val="0000FF"/>
                </a:solidFill>
                <a:latin typeface="標楷體" pitchFamily="65" charset="-120"/>
                <a:ea typeface="標楷體" pitchFamily="65" charset="-120"/>
              </a:rPr>
              <a:t>複審</a:t>
            </a:r>
            <a:r>
              <a:rPr lang="zh-TW" altLang="en-US" dirty="0" smtClean="0">
                <a:latin typeface="標楷體" pitchFamily="65" charset="-120"/>
                <a:ea typeface="標楷體" pitchFamily="65" charset="-120"/>
              </a:rPr>
              <a:t>採</a:t>
            </a:r>
            <a:r>
              <a:rPr lang="zh-TW" altLang="en-US" b="1" dirty="0" smtClean="0">
                <a:solidFill>
                  <a:srgbClr val="C00000"/>
                </a:solidFill>
                <a:latin typeface="標楷體" pitchFamily="65" charset="-120"/>
                <a:ea typeface="標楷體" pitchFamily="65" charset="-120"/>
              </a:rPr>
              <a:t>口試</a:t>
            </a:r>
            <a:r>
              <a:rPr lang="zh-TW" altLang="en-US" dirty="0" smtClean="0">
                <a:latin typeface="標楷體" pitchFamily="65" charset="-120"/>
                <a:ea typeface="標楷體" pitchFamily="65" charset="-120"/>
              </a:rPr>
              <a:t>，必要時得採筆試</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以清華學院學士班，</a:t>
            </a:r>
            <a:r>
              <a:rPr lang="zh-TW" altLang="en-US" b="1" dirty="0" smtClean="0">
                <a:solidFill>
                  <a:srgbClr val="C00000"/>
                </a:solidFill>
                <a:latin typeface="標楷體" pitchFamily="65" charset="-120"/>
                <a:ea typeface="標楷體" pitchFamily="65" charset="-120"/>
              </a:rPr>
              <a:t>大一不分系</a:t>
            </a:r>
            <a:r>
              <a:rPr lang="zh-TW" altLang="en-US" dirty="0" smtClean="0">
                <a:latin typeface="標楷體" pitchFamily="65" charset="-120"/>
                <a:ea typeface="標楷體" pitchFamily="65" charset="-120"/>
              </a:rPr>
              <a:t>招生，入學後依學生性向及興趣，於</a:t>
            </a:r>
            <a:r>
              <a:rPr lang="zh-TW" altLang="en-US" b="1" dirty="0" smtClean="0">
                <a:solidFill>
                  <a:srgbClr val="C00000"/>
                </a:solidFill>
                <a:latin typeface="標楷體" pitchFamily="65" charset="-120"/>
                <a:ea typeface="標楷體" pitchFamily="65" charset="-120"/>
              </a:rPr>
              <a:t>大二分流至各學系就讀</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無成績限制</a:t>
            </a:r>
            <a:r>
              <a:rPr lang="en-US" altLang="zh-TW" dirty="0" smtClean="0">
                <a:latin typeface="標楷體" pitchFamily="65" charset="-120"/>
                <a:ea typeface="標楷體" pitchFamily="65" charset="-120"/>
              </a:rPr>
              <a:t>)</a:t>
            </a:r>
          </a:p>
          <a:p>
            <a:endParaRPr lang="en-US" altLang="zh-TW" dirty="0" smtClean="0">
              <a:latin typeface="標楷體" pitchFamily="65" charset="-120"/>
              <a:ea typeface="標楷體" pitchFamily="65" charset="-120"/>
            </a:endParaRPr>
          </a:p>
          <a:p>
            <a:pPr>
              <a:buNone/>
            </a:pPr>
            <a:endParaRPr lang="en-US" altLang="zh-TW" dirty="0" smtClean="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t>清華大學拾穗計畫</a:t>
            </a:r>
            <a:endParaRPr lang="zh-TW" altLang="en-US" b="1" dirty="0"/>
          </a:p>
        </p:txBody>
      </p:sp>
      <p:sp>
        <p:nvSpPr>
          <p:cNvPr id="3" name="內容版面配置區 2"/>
          <p:cNvSpPr>
            <a:spLocks noGrp="1"/>
          </p:cNvSpPr>
          <p:nvPr>
            <p:ph idx="1"/>
          </p:nvPr>
        </p:nvSpPr>
        <p:spPr/>
        <p:txBody>
          <a:bodyPr>
            <a:normAutofit/>
          </a:bodyPr>
          <a:lstStyle/>
          <a:p>
            <a:r>
              <a:rPr lang="zh-TW" altLang="en-US" b="1" dirty="0" smtClean="0">
                <a:solidFill>
                  <a:srgbClr val="0000FF"/>
                </a:solidFill>
                <a:latin typeface="標楷體" pitchFamily="65" charset="-120"/>
                <a:ea typeface="標楷體" pitchFamily="65" charset="-120"/>
              </a:rPr>
              <a:t>繳交資料</a:t>
            </a:r>
            <a:r>
              <a:rPr lang="en-US" altLang="zh-TW" dirty="0" smtClean="0">
                <a:latin typeface="標楷體" pitchFamily="65" charset="-120"/>
                <a:ea typeface="標楷體" pitchFamily="65" charset="-120"/>
              </a:rPr>
              <a:t>(</a:t>
            </a:r>
            <a:r>
              <a:rPr lang="zh-TW" altLang="en-US" b="1" dirty="0" smtClean="0">
                <a:solidFill>
                  <a:srgbClr val="C00000"/>
                </a:solidFill>
                <a:latin typeface="標楷體" pitchFamily="65" charset="-120"/>
                <a:ea typeface="標楷體" pitchFamily="65" charset="-120"/>
              </a:rPr>
              <a:t>皆採線上作業</a:t>
            </a:r>
            <a:r>
              <a:rPr lang="en-US" altLang="zh-TW" dirty="0" smtClean="0">
                <a:latin typeface="標楷體" pitchFamily="65" charset="-120"/>
                <a:ea typeface="標楷體" pitchFamily="65" charset="-120"/>
              </a:rPr>
              <a:t>)</a:t>
            </a:r>
          </a:p>
          <a:p>
            <a:pPr>
              <a:buNone/>
            </a:pPr>
            <a:r>
              <a:rPr lang="zh-TW" altLang="en-US" dirty="0" smtClean="0">
                <a:latin typeface="標楷體" pitchFamily="65" charset="-120"/>
                <a:ea typeface="標楷體" pitchFamily="65" charset="-120"/>
              </a:rPr>
              <a:t>  </a:t>
            </a:r>
            <a:r>
              <a:rPr lang="zh-TW" altLang="en-US" b="1" dirty="0" smtClean="0">
                <a:latin typeface="標楷體" pitchFamily="65" charset="-120"/>
                <a:ea typeface="標楷體" pitchFamily="65" charset="-120"/>
              </a:rPr>
              <a:t>學生證</a:t>
            </a:r>
            <a:r>
              <a:rPr lang="zh-TW" altLang="en-US" dirty="0" smtClean="0">
                <a:latin typeface="標楷體" pitchFamily="65" charset="-120"/>
                <a:ea typeface="標楷體" pitchFamily="65" charset="-120"/>
              </a:rPr>
              <a:t>、</a:t>
            </a:r>
            <a:r>
              <a:rPr lang="zh-TW" altLang="en-US" b="1" dirty="0" smtClean="0">
                <a:latin typeface="標楷體" pitchFamily="65" charset="-120"/>
                <a:ea typeface="標楷體" pitchFamily="65" charset="-120"/>
              </a:rPr>
              <a:t>高中在校成績單</a:t>
            </a:r>
            <a:endParaRPr lang="en-US" altLang="zh-TW" b="1" dirty="0" smtClean="0">
              <a:latin typeface="標楷體" pitchFamily="65" charset="-120"/>
              <a:ea typeface="標楷體" pitchFamily="65" charset="-120"/>
            </a:endParaRPr>
          </a:p>
          <a:p>
            <a:pPr>
              <a:buNone/>
            </a:pPr>
            <a:r>
              <a:rPr lang="zh-TW" altLang="en-US" dirty="0" smtClean="0">
                <a:latin typeface="標楷體" pitchFamily="65" charset="-120"/>
                <a:ea typeface="標楷體" pitchFamily="65" charset="-120"/>
              </a:rPr>
              <a:t>  </a:t>
            </a:r>
            <a:r>
              <a:rPr lang="zh-TW" altLang="en-US" b="1" dirty="0" smtClean="0">
                <a:latin typeface="標楷體" pitchFamily="65" charset="-120"/>
                <a:ea typeface="標楷體" pitchFamily="65" charset="-120"/>
              </a:rPr>
              <a:t>個人資料表</a:t>
            </a:r>
            <a:endParaRPr lang="en-US" altLang="zh-TW" b="1" dirty="0" smtClean="0">
              <a:latin typeface="標楷體" pitchFamily="65" charset="-120"/>
              <a:ea typeface="標楷體" pitchFamily="65" charset="-120"/>
            </a:endParaRPr>
          </a:p>
          <a:p>
            <a:pPr>
              <a:buNone/>
            </a:pPr>
            <a:r>
              <a:rPr lang="zh-TW" altLang="en-US" dirty="0" smtClean="0">
                <a:latin typeface="標楷體" pitchFamily="65" charset="-120"/>
                <a:ea typeface="標楷體" pitchFamily="65" charset="-120"/>
              </a:rPr>
              <a:t>  </a:t>
            </a:r>
            <a:r>
              <a:rPr lang="zh-TW" altLang="en-US" b="1" dirty="0" smtClean="0">
                <a:solidFill>
                  <a:srgbClr val="C00000"/>
                </a:solidFill>
                <a:latin typeface="標楷體" pitchFamily="65" charset="-120"/>
                <a:ea typeface="標楷體" pitchFamily="65" charset="-120"/>
              </a:rPr>
              <a:t>自傳</a:t>
            </a:r>
            <a:r>
              <a:rPr lang="en-US" altLang="zh-TW" dirty="0" smtClean="0">
                <a:latin typeface="標楷體" pitchFamily="65" charset="-120"/>
                <a:ea typeface="標楷體" pitchFamily="65" charset="-120"/>
              </a:rPr>
              <a:t>(500-1000</a:t>
            </a:r>
            <a:r>
              <a:rPr lang="zh-TW" altLang="en-US" dirty="0" smtClean="0">
                <a:latin typeface="標楷體" pitchFamily="65" charset="-120"/>
                <a:ea typeface="標楷體" pitchFamily="65" charset="-120"/>
              </a:rPr>
              <a:t>字</a:t>
            </a:r>
            <a:r>
              <a:rPr lang="en-US" altLang="zh-TW" dirty="0" smtClean="0">
                <a:latin typeface="標楷體" pitchFamily="65" charset="-120"/>
                <a:ea typeface="標楷體" pitchFamily="65" charset="-120"/>
              </a:rPr>
              <a:t>)</a:t>
            </a:r>
          </a:p>
          <a:p>
            <a:pPr>
              <a:buNone/>
            </a:pPr>
            <a:r>
              <a:rPr lang="zh-TW" altLang="en-US" dirty="0" smtClean="0">
                <a:latin typeface="標楷體" pitchFamily="65" charset="-120"/>
                <a:ea typeface="標楷體" pitchFamily="65" charset="-120"/>
              </a:rPr>
              <a:t>  </a:t>
            </a:r>
            <a:r>
              <a:rPr lang="zh-TW" altLang="en-US" b="1" dirty="0" smtClean="0">
                <a:solidFill>
                  <a:srgbClr val="C00000"/>
                </a:solidFill>
                <a:latin typeface="標楷體" pitchFamily="65" charset="-120"/>
                <a:ea typeface="標楷體" pitchFamily="65" charset="-120"/>
              </a:rPr>
              <a:t>讀書計畫</a:t>
            </a:r>
            <a:r>
              <a:rPr lang="zh-TW" altLang="en-US" dirty="0" smtClean="0">
                <a:latin typeface="標楷體" pitchFamily="65" charset="-120"/>
                <a:ea typeface="標楷體" pitchFamily="65" charset="-120"/>
              </a:rPr>
              <a:t>、</a:t>
            </a:r>
            <a:r>
              <a:rPr lang="zh-TW" altLang="en-US" b="1" dirty="0" smtClean="0">
                <a:solidFill>
                  <a:srgbClr val="C00000"/>
                </a:solidFill>
                <a:latin typeface="標楷體" pitchFamily="65" charset="-120"/>
                <a:ea typeface="標楷體" pitchFamily="65" charset="-120"/>
              </a:rPr>
              <a:t>申請動機</a:t>
            </a:r>
            <a:endParaRPr lang="en-US" altLang="zh-TW" b="1" dirty="0" smtClean="0">
              <a:solidFill>
                <a:srgbClr val="C00000"/>
              </a:solidFill>
              <a:latin typeface="標楷體" pitchFamily="65" charset="-120"/>
              <a:ea typeface="標楷體" pitchFamily="65" charset="-120"/>
            </a:endParaRPr>
          </a:p>
          <a:p>
            <a:pPr>
              <a:buNone/>
            </a:pPr>
            <a:r>
              <a:rPr lang="zh-TW" altLang="en-US" dirty="0" smtClean="0">
                <a:latin typeface="標楷體" pitchFamily="65" charset="-120"/>
                <a:ea typeface="標楷體" pitchFamily="65" charset="-120"/>
              </a:rPr>
              <a:t>  </a:t>
            </a:r>
            <a:r>
              <a:rPr lang="zh-TW" altLang="en-US" b="1" dirty="0" smtClean="0">
                <a:solidFill>
                  <a:srgbClr val="C00000"/>
                </a:solidFill>
                <a:latin typeface="標楷體" pitchFamily="65" charset="-120"/>
                <a:ea typeface="標楷體" pitchFamily="65" charset="-120"/>
              </a:rPr>
              <a:t>其他有利申請資料</a:t>
            </a:r>
            <a:endParaRPr lang="en-US" altLang="zh-TW" b="1" dirty="0" smtClean="0">
              <a:solidFill>
                <a:srgbClr val="C00000"/>
              </a:solidFill>
              <a:latin typeface="標楷體" pitchFamily="65" charset="-120"/>
              <a:ea typeface="標楷體" pitchFamily="65" charset="-120"/>
            </a:endParaRPr>
          </a:p>
          <a:p>
            <a:pPr>
              <a:buNone/>
            </a:pPr>
            <a:r>
              <a:rPr lang="zh-TW" altLang="en-US" dirty="0" smtClean="0">
                <a:latin typeface="標楷體" pitchFamily="65" charset="-120"/>
                <a:ea typeface="標楷體" pitchFamily="65" charset="-120"/>
              </a:rPr>
              <a:t>  </a:t>
            </a:r>
            <a:r>
              <a:rPr lang="zh-TW" altLang="en-US" b="1" dirty="0" smtClean="0">
                <a:solidFill>
                  <a:srgbClr val="C00000"/>
                </a:solidFill>
                <a:latin typeface="標楷體" pitchFamily="65" charset="-120"/>
                <a:ea typeface="標楷體" pitchFamily="65" charset="-120"/>
              </a:rPr>
              <a:t>推薦函兩封</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一封需為</a:t>
            </a:r>
            <a:r>
              <a:rPr lang="zh-TW" altLang="en-US" b="1" dirty="0" smtClean="0">
                <a:solidFill>
                  <a:srgbClr val="C00000"/>
                </a:solidFill>
                <a:latin typeface="標楷體" pitchFamily="65" charset="-120"/>
                <a:ea typeface="標楷體" pitchFamily="65" charset="-120"/>
              </a:rPr>
              <a:t>校長推薦函</a:t>
            </a:r>
            <a:r>
              <a:rPr lang="en-US" altLang="zh-TW" dirty="0" smtClean="0">
                <a:latin typeface="標楷體" pitchFamily="65" charset="-120"/>
                <a:ea typeface="標楷體" pitchFamily="65" charset="-120"/>
              </a:rPr>
              <a:t>)</a:t>
            </a:r>
          </a:p>
          <a:p>
            <a:pPr>
              <a:buNone/>
            </a:pPr>
            <a:r>
              <a:rPr lang="zh-TW" altLang="en-US" dirty="0" smtClean="0">
                <a:latin typeface="標楷體" pitchFamily="65" charset="-120"/>
                <a:ea typeface="標楷體" pitchFamily="65" charset="-120"/>
              </a:rPr>
              <a:t>  </a:t>
            </a:r>
            <a:endParaRPr lang="en-US" altLang="zh-TW" dirty="0" smtClean="0">
              <a:latin typeface="標楷體" pitchFamily="65" charset="-120"/>
              <a:ea typeface="標楷體" pitchFamily="65" charset="-120"/>
            </a:endParaRPr>
          </a:p>
          <a:p>
            <a:endParaRPr lang="en-US" altLang="zh-TW" dirty="0" smtClean="0">
              <a:latin typeface="標楷體" pitchFamily="65" charset="-120"/>
              <a:ea typeface="標楷體" pitchFamily="65" charset="-120"/>
            </a:endParaRPr>
          </a:p>
          <a:p>
            <a:pPr>
              <a:buNone/>
            </a:pPr>
            <a:endParaRPr lang="en-US" altLang="zh-TW" dirty="0" smtClean="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t>清華大學拾穗計畫</a:t>
            </a:r>
            <a:endParaRPr lang="zh-TW" altLang="en-US" b="1" dirty="0"/>
          </a:p>
        </p:txBody>
      </p:sp>
      <p:sp>
        <p:nvSpPr>
          <p:cNvPr id="3" name="內容版面配置區 2"/>
          <p:cNvSpPr>
            <a:spLocks noGrp="1"/>
          </p:cNvSpPr>
          <p:nvPr>
            <p:ph idx="1"/>
          </p:nvPr>
        </p:nvSpPr>
        <p:spPr/>
        <p:txBody>
          <a:bodyPr>
            <a:normAutofit lnSpcReduction="10000"/>
          </a:bodyPr>
          <a:lstStyle/>
          <a:p>
            <a:r>
              <a:rPr lang="zh-TW" altLang="en-US" b="1" dirty="0" smtClean="0">
                <a:solidFill>
                  <a:srgbClr val="0000FF"/>
                </a:solidFill>
                <a:latin typeface="標楷體" pitchFamily="65" charset="-120"/>
                <a:ea typeface="標楷體" pitchFamily="65" charset="-120"/>
              </a:rPr>
              <a:t>請各校就各表現每項最多推薦</a:t>
            </a:r>
            <a:r>
              <a:rPr lang="en-US" altLang="zh-TW" b="1" dirty="0" smtClean="0">
                <a:solidFill>
                  <a:srgbClr val="0000FF"/>
                </a:solidFill>
                <a:latin typeface="標楷體" pitchFamily="65" charset="-120"/>
                <a:ea typeface="標楷體" pitchFamily="65" charset="-120"/>
              </a:rPr>
              <a:t>3</a:t>
            </a:r>
            <a:r>
              <a:rPr lang="zh-TW" altLang="en-US" b="1" dirty="0" smtClean="0">
                <a:solidFill>
                  <a:srgbClr val="0000FF"/>
                </a:solidFill>
                <a:latin typeface="標楷體" pitchFamily="65" charset="-120"/>
                <a:ea typeface="標楷體" pitchFamily="65" charset="-120"/>
              </a:rPr>
              <a:t>名</a:t>
            </a:r>
            <a:endParaRPr lang="en-US" altLang="zh-TW" b="1" dirty="0" smtClean="0">
              <a:solidFill>
                <a:srgbClr val="0000FF"/>
              </a:solidFill>
              <a:latin typeface="標楷體" pitchFamily="65" charset="-120"/>
              <a:ea typeface="標楷體" pitchFamily="65" charset="-120"/>
            </a:endParaRPr>
          </a:p>
          <a:p>
            <a:r>
              <a:rPr lang="zh-TW" altLang="en-US" dirty="0" smtClean="0">
                <a:latin typeface="標楷體" pitchFamily="65" charset="-120"/>
                <a:ea typeface="標楷體" pitchFamily="65" charset="-120"/>
              </a:rPr>
              <a:t>一、</a:t>
            </a:r>
            <a:r>
              <a:rPr lang="zh-TW" altLang="en-US" b="1" dirty="0" smtClean="0">
                <a:solidFill>
                  <a:srgbClr val="C00000"/>
                </a:solidFill>
                <a:latin typeface="標楷體" pitchFamily="65" charset="-120"/>
                <a:ea typeface="標楷體" pitchFamily="65" charset="-120"/>
              </a:rPr>
              <a:t>單一學科</a:t>
            </a:r>
            <a:endParaRPr lang="en-US" altLang="zh-TW" b="1" dirty="0" smtClean="0">
              <a:solidFill>
                <a:srgbClr val="C00000"/>
              </a:solidFill>
              <a:latin typeface="標楷體" pitchFamily="65" charset="-120"/>
              <a:ea typeface="標楷體" pitchFamily="65" charset="-120"/>
            </a:endParaRPr>
          </a:p>
          <a:p>
            <a:pPr>
              <a:buNone/>
            </a:pPr>
            <a:r>
              <a:rPr lang="zh-TW" altLang="en-US" sz="2400" dirty="0" smtClean="0">
                <a:latin typeface="標楷體" pitchFamily="65" charset="-120"/>
                <a:ea typeface="標楷體" pitchFamily="65" charset="-120"/>
              </a:rPr>
              <a:t>   國、英、數、物、化、地科、地理、資訊、其他</a:t>
            </a:r>
            <a:endParaRPr lang="en-US" altLang="zh-TW" sz="2400"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二、</a:t>
            </a:r>
            <a:r>
              <a:rPr lang="zh-TW" altLang="en-US" b="1" dirty="0" smtClean="0">
                <a:solidFill>
                  <a:srgbClr val="C00000"/>
                </a:solidFill>
                <a:latin typeface="標楷體" pitchFamily="65" charset="-120"/>
                <a:ea typeface="標楷體" pitchFamily="65" charset="-120"/>
              </a:rPr>
              <a:t>藝能類</a:t>
            </a:r>
            <a:endParaRPr lang="en-US" altLang="zh-TW" b="1" dirty="0" smtClean="0">
              <a:solidFill>
                <a:srgbClr val="C00000"/>
              </a:solidFill>
              <a:latin typeface="標楷體" pitchFamily="65" charset="-120"/>
              <a:ea typeface="標楷體" pitchFamily="65" charset="-120"/>
            </a:endParaRPr>
          </a:p>
          <a:p>
            <a:pPr>
              <a:buNone/>
            </a:pPr>
            <a:r>
              <a:rPr lang="zh-TW" altLang="en-US" sz="2400" dirty="0" smtClean="0">
                <a:latin typeface="標楷體" pitchFamily="65" charset="-120"/>
                <a:ea typeface="標楷體" pitchFamily="65" charset="-120"/>
              </a:rPr>
              <a:t>   音樂、體育、美術、文學、其他</a:t>
            </a:r>
            <a:endParaRPr lang="en-US" altLang="zh-TW" sz="2400"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三、</a:t>
            </a:r>
            <a:r>
              <a:rPr lang="zh-TW" altLang="en-US" b="1" dirty="0" smtClean="0">
                <a:solidFill>
                  <a:srgbClr val="C00000"/>
                </a:solidFill>
                <a:latin typeface="標楷體" pitchFamily="65" charset="-120"/>
                <a:ea typeface="標楷體" pitchFamily="65" charset="-120"/>
              </a:rPr>
              <a:t>特殊優良表現</a:t>
            </a:r>
            <a:endParaRPr lang="en-US" altLang="zh-TW" b="1" dirty="0" smtClean="0">
              <a:solidFill>
                <a:srgbClr val="C00000"/>
              </a:solidFill>
              <a:latin typeface="標楷體" pitchFamily="65" charset="-120"/>
              <a:ea typeface="標楷體" pitchFamily="65" charset="-120"/>
            </a:endParaRPr>
          </a:p>
          <a:p>
            <a:pPr>
              <a:buNone/>
            </a:pPr>
            <a:r>
              <a:rPr lang="zh-TW" altLang="en-US" sz="2400" dirty="0" smtClean="0">
                <a:latin typeface="標楷體" pitchFamily="65" charset="-120"/>
                <a:ea typeface="標楷體" pitchFamily="65" charset="-120"/>
              </a:rPr>
              <a:t>   逆境向上、創新、領導、社會公益楷模、</a:t>
            </a:r>
            <a:endParaRPr lang="en-US" altLang="zh-TW" sz="2400" dirty="0" smtClean="0">
              <a:latin typeface="標楷體" pitchFamily="65" charset="-120"/>
              <a:ea typeface="標楷體" pitchFamily="65" charset="-120"/>
            </a:endParaRPr>
          </a:p>
          <a:p>
            <a:pPr>
              <a:buNone/>
            </a:pPr>
            <a:r>
              <a:rPr lang="zh-TW" altLang="en-US" sz="2400" dirty="0" smtClean="0">
                <a:latin typeface="標楷體" pitchFamily="65" charset="-120"/>
                <a:ea typeface="標楷體" pitchFamily="65" charset="-120"/>
              </a:rPr>
              <a:t>   總統孝行獎、總統教育獎、國際志工、其他</a:t>
            </a:r>
            <a:endParaRPr lang="en-US" altLang="zh-TW" sz="2400" dirty="0" smtClean="0">
              <a:latin typeface="標楷體" pitchFamily="65" charset="-120"/>
              <a:ea typeface="標楷體" pitchFamily="65" charset="-120"/>
            </a:endParaRPr>
          </a:p>
          <a:p>
            <a:endParaRPr lang="en-US" altLang="zh-TW" dirty="0" smtClean="0">
              <a:latin typeface="標楷體" pitchFamily="65" charset="-120"/>
              <a:ea typeface="標楷體" pitchFamily="65" charset="-120"/>
            </a:endParaRPr>
          </a:p>
          <a:p>
            <a:pPr>
              <a:buNone/>
            </a:pPr>
            <a:r>
              <a:rPr lang="zh-TW" altLang="en-US" dirty="0" smtClean="0">
                <a:latin typeface="標楷體" pitchFamily="65" charset="-120"/>
                <a:ea typeface="標楷體" pitchFamily="65" charset="-120"/>
              </a:rPr>
              <a:t>  </a:t>
            </a:r>
            <a:endParaRPr lang="en-US" altLang="zh-TW" dirty="0" smtClean="0">
              <a:latin typeface="標楷體" pitchFamily="65" charset="-120"/>
              <a:ea typeface="標楷體" pitchFamily="65" charset="-120"/>
            </a:endParaRPr>
          </a:p>
          <a:p>
            <a:endParaRPr lang="en-US" altLang="zh-TW" dirty="0" smtClean="0">
              <a:latin typeface="標楷體" pitchFamily="65" charset="-120"/>
              <a:ea typeface="標楷體" pitchFamily="65" charset="-120"/>
            </a:endParaRPr>
          </a:p>
          <a:p>
            <a:pPr>
              <a:buNone/>
            </a:pPr>
            <a:endParaRPr lang="en-US" altLang="zh-TW" dirty="0" smtClean="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t>清華大學拾穗計畫</a:t>
            </a:r>
            <a:endParaRPr lang="zh-TW" altLang="en-US" b="1" dirty="0"/>
          </a:p>
        </p:txBody>
      </p:sp>
      <p:sp>
        <p:nvSpPr>
          <p:cNvPr id="3" name="內容版面配置區 2"/>
          <p:cNvSpPr>
            <a:spLocks noGrp="1"/>
          </p:cNvSpPr>
          <p:nvPr>
            <p:ph idx="1"/>
          </p:nvPr>
        </p:nvSpPr>
        <p:spPr/>
        <p:txBody>
          <a:bodyPr>
            <a:normAutofit/>
          </a:bodyPr>
          <a:lstStyle/>
          <a:p>
            <a:r>
              <a:rPr lang="zh-TW" altLang="en-US" b="1" dirty="0" smtClean="0">
                <a:solidFill>
                  <a:srgbClr val="0000FF"/>
                </a:solidFill>
                <a:latin typeface="標楷體" pitchFamily="65" charset="-120"/>
                <a:ea typeface="標楷體" pitchFamily="65" charset="-120"/>
              </a:rPr>
              <a:t>重要時程</a:t>
            </a:r>
            <a:endParaRPr lang="en-US" altLang="zh-TW" b="1" dirty="0" smtClean="0">
              <a:solidFill>
                <a:srgbClr val="0000FF"/>
              </a:solidFill>
              <a:latin typeface="標楷體" pitchFamily="65" charset="-120"/>
              <a:ea typeface="標楷體" pitchFamily="65" charset="-120"/>
            </a:endParaRPr>
          </a:p>
          <a:p>
            <a:r>
              <a:rPr lang="zh-TW" altLang="en-US" dirty="0" smtClean="0">
                <a:latin typeface="標楷體" pitchFamily="65" charset="-120"/>
                <a:ea typeface="標楷體" pitchFamily="65" charset="-120"/>
              </a:rPr>
              <a:t>一、</a:t>
            </a:r>
            <a:r>
              <a:rPr lang="en-US" altLang="zh-TW" b="1" dirty="0" smtClean="0">
                <a:solidFill>
                  <a:srgbClr val="C00000"/>
                </a:solidFill>
                <a:latin typeface="標楷體" pitchFamily="65" charset="-120"/>
                <a:ea typeface="標楷體" pitchFamily="65" charset="-120"/>
              </a:rPr>
              <a:t>10/24(</a:t>
            </a:r>
            <a:r>
              <a:rPr lang="zh-TW" altLang="en-US" b="1" dirty="0" smtClean="0">
                <a:solidFill>
                  <a:srgbClr val="C00000"/>
                </a:solidFill>
                <a:latin typeface="標楷體" pitchFamily="65" charset="-120"/>
                <a:ea typeface="標楷體" pitchFamily="65" charset="-120"/>
              </a:rPr>
              <a:t>一</a:t>
            </a:r>
            <a:r>
              <a:rPr lang="en-US" altLang="zh-TW" b="1" dirty="0" smtClean="0">
                <a:solidFill>
                  <a:srgbClr val="C00000"/>
                </a:solidFill>
                <a:latin typeface="標楷體" pitchFamily="65" charset="-120"/>
                <a:ea typeface="標楷體" pitchFamily="65" charset="-120"/>
              </a:rPr>
              <a:t>)</a:t>
            </a:r>
            <a:r>
              <a:rPr lang="zh-TW" altLang="en-US" b="1" dirty="0" smtClean="0">
                <a:solidFill>
                  <a:srgbClr val="C00000"/>
                </a:solidFill>
                <a:latin typeface="標楷體" pitchFamily="65" charset="-120"/>
                <a:ea typeface="標楷體" pitchFamily="65" charset="-120"/>
              </a:rPr>
              <a:t>前</a:t>
            </a:r>
            <a:r>
              <a:rPr lang="zh-TW" altLang="en-US" dirty="0" smtClean="0">
                <a:latin typeface="標楷體" pitchFamily="65" charset="-120"/>
                <a:ea typeface="標楷體" pitchFamily="65" charset="-120"/>
              </a:rPr>
              <a:t> 二中</a:t>
            </a:r>
            <a:r>
              <a:rPr lang="zh-TW" altLang="en-US" b="1" dirty="0" smtClean="0">
                <a:solidFill>
                  <a:srgbClr val="C00000"/>
                </a:solidFill>
                <a:latin typeface="標楷體" pitchFamily="65" charset="-120"/>
                <a:ea typeface="標楷體" pitchFamily="65" charset="-120"/>
              </a:rPr>
              <a:t>註冊組登記 </a:t>
            </a:r>
            <a:endParaRPr lang="en-US" altLang="zh-TW" b="1" dirty="0" smtClean="0">
              <a:solidFill>
                <a:srgbClr val="C00000"/>
              </a:solidFill>
              <a:latin typeface="標楷體" pitchFamily="65" charset="-120"/>
              <a:ea typeface="標楷體" pitchFamily="65" charset="-120"/>
            </a:endParaRPr>
          </a:p>
          <a:p>
            <a:r>
              <a:rPr lang="zh-TW" altLang="en-US" dirty="0" smtClean="0">
                <a:latin typeface="標楷體" pitchFamily="65" charset="-120"/>
                <a:ea typeface="標楷體" pitchFamily="65" charset="-120"/>
              </a:rPr>
              <a:t>二、</a:t>
            </a:r>
            <a:r>
              <a:rPr lang="en-US" altLang="zh-TW" b="1" dirty="0" smtClean="0">
                <a:solidFill>
                  <a:srgbClr val="C00000"/>
                </a:solidFill>
                <a:latin typeface="標楷體" pitchFamily="65" charset="-120"/>
                <a:ea typeface="標楷體" pitchFamily="65" charset="-120"/>
              </a:rPr>
              <a:t>10/31(</a:t>
            </a:r>
            <a:r>
              <a:rPr lang="zh-TW" altLang="en-US" b="1" dirty="0" smtClean="0">
                <a:solidFill>
                  <a:srgbClr val="C00000"/>
                </a:solidFill>
                <a:latin typeface="標楷體" pitchFamily="65" charset="-120"/>
                <a:ea typeface="標楷體" pitchFamily="65" charset="-120"/>
              </a:rPr>
              <a:t>一</a:t>
            </a:r>
            <a:r>
              <a:rPr lang="en-US" altLang="zh-TW" b="1" dirty="0" smtClean="0">
                <a:solidFill>
                  <a:srgbClr val="C00000"/>
                </a:solidFill>
                <a:latin typeface="標楷體" pitchFamily="65" charset="-120"/>
                <a:ea typeface="標楷體" pitchFamily="65" charset="-120"/>
              </a:rPr>
              <a:t>)</a:t>
            </a:r>
            <a:r>
              <a:rPr lang="zh-TW" altLang="en-US" dirty="0" smtClean="0">
                <a:latin typeface="標楷體" pitchFamily="65" charset="-120"/>
                <a:ea typeface="標楷體" pitchFamily="65" charset="-120"/>
              </a:rPr>
              <a:t>前 二中</a:t>
            </a:r>
            <a:r>
              <a:rPr lang="zh-TW" altLang="en-US" b="1" dirty="0" smtClean="0">
                <a:solidFill>
                  <a:srgbClr val="C00000"/>
                </a:solidFill>
                <a:latin typeface="標楷體" pitchFamily="65" charset="-120"/>
                <a:ea typeface="標楷體" pitchFamily="65" charset="-120"/>
              </a:rPr>
              <a:t>校內初審</a:t>
            </a:r>
            <a:endParaRPr lang="en-US" altLang="zh-TW" b="1" dirty="0" smtClean="0">
              <a:solidFill>
                <a:srgbClr val="C00000"/>
              </a:solidFill>
              <a:latin typeface="標楷體" pitchFamily="65" charset="-120"/>
              <a:ea typeface="標楷體" pitchFamily="65" charset="-120"/>
            </a:endParaRPr>
          </a:p>
          <a:p>
            <a:r>
              <a:rPr lang="zh-TW" altLang="en-US" dirty="0" smtClean="0">
                <a:latin typeface="標楷體" pitchFamily="65" charset="-120"/>
                <a:ea typeface="標楷體" pitchFamily="65" charset="-120"/>
              </a:rPr>
              <a:t>三、</a:t>
            </a:r>
            <a:r>
              <a:rPr lang="en-US" altLang="zh-TW" b="1" dirty="0" smtClean="0">
                <a:solidFill>
                  <a:srgbClr val="C00000"/>
                </a:solidFill>
                <a:latin typeface="標楷體" pitchFamily="65" charset="-120"/>
                <a:ea typeface="標楷體" pitchFamily="65" charset="-120"/>
              </a:rPr>
              <a:t>11/1-11/8</a:t>
            </a:r>
            <a:r>
              <a:rPr lang="zh-TW" altLang="en-US" b="1" dirty="0" smtClean="0">
                <a:solidFill>
                  <a:srgbClr val="C00000"/>
                </a:solidFill>
                <a:latin typeface="標楷體" pitchFamily="65" charset="-120"/>
                <a:ea typeface="標楷體" pitchFamily="65" charset="-120"/>
              </a:rPr>
              <a:t> 上傳報名資料</a:t>
            </a:r>
            <a:r>
              <a:rPr lang="zh-TW" altLang="en-US" dirty="0" smtClean="0">
                <a:latin typeface="標楷體" pitchFamily="65" charset="-120"/>
                <a:ea typeface="標楷體" pitchFamily="65" charset="-120"/>
              </a:rPr>
              <a:t>、</a:t>
            </a:r>
            <a:r>
              <a:rPr lang="zh-TW" altLang="en-US" b="1" dirty="0" smtClean="0">
                <a:solidFill>
                  <a:srgbClr val="C00000"/>
                </a:solidFill>
                <a:latin typeface="標楷體" pitchFamily="65" charset="-120"/>
                <a:ea typeface="標楷體" pitchFamily="65" charset="-120"/>
              </a:rPr>
              <a:t>繳費</a:t>
            </a:r>
            <a:endParaRPr lang="en-US" altLang="zh-TW" b="1" dirty="0" smtClean="0">
              <a:solidFill>
                <a:srgbClr val="C00000"/>
              </a:solidFill>
              <a:latin typeface="標楷體" pitchFamily="65" charset="-120"/>
              <a:ea typeface="標楷體" pitchFamily="65" charset="-120"/>
            </a:endParaRPr>
          </a:p>
          <a:p>
            <a:r>
              <a:rPr lang="zh-TW" altLang="en-US" dirty="0" smtClean="0">
                <a:latin typeface="標楷體" pitchFamily="65" charset="-120"/>
                <a:ea typeface="標楷體" pitchFamily="65" charset="-120"/>
              </a:rPr>
              <a:t>四、</a:t>
            </a:r>
            <a:r>
              <a:rPr lang="en-US" altLang="zh-TW" b="1" dirty="0" smtClean="0">
                <a:latin typeface="標楷體" pitchFamily="65" charset="-120"/>
                <a:ea typeface="標楷體" pitchFamily="65" charset="-120"/>
              </a:rPr>
              <a:t>12/15</a:t>
            </a:r>
            <a:r>
              <a:rPr lang="zh-TW" altLang="en-US" dirty="0" smtClean="0">
                <a:latin typeface="標楷體" pitchFamily="65" charset="-120"/>
                <a:ea typeface="標楷體" pitchFamily="65" charset="-120"/>
              </a:rPr>
              <a:t> </a:t>
            </a:r>
            <a:r>
              <a:rPr lang="zh-TW" altLang="en-US" b="1" dirty="0" smtClean="0">
                <a:latin typeface="標楷體" pitchFamily="65" charset="-120"/>
                <a:ea typeface="標楷體" pitchFamily="65" charset="-120"/>
              </a:rPr>
              <a:t>公告通過初試名單</a:t>
            </a:r>
            <a:endParaRPr lang="en-US" altLang="zh-TW" b="1"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五、</a:t>
            </a:r>
            <a:r>
              <a:rPr lang="en-US" altLang="zh-TW" b="1" dirty="0" smtClean="0">
                <a:latin typeface="標楷體" pitchFamily="65" charset="-120"/>
                <a:ea typeface="標楷體" pitchFamily="65" charset="-120"/>
              </a:rPr>
              <a:t>12/24</a:t>
            </a:r>
            <a:r>
              <a:rPr lang="zh-TW" altLang="en-US" dirty="0" smtClean="0">
                <a:latin typeface="標楷體" pitchFamily="65" charset="-120"/>
                <a:ea typeface="標楷體" pitchFamily="65" charset="-120"/>
              </a:rPr>
              <a:t> </a:t>
            </a:r>
            <a:r>
              <a:rPr lang="zh-TW" altLang="en-US" b="1" dirty="0" smtClean="0">
                <a:latin typeface="標楷體" pitchFamily="65" charset="-120"/>
                <a:ea typeface="標楷體" pitchFamily="65" charset="-120"/>
              </a:rPr>
              <a:t>複試</a:t>
            </a:r>
            <a:endParaRPr lang="en-US" altLang="zh-TW" b="1"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六、</a:t>
            </a:r>
            <a:r>
              <a:rPr lang="en-US" altLang="zh-TW" b="1" dirty="0" smtClean="0">
                <a:latin typeface="標楷體" pitchFamily="65" charset="-120"/>
                <a:ea typeface="標楷體" pitchFamily="65" charset="-120"/>
              </a:rPr>
              <a:t>12/29</a:t>
            </a:r>
            <a:r>
              <a:rPr lang="zh-TW" altLang="en-US" dirty="0" smtClean="0">
                <a:latin typeface="標楷體" pitchFamily="65" charset="-120"/>
                <a:ea typeface="標楷體" pitchFamily="65" charset="-120"/>
              </a:rPr>
              <a:t> </a:t>
            </a:r>
            <a:r>
              <a:rPr lang="zh-TW" altLang="en-US" b="1" dirty="0" smtClean="0">
                <a:latin typeface="標楷體" pitchFamily="65" charset="-120"/>
                <a:ea typeface="標楷體" pitchFamily="65" charset="-120"/>
              </a:rPr>
              <a:t>放榜</a:t>
            </a:r>
            <a:endParaRPr lang="en-US" altLang="zh-TW" b="1" dirty="0" smtClean="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t>清華大學拾穗計畫</a:t>
            </a:r>
            <a:endParaRPr lang="zh-TW" altLang="en-US" b="1" dirty="0"/>
          </a:p>
        </p:txBody>
      </p:sp>
      <p:sp>
        <p:nvSpPr>
          <p:cNvPr id="3" name="內容版面配置區 2"/>
          <p:cNvSpPr>
            <a:spLocks noGrp="1"/>
          </p:cNvSpPr>
          <p:nvPr>
            <p:ph idx="1"/>
          </p:nvPr>
        </p:nvSpPr>
        <p:spPr>
          <a:xfrm>
            <a:off x="1435608" y="1447800"/>
            <a:ext cx="7498080" cy="613048"/>
          </a:xfrm>
        </p:spPr>
        <p:txBody>
          <a:bodyPr>
            <a:normAutofit/>
          </a:bodyPr>
          <a:lstStyle/>
          <a:p>
            <a:r>
              <a:rPr lang="en-US" altLang="zh-TW" b="1" dirty="0" smtClean="0">
                <a:solidFill>
                  <a:srgbClr val="0000FF"/>
                </a:solidFill>
                <a:latin typeface="標楷體" pitchFamily="65" charset="-120"/>
                <a:ea typeface="標楷體" pitchFamily="65" charset="-120"/>
              </a:rPr>
              <a:t>104</a:t>
            </a:r>
            <a:r>
              <a:rPr lang="zh-TW" altLang="en-US" b="1" dirty="0" smtClean="0">
                <a:solidFill>
                  <a:srgbClr val="0000FF"/>
                </a:solidFill>
                <a:latin typeface="標楷體" pitchFamily="65" charset="-120"/>
                <a:ea typeface="標楷體" pitchFamily="65" charset="-120"/>
              </a:rPr>
              <a:t>、</a:t>
            </a:r>
            <a:r>
              <a:rPr lang="en-US" altLang="zh-TW" b="1" dirty="0" smtClean="0">
                <a:solidFill>
                  <a:srgbClr val="0000FF"/>
                </a:solidFill>
                <a:latin typeface="標楷體" pitchFamily="65" charset="-120"/>
                <a:ea typeface="標楷體" pitchFamily="65" charset="-120"/>
              </a:rPr>
              <a:t>105</a:t>
            </a:r>
            <a:r>
              <a:rPr lang="zh-TW" altLang="en-US" b="1" dirty="0" smtClean="0">
                <a:solidFill>
                  <a:srgbClr val="0000FF"/>
                </a:solidFill>
                <a:latin typeface="標楷體" pitchFamily="65" charset="-120"/>
                <a:ea typeface="標楷體" pitchFamily="65" charset="-120"/>
              </a:rPr>
              <a:t>學年度報名錄取情況</a:t>
            </a:r>
            <a:endParaRPr lang="en-US" altLang="zh-TW" b="1" dirty="0" smtClean="0">
              <a:solidFill>
                <a:srgbClr val="0000FF"/>
              </a:solidFill>
              <a:latin typeface="標楷體" pitchFamily="65" charset="-120"/>
              <a:ea typeface="標楷體" pitchFamily="65" charset="-120"/>
            </a:endParaRPr>
          </a:p>
        </p:txBody>
      </p:sp>
      <p:graphicFrame>
        <p:nvGraphicFramePr>
          <p:cNvPr id="5" name="表格 4"/>
          <p:cNvGraphicFramePr>
            <a:graphicFrameLocks noGrp="1"/>
          </p:cNvGraphicFramePr>
          <p:nvPr/>
        </p:nvGraphicFramePr>
        <p:xfrm>
          <a:off x="1619672" y="2132856"/>
          <a:ext cx="7128790" cy="3744417"/>
        </p:xfrm>
        <a:graphic>
          <a:graphicData uri="http://schemas.openxmlformats.org/drawingml/2006/table">
            <a:tbl>
              <a:tblPr firstRow="1" bandRow="1">
                <a:tableStyleId>{5C22544A-7EE6-4342-B048-85BDC9FD1C3A}</a:tableStyleId>
              </a:tblPr>
              <a:tblGrid>
                <a:gridCol w="1425758"/>
                <a:gridCol w="1425758"/>
                <a:gridCol w="1425758"/>
                <a:gridCol w="1425758"/>
                <a:gridCol w="1425758"/>
              </a:tblGrid>
              <a:tr h="1248139">
                <a:tc>
                  <a:txBody>
                    <a:bodyPr/>
                    <a:lstStyle/>
                    <a:p>
                      <a:pPr algn="ctr"/>
                      <a:r>
                        <a:rPr lang="zh-TW" altLang="en-US" sz="2400" dirty="0" smtClean="0"/>
                        <a:t>學年度</a:t>
                      </a:r>
                      <a:endParaRPr lang="zh-TW" altLang="en-US" sz="2400" dirty="0"/>
                    </a:p>
                  </a:txBody>
                  <a:tcPr anchor="ctr"/>
                </a:tc>
                <a:tc>
                  <a:txBody>
                    <a:bodyPr/>
                    <a:lstStyle/>
                    <a:p>
                      <a:pPr algn="ctr"/>
                      <a:r>
                        <a:rPr lang="zh-TW" altLang="en-US" sz="2400" dirty="0" smtClean="0"/>
                        <a:t>招生名額</a:t>
                      </a:r>
                      <a:endParaRPr lang="zh-TW" altLang="en-US" sz="2400" dirty="0"/>
                    </a:p>
                  </a:txBody>
                  <a:tcPr anchor="ctr"/>
                </a:tc>
                <a:tc>
                  <a:txBody>
                    <a:bodyPr/>
                    <a:lstStyle/>
                    <a:p>
                      <a:pPr algn="ctr"/>
                      <a:r>
                        <a:rPr lang="zh-TW" altLang="en-US" sz="2400" dirty="0" smtClean="0"/>
                        <a:t>報名人數</a:t>
                      </a:r>
                      <a:endParaRPr lang="zh-TW" altLang="en-US" sz="2400" dirty="0"/>
                    </a:p>
                  </a:txBody>
                  <a:tcPr anchor="ctr"/>
                </a:tc>
                <a:tc>
                  <a:txBody>
                    <a:bodyPr/>
                    <a:lstStyle/>
                    <a:p>
                      <a:pPr algn="ctr"/>
                      <a:r>
                        <a:rPr lang="zh-TW" altLang="en-US" sz="2400" dirty="0" smtClean="0"/>
                        <a:t>通過初試</a:t>
                      </a:r>
                      <a:endParaRPr lang="zh-TW" altLang="en-US" sz="2400" dirty="0"/>
                    </a:p>
                  </a:txBody>
                  <a:tcPr anchor="ctr"/>
                </a:tc>
                <a:tc>
                  <a:txBody>
                    <a:bodyPr/>
                    <a:lstStyle/>
                    <a:p>
                      <a:pPr algn="ctr"/>
                      <a:r>
                        <a:rPr lang="zh-TW" altLang="en-US" sz="2400" dirty="0" smtClean="0"/>
                        <a:t>錄取率</a:t>
                      </a:r>
                      <a:endParaRPr lang="zh-TW" altLang="en-US" sz="2400" dirty="0"/>
                    </a:p>
                  </a:txBody>
                  <a:tcPr anchor="ctr"/>
                </a:tc>
              </a:tr>
              <a:tr h="1248139">
                <a:tc>
                  <a:txBody>
                    <a:bodyPr/>
                    <a:lstStyle/>
                    <a:p>
                      <a:pPr algn="ctr"/>
                      <a:r>
                        <a:rPr lang="en-US" altLang="zh-TW" sz="2400" b="1" dirty="0" smtClean="0"/>
                        <a:t>104</a:t>
                      </a:r>
                      <a:endParaRPr lang="zh-TW" altLang="en-US" sz="2400" b="1" dirty="0"/>
                    </a:p>
                  </a:txBody>
                  <a:tcPr anchor="ctr"/>
                </a:tc>
                <a:tc>
                  <a:txBody>
                    <a:bodyPr/>
                    <a:lstStyle/>
                    <a:p>
                      <a:pPr algn="ctr"/>
                      <a:r>
                        <a:rPr lang="en-US" altLang="zh-TW" sz="2400" b="1" dirty="0" smtClean="0"/>
                        <a:t>10</a:t>
                      </a:r>
                      <a:endParaRPr lang="zh-TW" altLang="en-US" sz="2400" b="1" dirty="0"/>
                    </a:p>
                  </a:txBody>
                  <a:tcPr anchor="ctr"/>
                </a:tc>
                <a:tc>
                  <a:txBody>
                    <a:bodyPr/>
                    <a:lstStyle/>
                    <a:p>
                      <a:pPr algn="ctr"/>
                      <a:r>
                        <a:rPr lang="zh-TW" altLang="en-US" sz="2000" b="1" dirty="0" smtClean="0"/>
                        <a:t>約</a:t>
                      </a:r>
                      <a:r>
                        <a:rPr lang="en-US" altLang="zh-TW" sz="2000" b="1" dirty="0" smtClean="0"/>
                        <a:t>400</a:t>
                      </a:r>
                      <a:r>
                        <a:rPr lang="zh-TW" altLang="en-US" sz="2000" b="1" dirty="0" smtClean="0"/>
                        <a:t>人</a:t>
                      </a:r>
                      <a:endParaRPr lang="zh-TW" altLang="en-US" sz="2000" b="1" dirty="0"/>
                    </a:p>
                  </a:txBody>
                  <a:tcPr anchor="ctr"/>
                </a:tc>
                <a:tc>
                  <a:txBody>
                    <a:bodyPr/>
                    <a:lstStyle/>
                    <a:p>
                      <a:pPr algn="ctr"/>
                      <a:r>
                        <a:rPr lang="en-US" altLang="zh-TW" sz="2400" b="1" dirty="0" smtClean="0"/>
                        <a:t>31</a:t>
                      </a:r>
                      <a:endParaRPr lang="zh-TW" altLang="en-US" sz="2400" b="1" dirty="0"/>
                    </a:p>
                  </a:txBody>
                  <a:tcPr anchor="ctr"/>
                </a:tc>
                <a:tc>
                  <a:txBody>
                    <a:bodyPr/>
                    <a:lstStyle/>
                    <a:p>
                      <a:pPr algn="ctr"/>
                      <a:r>
                        <a:rPr lang="en-US" altLang="zh-TW" sz="2400" b="1" dirty="0" smtClean="0"/>
                        <a:t>2.5%</a:t>
                      </a:r>
                      <a:endParaRPr lang="zh-TW" altLang="en-US" sz="2400" b="1" dirty="0"/>
                    </a:p>
                  </a:txBody>
                  <a:tcPr anchor="ctr"/>
                </a:tc>
              </a:tr>
              <a:tr h="1248139">
                <a:tc>
                  <a:txBody>
                    <a:bodyPr/>
                    <a:lstStyle/>
                    <a:p>
                      <a:pPr algn="ctr"/>
                      <a:r>
                        <a:rPr lang="en-US" altLang="zh-TW" sz="2400" b="1" dirty="0" smtClean="0"/>
                        <a:t>105</a:t>
                      </a:r>
                      <a:endParaRPr lang="zh-TW" altLang="en-US" sz="2400" b="1" dirty="0"/>
                    </a:p>
                  </a:txBody>
                  <a:tcPr anchor="ctr"/>
                </a:tc>
                <a:tc>
                  <a:txBody>
                    <a:bodyPr/>
                    <a:lstStyle/>
                    <a:p>
                      <a:pPr algn="ctr"/>
                      <a:r>
                        <a:rPr lang="en-US" altLang="zh-TW" sz="2400" b="1" dirty="0" smtClean="0"/>
                        <a:t>16</a:t>
                      </a:r>
                      <a:endParaRPr lang="zh-TW" altLang="en-US" sz="2400" b="1" dirty="0"/>
                    </a:p>
                  </a:txBody>
                  <a:tcPr anchor="ctr"/>
                </a:tc>
                <a:tc>
                  <a:txBody>
                    <a:bodyPr/>
                    <a:lstStyle/>
                    <a:p>
                      <a:pPr algn="ctr"/>
                      <a:r>
                        <a:rPr lang="zh-TW" altLang="en-US" sz="2000" b="1" dirty="0" smtClean="0"/>
                        <a:t>約</a:t>
                      </a:r>
                      <a:r>
                        <a:rPr lang="en-US" altLang="zh-TW" sz="2000" b="1" dirty="0" smtClean="0"/>
                        <a:t>220</a:t>
                      </a:r>
                      <a:r>
                        <a:rPr lang="zh-TW" altLang="en-US" sz="2000" b="1" dirty="0" smtClean="0"/>
                        <a:t>人</a:t>
                      </a:r>
                      <a:endParaRPr lang="zh-TW" altLang="en-US" sz="2000" b="1" dirty="0"/>
                    </a:p>
                  </a:txBody>
                  <a:tcPr anchor="ctr"/>
                </a:tc>
                <a:tc>
                  <a:txBody>
                    <a:bodyPr/>
                    <a:lstStyle/>
                    <a:p>
                      <a:pPr algn="ctr"/>
                      <a:r>
                        <a:rPr lang="en-US" altLang="zh-TW" sz="2400" b="1" dirty="0" smtClean="0"/>
                        <a:t>41</a:t>
                      </a:r>
                      <a:endParaRPr lang="zh-TW" altLang="en-US" sz="2400" b="1" dirty="0"/>
                    </a:p>
                  </a:txBody>
                  <a:tcPr anchor="ctr"/>
                </a:tc>
                <a:tc>
                  <a:txBody>
                    <a:bodyPr/>
                    <a:lstStyle/>
                    <a:p>
                      <a:pPr algn="ctr"/>
                      <a:r>
                        <a:rPr lang="en-US" altLang="zh-TW" sz="2400" b="1" dirty="0" smtClean="0"/>
                        <a:t>7.3%</a:t>
                      </a:r>
                      <a:endParaRPr lang="zh-TW" altLang="en-US" sz="2400" b="1" dirty="0"/>
                    </a:p>
                  </a:txBody>
                  <a:tcPr anchor="ct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t>教育部人才培育白皮書</a:t>
            </a:r>
            <a:endParaRPr lang="zh-TW" altLang="en-US" b="1" dirty="0"/>
          </a:p>
        </p:txBody>
      </p:sp>
      <p:sp>
        <p:nvSpPr>
          <p:cNvPr id="3" name="內容版面配置區 2"/>
          <p:cNvSpPr>
            <a:spLocks noGrp="1"/>
          </p:cNvSpPr>
          <p:nvPr>
            <p:ph idx="1"/>
          </p:nvPr>
        </p:nvSpPr>
        <p:spPr/>
        <p:txBody>
          <a:bodyPr/>
          <a:lstStyle/>
          <a:p>
            <a:r>
              <a:rPr lang="zh-TW" altLang="en-US" dirty="0" smtClean="0">
                <a:latin typeface="標楷體" pitchFamily="65" charset="-120"/>
                <a:ea typeface="標楷體" pitchFamily="65" charset="-120"/>
              </a:rPr>
              <a:t>修正大學個人申請制度，針對</a:t>
            </a:r>
            <a:r>
              <a:rPr lang="zh-TW" altLang="en-US" b="1" dirty="0" smtClean="0">
                <a:solidFill>
                  <a:srgbClr val="C00000"/>
                </a:solidFill>
                <a:latin typeface="標楷體" pitchFamily="65" charset="-120"/>
                <a:ea typeface="標楷體" pitchFamily="65" charset="-120"/>
              </a:rPr>
              <a:t>家庭社經背景較弱勢</a:t>
            </a:r>
            <a:r>
              <a:rPr lang="zh-TW" altLang="en-US" dirty="0" smtClean="0">
                <a:latin typeface="標楷體" pitchFamily="65" charset="-120"/>
                <a:ea typeface="標楷體" pitchFamily="65" charset="-120"/>
              </a:rPr>
              <a:t>、</a:t>
            </a:r>
            <a:r>
              <a:rPr lang="zh-TW" altLang="en-US" b="1" dirty="0" smtClean="0">
                <a:solidFill>
                  <a:srgbClr val="C00000"/>
                </a:solidFill>
                <a:latin typeface="標楷體" pitchFamily="65" charset="-120"/>
                <a:ea typeface="標楷體" pitchFamily="65" charset="-120"/>
              </a:rPr>
              <a:t>高中學習表現優異</a:t>
            </a:r>
            <a:r>
              <a:rPr lang="zh-TW" altLang="en-US" dirty="0" smtClean="0">
                <a:latin typeface="標楷體" pitchFamily="65" charset="-120"/>
                <a:ea typeface="標楷體" pitchFamily="65" charset="-120"/>
              </a:rPr>
              <a:t>、</a:t>
            </a:r>
            <a:r>
              <a:rPr lang="zh-TW" altLang="en-US" b="1" dirty="0" smtClean="0">
                <a:solidFill>
                  <a:srgbClr val="C00000"/>
                </a:solidFill>
                <a:latin typeface="標楷體" pitchFamily="65" charset="-120"/>
                <a:ea typeface="標楷體" pitchFamily="65" charset="-120"/>
              </a:rPr>
              <a:t>特殊才能成就表現</a:t>
            </a:r>
            <a:r>
              <a:rPr lang="zh-TW" altLang="en-US" dirty="0" smtClean="0">
                <a:latin typeface="標楷體" pitchFamily="65" charset="-120"/>
                <a:ea typeface="標楷體" pitchFamily="65" charset="-120"/>
              </a:rPr>
              <a:t>等方面的考生。</a:t>
            </a:r>
            <a:endParaRPr lang="en-US" altLang="zh-TW" dirty="0" smtClean="0">
              <a:latin typeface="標楷體" pitchFamily="65" charset="-120"/>
              <a:ea typeface="標楷體" pitchFamily="65" charset="-120"/>
            </a:endParaRPr>
          </a:p>
          <a:p>
            <a:r>
              <a:rPr lang="zh-TW" altLang="en-US" b="1" dirty="0" smtClean="0">
                <a:solidFill>
                  <a:srgbClr val="C00000"/>
                </a:solidFill>
                <a:latin typeface="標楷體" pitchFamily="65" charset="-120"/>
                <a:ea typeface="標楷體" pitchFamily="65" charset="-120"/>
              </a:rPr>
              <a:t>不以學測成績為首要篩選標準</a:t>
            </a:r>
            <a:r>
              <a:rPr lang="zh-TW" altLang="en-US" dirty="0" smtClean="0">
                <a:latin typeface="標楷體" pitchFamily="65" charset="-120"/>
                <a:ea typeface="標楷體" pitchFamily="65" charset="-120"/>
              </a:rPr>
              <a:t>，而先透過書面審查、口試等質性評量方式，關注考生在學習歷程的動機及能力。</a:t>
            </a:r>
            <a:endParaRPr lang="zh-TW" altLang="en-US" dirty="0">
              <a:latin typeface="標楷體" pitchFamily="65" charset="-120"/>
              <a:ea typeface="標楷體" pitchFamily="65" charset="-12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t>清華大學拾穗計畫</a:t>
            </a:r>
            <a:r>
              <a:rPr lang="en-US" altLang="zh-TW" b="1" dirty="0" smtClean="0"/>
              <a:t>(104</a:t>
            </a:r>
            <a:r>
              <a:rPr lang="zh-TW" altLang="en-US" b="1" dirty="0" smtClean="0"/>
              <a:t>錄取</a:t>
            </a:r>
            <a:r>
              <a:rPr lang="en-US" altLang="zh-TW" b="1" dirty="0" smtClean="0"/>
              <a:t>)</a:t>
            </a:r>
            <a:endParaRPr lang="zh-TW" altLang="en-US" b="1" dirty="0"/>
          </a:p>
        </p:txBody>
      </p:sp>
      <p:graphicFrame>
        <p:nvGraphicFramePr>
          <p:cNvPr id="4" name="內容版面配置區 3"/>
          <p:cNvGraphicFramePr>
            <a:graphicFrameLocks noGrp="1"/>
          </p:cNvGraphicFramePr>
          <p:nvPr>
            <p:ph idx="1"/>
          </p:nvPr>
        </p:nvGraphicFramePr>
        <p:xfrm>
          <a:off x="1435100" y="1447800"/>
          <a:ext cx="7499350" cy="4814220"/>
        </p:xfrm>
        <a:graphic>
          <a:graphicData uri="http://schemas.openxmlformats.org/drawingml/2006/table">
            <a:tbl>
              <a:tblPr firstRow="1" bandRow="1">
                <a:tableStyleId>{5C22544A-7EE6-4342-B048-85BDC9FD1C3A}</a:tableStyleId>
              </a:tblPr>
              <a:tblGrid>
                <a:gridCol w="1912764"/>
                <a:gridCol w="5586586"/>
              </a:tblGrid>
              <a:tr h="798252">
                <a:tc>
                  <a:txBody>
                    <a:bodyPr/>
                    <a:lstStyle/>
                    <a:p>
                      <a:pPr algn="ctr"/>
                      <a:r>
                        <a:rPr lang="zh-TW" altLang="en-US" sz="3600" dirty="0" smtClean="0"/>
                        <a:t>才能</a:t>
                      </a:r>
                      <a:endParaRPr lang="zh-TW" altLang="en-US" sz="3600" dirty="0"/>
                    </a:p>
                  </a:txBody>
                  <a:tcPr/>
                </a:tc>
                <a:tc>
                  <a:txBody>
                    <a:bodyPr/>
                    <a:lstStyle/>
                    <a:p>
                      <a:r>
                        <a:rPr lang="zh-TW" altLang="en-US" sz="3600" dirty="0" smtClean="0"/>
                        <a:t>特殊表現</a:t>
                      </a:r>
                      <a:endParaRPr lang="zh-TW" altLang="en-US" sz="3600" dirty="0"/>
                    </a:p>
                  </a:txBody>
                  <a:tcPr/>
                </a:tc>
              </a:tr>
              <a:tr h="798252">
                <a:tc>
                  <a:txBody>
                    <a:bodyPr/>
                    <a:lstStyle/>
                    <a:p>
                      <a:pPr algn="ctr"/>
                      <a:r>
                        <a:rPr lang="zh-TW" altLang="en-US" sz="2400" b="1" dirty="0" smtClean="0">
                          <a:latin typeface="標楷體" pitchFamily="65" charset="-120"/>
                          <a:ea typeface="標楷體" pitchFamily="65" charset="-120"/>
                        </a:rPr>
                        <a:t>圍棋</a:t>
                      </a:r>
                      <a:endParaRPr lang="zh-TW" altLang="en-US" sz="2400" b="1" dirty="0">
                        <a:latin typeface="標楷體" pitchFamily="65" charset="-120"/>
                        <a:ea typeface="標楷體" pitchFamily="65" charset="-120"/>
                      </a:endParaRPr>
                    </a:p>
                  </a:txBody>
                  <a:tcPr anchor="ctr"/>
                </a:tc>
                <a:tc>
                  <a:txBody>
                    <a:bodyPr/>
                    <a:lstStyle/>
                    <a:p>
                      <a:r>
                        <a:rPr lang="zh-TW" altLang="en-US" sz="2400" b="1" dirty="0" smtClean="0">
                          <a:latin typeface="標楷體" pitchFamily="65" charset="-120"/>
                          <a:ea typeface="標楷體" pitchFamily="65" charset="-120"/>
                        </a:rPr>
                        <a:t>棋王賽冠軍</a:t>
                      </a:r>
                      <a:r>
                        <a:rPr lang="en-US" altLang="zh-TW" sz="2400" b="1" dirty="0" smtClean="0">
                          <a:latin typeface="標楷體" pitchFamily="65" charset="-120"/>
                          <a:ea typeface="標楷體" pitchFamily="65" charset="-120"/>
                        </a:rPr>
                        <a:t>(</a:t>
                      </a:r>
                      <a:r>
                        <a:rPr lang="zh-TW" altLang="en-US" sz="2400" b="1" dirty="0" smtClean="0">
                          <a:latin typeface="標楷體" pitchFamily="65" charset="-120"/>
                          <a:ea typeface="標楷體" pitchFamily="65" charset="-120"/>
                        </a:rPr>
                        <a:t>獎金</a:t>
                      </a:r>
                      <a:r>
                        <a:rPr lang="en-US" altLang="zh-TW" sz="2400" b="1" dirty="0" smtClean="0">
                          <a:latin typeface="標楷體" pitchFamily="65" charset="-120"/>
                          <a:ea typeface="標楷體" pitchFamily="65" charset="-120"/>
                        </a:rPr>
                        <a:t>100</a:t>
                      </a:r>
                      <a:r>
                        <a:rPr lang="zh-TW" altLang="en-US" sz="2400" b="1" dirty="0" smtClean="0">
                          <a:latin typeface="標楷體" pitchFamily="65" charset="-120"/>
                          <a:ea typeface="標楷體" pitchFamily="65" charset="-120"/>
                        </a:rPr>
                        <a:t>萬</a:t>
                      </a:r>
                      <a:r>
                        <a:rPr lang="en-US" altLang="zh-TW" sz="2400" b="1" dirty="0" smtClean="0">
                          <a:latin typeface="標楷體" pitchFamily="65" charset="-120"/>
                          <a:ea typeface="標楷體" pitchFamily="65" charset="-120"/>
                        </a:rPr>
                        <a:t>)</a:t>
                      </a:r>
                      <a:endParaRPr lang="zh-TW" altLang="en-US" sz="2400" b="1" dirty="0">
                        <a:latin typeface="標楷體" pitchFamily="65" charset="-120"/>
                        <a:ea typeface="標楷體" pitchFamily="65" charset="-120"/>
                      </a:endParaRPr>
                    </a:p>
                  </a:txBody>
                  <a:tcPr anchor="ctr"/>
                </a:tc>
              </a:tr>
              <a:tr h="798252">
                <a:tc>
                  <a:txBody>
                    <a:bodyPr/>
                    <a:lstStyle/>
                    <a:p>
                      <a:pPr algn="ctr"/>
                      <a:r>
                        <a:rPr lang="zh-TW" altLang="en-US" sz="2400" b="1" dirty="0" smtClean="0">
                          <a:latin typeface="標楷體" pitchFamily="65" charset="-120"/>
                          <a:ea typeface="標楷體" pitchFamily="65" charset="-120"/>
                        </a:rPr>
                        <a:t>有氧體操</a:t>
                      </a:r>
                      <a:endParaRPr lang="zh-TW" altLang="en-US" sz="2400" b="1" dirty="0">
                        <a:latin typeface="標楷體" pitchFamily="65" charset="-120"/>
                        <a:ea typeface="標楷體" pitchFamily="65" charset="-120"/>
                      </a:endParaRPr>
                    </a:p>
                  </a:txBody>
                  <a:tcPr anchor="ctr"/>
                </a:tc>
                <a:tc>
                  <a:txBody>
                    <a:bodyPr/>
                    <a:lstStyle/>
                    <a:p>
                      <a:r>
                        <a:rPr lang="en-US" altLang="zh-TW" sz="2400" b="1" dirty="0" smtClean="0">
                          <a:latin typeface="標楷體" pitchFamily="65" charset="-120"/>
                          <a:ea typeface="標楷體" pitchFamily="65" charset="-120"/>
                        </a:rPr>
                        <a:t>2014</a:t>
                      </a:r>
                      <a:r>
                        <a:rPr lang="zh-TW" altLang="en-US" sz="2400" b="1" dirty="0" smtClean="0">
                          <a:latin typeface="標楷體" pitchFamily="65" charset="-120"/>
                          <a:ea typeface="標楷體" pitchFamily="65" charset="-120"/>
                        </a:rPr>
                        <a:t>年日本鈴木世界杯國手組第一名</a:t>
                      </a:r>
                      <a:endParaRPr lang="zh-TW" altLang="en-US" sz="2400" b="1" dirty="0">
                        <a:latin typeface="標楷體" pitchFamily="65" charset="-120"/>
                        <a:ea typeface="標楷體" pitchFamily="65" charset="-120"/>
                      </a:endParaRPr>
                    </a:p>
                  </a:txBody>
                  <a:tcPr anchor="ctr"/>
                </a:tc>
              </a:tr>
              <a:tr h="798252">
                <a:tc>
                  <a:txBody>
                    <a:bodyPr/>
                    <a:lstStyle/>
                    <a:p>
                      <a:pPr algn="ctr"/>
                      <a:r>
                        <a:rPr lang="zh-TW" altLang="en-US" sz="2400" b="1" dirty="0" smtClean="0">
                          <a:latin typeface="標楷體" pitchFamily="65" charset="-120"/>
                          <a:ea typeface="標楷體" pitchFamily="65" charset="-120"/>
                        </a:rPr>
                        <a:t>滑輪溜冰</a:t>
                      </a:r>
                      <a:endParaRPr lang="zh-TW" altLang="en-US" sz="2400" b="1" dirty="0">
                        <a:latin typeface="標楷體" pitchFamily="65" charset="-120"/>
                        <a:ea typeface="標楷體" pitchFamily="65" charset="-120"/>
                      </a:endParaRPr>
                    </a:p>
                  </a:txBody>
                  <a:tcPr anchor="ctr"/>
                </a:tc>
                <a:tc>
                  <a:txBody>
                    <a:bodyPr/>
                    <a:lstStyle/>
                    <a:p>
                      <a:r>
                        <a:rPr lang="en-US" altLang="zh-TW" sz="2400" b="1" dirty="0" smtClean="0">
                          <a:latin typeface="標楷體" pitchFamily="65" charset="-120"/>
                          <a:ea typeface="標楷體" pitchFamily="65" charset="-120"/>
                        </a:rPr>
                        <a:t>2014</a:t>
                      </a:r>
                      <a:r>
                        <a:rPr lang="zh-TW" altLang="en-US" sz="2400" b="1" dirty="0" smtClean="0">
                          <a:latin typeface="標楷體" pitchFamily="65" charset="-120"/>
                          <a:ea typeface="標楷體" pitchFamily="65" charset="-120"/>
                        </a:rPr>
                        <a:t>第十六屆亞洲滑輪錦標賽</a:t>
                      </a:r>
                      <a:endParaRPr lang="en-US" altLang="zh-TW" sz="2400" b="1" dirty="0" smtClean="0">
                        <a:latin typeface="標楷體" pitchFamily="65" charset="-120"/>
                        <a:ea typeface="標楷體" pitchFamily="65" charset="-120"/>
                      </a:endParaRPr>
                    </a:p>
                    <a:p>
                      <a:r>
                        <a:rPr lang="zh-TW" altLang="en-US" sz="2400" b="1" dirty="0" smtClean="0">
                          <a:latin typeface="標楷體" pitchFamily="65" charset="-120"/>
                          <a:ea typeface="標楷體" pitchFamily="65" charset="-120"/>
                        </a:rPr>
                        <a:t>雙人花式第一名</a:t>
                      </a:r>
                      <a:endParaRPr lang="zh-TW" altLang="en-US" sz="2400" b="1" dirty="0">
                        <a:latin typeface="標楷體" pitchFamily="65" charset="-120"/>
                        <a:ea typeface="標楷體" pitchFamily="65" charset="-120"/>
                      </a:endParaRPr>
                    </a:p>
                  </a:txBody>
                  <a:tcPr anchor="ctr"/>
                </a:tc>
              </a:tr>
              <a:tr h="798252">
                <a:tc>
                  <a:txBody>
                    <a:bodyPr/>
                    <a:lstStyle/>
                    <a:p>
                      <a:pPr algn="ctr"/>
                      <a:r>
                        <a:rPr lang="zh-TW" altLang="en-US" sz="2400" b="1" dirty="0" smtClean="0">
                          <a:latin typeface="標楷體" pitchFamily="65" charset="-120"/>
                          <a:ea typeface="標楷體" pitchFamily="65" charset="-120"/>
                        </a:rPr>
                        <a:t>特殊行為</a:t>
                      </a:r>
                      <a:endParaRPr lang="zh-TW" altLang="en-US" sz="2400" b="1" dirty="0">
                        <a:latin typeface="標楷體" pitchFamily="65" charset="-120"/>
                        <a:ea typeface="標楷體" pitchFamily="65" charset="-120"/>
                      </a:endParaRPr>
                    </a:p>
                  </a:txBody>
                  <a:tcPr anchor="ctr"/>
                </a:tc>
                <a:tc>
                  <a:txBody>
                    <a:bodyPr/>
                    <a:lstStyle/>
                    <a:p>
                      <a:r>
                        <a:rPr lang="zh-TW" altLang="en-US" sz="2400" b="1" dirty="0" smtClean="0">
                          <a:latin typeface="標楷體" pitchFamily="65" charset="-120"/>
                          <a:ea typeface="標楷體" pitchFamily="65" charset="-120"/>
                        </a:rPr>
                        <a:t>單親，母親過世後</a:t>
                      </a:r>
                      <a:r>
                        <a:rPr lang="en-US" altLang="zh-TW" sz="2400" b="1" dirty="0" smtClean="0">
                          <a:latin typeface="標楷體" pitchFamily="65" charset="-120"/>
                          <a:ea typeface="標楷體" pitchFamily="65" charset="-120"/>
                        </a:rPr>
                        <a:t>, </a:t>
                      </a:r>
                      <a:r>
                        <a:rPr lang="zh-TW" altLang="en-US" sz="2400" b="1" dirty="0" smtClean="0">
                          <a:latin typeface="標楷體" pitchFamily="65" charset="-120"/>
                          <a:ea typeface="標楷體" pitchFamily="65" charset="-120"/>
                        </a:rPr>
                        <a:t>努力向學</a:t>
                      </a:r>
                      <a:endParaRPr lang="zh-TW" altLang="en-US" sz="2400" b="1" dirty="0">
                        <a:latin typeface="標楷體" pitchFamily="65" charset="-120"/>
                        <a:ea typeface="標楷體" pitchFamily="65" charset="-120"/>
                      </a:endParaRPr>
                    </a:p>
                  </a:txBody>
                  <a:tcPr anchor="ctr"/>
                </a:tc>
              </a:tr>
              <a:tr h="798252">
                <a:tc>
                  <a:txBody>
                    <a:bodyPr/>
                    <a:lstStyle/>
                    <a:p>
                      <a:pPr algn="ctr"/>
                      <a:r>
                        <a:rPr lang="zh-TW" altLang="en-US" sz="2400" b="1" dirty="0" smtClean="0">
                          <a:latin typeface="標楷體" pitchFamily="65" charset="-120"/>
                          <a:ea typeface="標楷體" pitchFamily="65" charset="-120"/>
                        </a:rPr>
                        <a:t>領導</a:t>
                      </a:r>
                      <a:endParaRPr lang="zh-TW" altLang="en-US" sz="2400" b="1" dirty="0">
                        <a:latin typeface="標楷體" pitchFamily="65" charset="-120"/>
                        <a:ea typeface="標楷體" pitchFamily="65" charset="-120"/>
                      </a:endParaRPr>
                    </a:p>
                  </a:txBody>
                  <a:tcPr anchor="ctr"/>
                </a:tc>
                <a:tc>
                  <a:txBody>
                    <a:bodyPr/>
                    <a:lstStyle/>
                    <a:p>
                      <a:r>
                        <a:rPr lang="en-US" altLang="zh-TW" sz="2400" b="1" dirty="0" smtClean="0">
                          <a:latin typeface="標楷體" pitchFamily="65" charset="-120"/>
                          <a:ea typeface="標楷體" pitchFamily="65" charset="-120"/>
                        </a:rPr>
                        <a:t>Microsoft</a:t>
                      </a:r>
                      <a:r>
                        <a:rPr lang="zh-TW" altLang="en-US" sz="2400" b="1" dirty="0" smtClean="0">
                          <a:latin typeface="標楷體" pitchFamily="65" charset="-120"/>
                          <a:ea typeface="標楷體" pitchFamily="65" charset="-120"/>
                        </a:rPr>
                        <a:t>資訊應用世界冠軍</a:t>
                      </a:r>
                      <a:r>
                        <a:rPr lang="en-US" altLang="zh-TW" sz="2400" b="1" dirty="0" smtClean="0">
                          <a:latin typeface="標楷體" pitchFamily="65" charset="-120"/>
                          <a:ea typeface="標楷體" pitchFamily="65" charset="-120"/>
                        </a:rPr>
                        <a:t>(PPT)</a:t>
                      </a:r>
                      <a:endParaRPr lang="zh-TW" altLang="en-US" sz="2400" b="1" dirty="0">
                        <a:latin typeface="標楷體" pitchFamily="65" charset="-120"/>
                        <a:ea typeface="標楷體" pitchFamily="65" charset="-120"/>
                      </a:endParaRPr>
                    </a:p>
                  </a:txBody>
                  <a:tcPr anchor="ctr"/>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t>清華大學拾穗計畫</a:t>
            </a:r>
            <a:r>
              <a:rPr lang="en-US" altLang="zh-TW" b="1" dirty="0" smtClean="0"/>
              <a:t>(104</a:t>
            </a:r>
            <a:r>
              <a:rPr lang="zh-TW" altLang="en-US" b="1" dirty="0" smtClean="0"/>
              <a:t>錄取</a:t>
            </a:r>
            <a:r>
              <a:rPr lang="en-US" altLang="zh-TW" b="1" dirty="0" smtClean="0"/>
              <a:t>)</a:t>
            </a:r>
            <a:endParaRPr lang="zh-TW" altLang="en-US" b="1" dirty="0"/>
          </a:p>
        </p:txBody>
      </p:sp>
      <p:graphicFrame>
        <p:nvGraphicFramePr>
          <p:cNvPr id="4" name="內容版面配置區 3"/>
          <p:cNvGraphicFramePr>
            <a:graphicFrameLocks noGrp="1"/>
          </p:cNvGraphicFramePr>
          <p:nvPr>
            <p:ph idx="1"/>
          </p:nvPr>
        </p:nvGraphicFramePr>
        <p:xfrm>
          <a:off x="1435100" y="1447800"/>
          <a:ext cx="7499350" cy="4913052"/>
        </p:xfrm>
        <a:graphic>
          <a:graphicData uri="http://schemas.openxmlformats.org/drawingml/2006/table">
            <a:tbl>
              <a:tblPr firstRow="1" bandRow="1">
                <a:tableStyleId>{5C22544A-7EE6-4342-B048-85BDC9FD1C3A}</a:tableStyleId>
              </a:tblPr>
              <a:tblGrid>
                <a:gridCol w="1912764"/>
                <a:gridCol w="5586586"/>
              </a:tblGrid>
              <a:tr h="798252">
                <a:tc>
                  <a:txBody>
                    <a:bodyPr/>
                    <a:lstStyle/>
                    <a:p>
                      <a:pPr algn="ctr"/>
                      <a:r>
                        <a:rPr lang="zh-TW" altLang="en-US" sz="3600" dirty="0" smtClean="0"/>
                        <a:t>才能</a:t>
                      </a:r>
                      <a:endParaRPr lang="zh-TW" altLang="en-US" sz="3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3600" dirty="0" smtClean="0"/>
                        <a:t>特殊表現</a:t>
                      </a:r>
                    </a:p>
                  </a:txBody>
                  <a:tcPr/>
                </a:tc>
              </a:tr>
              <a:tr h="798252">
                <a:tc>
                  <a:txBody>
                    <a:bodyPr/>
                    <a:lstStyle/>
                    <a:p>
                      <a:pPr algn="ctr"/>
                      <a:r>
                        <a:rPr lang="zh-TW" altLang="en-US" sz="2400" b="1" dirty="0" smtClean="0">
                          <a:latin typeface="標楷體" pitchFamily="65" charset="-120"/>
                          <a:ea typeface="標楷體" pitchFamily="65" charset="-120"/>
                        </a:rPr>
                        <a:t>英文</a:t>
                      </a:r>
                      <a:endParaRPr lang="zh-TW" altLang="en-US" sz="2400" b="1" dirty="0">
                        <a:latin typeface="標楷體" pitchFamily="65" charset="-120"/>
                        <a:ea typeface="標楷體" pitchFamily="65" charset="-120"/>
                      </a:endParaRPr>
                    </a:p>
                  </a:txBody>
                  <a:tcPr anchor="ctr"/>
                </a:tc>
                <a:tc>
                  <a:txBody>
                    <a:bodyPr/>
                    <a:lstStyle/>
                    <a:p>
                      <a:r>
                        <a:rPr lang="en-US" altLang="zh-TW" sz="2400" b="1" dirty="0" smtClean="0">
                          <a:latin typeface="標楷體" pitchFamily="65" charset="-120"/>
                          <a:ea typeface="標楷體" pitchFamily="65" charset="-120"/>
                        </a:rPr>
                        <a:t>TOFEL</a:t>
                      </a:r>
                      <a:r>
                        <a:rPr lang="zh-TW" altLang="en-US" sz="2400" b="1" baseline="0" dirty="0" smtClean="0">
                          <a:latin typeface="標楷體" pitchFamily="65" charset="-120"/>
                          <a:ea typeface="標楷體" pitchFamily="65" charset="-120"/>
                        </a:rPr>
                        <a:t>  </a:t>
                      </a:r>
                      <a:r>
                        <a:rPr lang="en-US" altLang="zh-TW" sz="2400" b="1" baseline="0" dirty="0" smtClean="0">
                          <a:latin typeface="標楷體" pitchFamily="65" charset="-120"/>
                          <a:ea typeface="標楷體" pitchFamily="65" charset="-120"/>
                        </a:rPr>
                        <a:t>IBT109</a:t>
                      </a:r>
                      <a:r>
                        <a:rPr lang="zh-TW" altLang="en-US" sz="2400" b="1" baseline="0" dirty="0" smtClean="0">
                          <a:latin typeface="標楷體" pitchFamily="65" charset="-120"/>
                          <a:ea typeface="標楷體" pitchFamily="65" charset="-120"/>
                        </a:rPr>
                        <a:t>、</a:t>
                      </a:r>
                      <a:r>
                        <a:rPr lang="en-US" altLang="zh-TW" sz="2400" b="1" baseline="0" dirty="0" smtClean="0">
                          <a:latin typeface="標楷體" pitchFamily="65" charset="-120"/>
                          <a:ea typeface="標楷體" pitchFamily="65" charset="-120"/>
                        </a:rPr>
                        <a:t>ACT33</a:t>
                      </a:r>
                      <a:r>
                        <a:rPr lang="zh-TW" altLang="en-US" sz="2400" b="1" baseline="0" dirty="0" smtClean="0">
                          <a:latin typeface="標楷體" pitchFamily="65" charset="-120"/>
                          <a:ea typeface="標楷體" pitchFamily="65" charset="-120"/>
                        </a:rPr>
                        <a:t> </a:t>
                      </a:r>
                      <a:r>
                        <a:rPr lang="en-US" altLang="zh-TW" sz="2400" b="1" baseline="0" dirty="0" smtClean="0">
                          <a:latin typeface="標楷體" pitchFamily="65" charset="-120"/>
                          <a:ea typeface="標楷體" pitchFamily="65" charset="-120"/>
                        </a:rPr>
                        <a:t>(PR99) </a:t>
                      </a:r>
                      <a:r>
                        <a:rPr lang="zh-TW" altLang="en-US" sz="2400" b="1" baseline="0" dirty="0" smtClean="0">
                          <a:latin typeface="標楷體" pitchFamily="65" charset="-120"/>
                          <a:ea typeface="標楷體" pitchFamily="65" charset="-120"/>
                        </a:rPr>
                        <a:t>、</a:t>
                      </a:r>
                      <a:r>
                        <a:rPr lang="en-US" altLang="zh-TW" sz="2400" b="1" baseline="0" dirty="0" smtClean="0">
                          <a:latin typeface="標楷體" pitchFamily="65" charset="-120"/>
                          <a:ea typeface="標楷體" pitchFamily="65" charset="-120"/>
                        </a:rPr>
                        <a:t>TOEIC970</a:t>
                      </a:r>
                      <a:r>
                        <a:rPr lang="zh-TW" altLang="en-US" sz="2400" b="1" baseline="0" dirty="0" smtClean="0">
                          <a:latin typeface="標楷體" pitchFamily="65" charset="-120"/>
                          <a:ea typeface="標楷體" pitchFamily="65" charset="-120"/>
                        </a:rPr>
                        <a:t> </a:t>
                      </a:r>
                      <a:endParaRPr lang="zh-TW" altLang="en-US" sz="2400" b="1" dirty="0">
                        <a:latin typeface="標楷體" pitchFamily="65" charset="-120"/>
                        <a:ea typeface="標楷體" pitchFamily="65" charset="-120"/>
                      </a:endParaRPr>
                    </a:p>
                  </a:txBody>
                  <a:tcPr anchor="ctr"/>
                </a:tc>
              </a:tr>
              <a:tr h="798252">
                <a:tc>
                  <a:txBody>
                    <a:bodyPr/>
                    <a:lstStyle/>
                    <a:p>
                      <a:pPr algn="ctr"/>
                      <a:r>
                        <a:rPr lang="zh-TW" altLang="en-US" sz="2400" b="1" dirty="0" smtClean="0">
                          <a:latin typeface="標楷體" pitchFamily="65" charset="-120"/>
                          <a:ea typeface="標楷體" pitchFamily="65" charset="-120"/>
                        </a:rPr>
                        <a:t>數學</a:t>
                      </a:r>
                      <a:endParaRPr lang="zh-TW" altLang="en-US" sz="2400" b="1" dirty="0">
                        <a:latin typeface="標楷體" pitchFamily="65" charset="-120"/>
                        <a:ea typeface="標楷體" pitchFamily="65" charset="-120"/>
                      </a:endParaRPr>
                    </a:p>
                  </a:txBody>
                  <a:tcPr anchor="ctr"/>
                </a:tc>
                <a:tc>
                  <a:txBody>
                    <a:bodyPr/>
                    <a:lstStyle/>
                    <a:p>
                      <a:r>
                        <a:rPr lang="en-US" altLang="zh-TW" sz="2400" b="1" dirty="0" smtClean="0">
                          <a:latin typeface="標楷體" pitchFamily="65" charset="-120"/>
                          <a:ea typeface="標楷體" pitchFamily="65" charset="-120"/>
                        </a:rPr>
                        <a:t>AMC</a:t>
                      </a:r>
                      <a:r>
                        <a:rPr lang="zh-TW" altLang="en-US" sz="2400" b="1" dirty="0" smtClean="0">
                          <a:latin typeface="標楷體" pitchFamily="65" charset="-120"/>
                          <a:ea typeface="標楷體" pitchFamily="65" charset="-120"/>
                        </a:rPr>
                        <a:t>全球</a:t>
                      </a:r>
                      <a:r>
                        <a:rPr lang="en-US" altLang="zh-TW" sz="2400" b="1" dirty="0" smtClean="0">
                          <a:latin typeface="標楷體" pitchFamily="65" charset="-120"/>
                          <a:ea typeface="標楷體" pitchFamily="65" charset="-120"/>
                        </a:rPr>
                        <a:t>1%</a:t>
                      </a:r>
                      <a:r>
                        <a:rPr lang="zh-TW" altLang="en-US" sz="2400" b="1" dirty="0" smtClean="0">
                          <a:latin typeface="標楷體" pitchFamily="65" charset="-120"/>
                          <a:ea typeface="標楷體" pitchFamily="65" charset="-120"/>
                        </a:rPr>
                        <a:t>、</a:t>
                      </a:r>
                      <a:endParaRPr lang="en-US" altLang="zh-TW" sz="2400" b="1" dirty="0" smtClean="0">
                        <a:latin typeface="標楷體" pitchFamily="65" charset="-120"/>
                        <a:ea typeface="標楷體" pitchFamily="65" charset="-120"/>
                      </a:endParaRPr>
                    </a:p>
                    <a:p>
                      <a:r>
                        <a:rPr lang="en-US" altLang="zh-TW" sz="2400" b="1" dirty="0" smtClean="0">
                          <a:latin typeface="標楷體" pitchFamily="65" charset="-120"/>
                          <a:ea typeface="標楷體" pitchFamily="65" charset="-120"/>
                        </a:rPr>
                        <a:t>AIME</a:t>
                      </a:r>
                      <a:r>
                        <a:rPr lang="zh-TW" altLang="en-US" sz="2400" b="1" dirty="0" smtClean="0">
                          <a:latin typeface="標楷體" pitchFamily="65" charset="-120"/>
                          <a:ea typeface="標楷體" pitchFamily="65" charset="-120"/>
                        </a:rPr>
                        <a:t>全球</a:t>
                      </a:r>
                      <a:r>
                        <a:rPr lang="en-US" altLang="zh-TW" sz="2400" b="1" dirty="0" smtClean="0">
                          <a:latin typeface="標楷體" pitchFamily="65" charset="-120"/>
                          <a:ea typeface="標楷體" pitchFamily="65" charset="-120"/>
                        </a:rPr>
                        <a:t>126</a:t>
                      </a:r>
                      <a:r>
                        <a:rPr lang="zh-TW" altLang="en-US" sz="2400" b="1" dirty="0" smtClean="0">
                          <a:latin typeface="標楷體" pitchFamily="65" charset="-120"/>
                          <a:ea typeface="標楷體" pitchFamily="65" charset="-120"/>
                        </a:rPr>
                        <a:t>名</a:t>
                      </a:r>
                      <a:r>
                        <a:rPr lang="en-US" altLang="zh-TW" sz="2400" b="1" dirty="0" smtClean="0">
                          <a:latin typeface="標楷體" pitchFamily="65" charset="-120"/>
                          <a:ea typeface="標楷體" pitchFamily="65" charset="-120"/>
                        </a:rPr>
                        <a:t>(</a:t>
                      </a:r>
                      <a:r>
                        <a:rPr lang="zh-TW" altLang="en-US" sz="2400" b="1" dirty="0" smtClean="0">
                          <a:latin typeface="標楷體" pitchFamily="65" charset="-120"/>
                          <a:ea typeface="標楷體" pitchFamily="65" charset="-120"/>
                        </a:rPr>
                        <a:t>全國第</a:t>
                      </a:r>
                      <a:r>
                        <a:rPr lang="en-US" altLang="zh-TW" sz="2400" b="1" dirty="0" smtClean="0">
                          <a:latin typeface="標楷體" pitchFamily="65" charset="-120"/>
                          <a:ea typeface="標楷體" pitchFamily="65" charset="-120"/>
                        </a:rPr>
                        <a:t>5</a:t>
                      </a:r>
                      <a:r>
                        <a:rPr lang="zh-TW" altLang="en-US" sz="2400" b="1" dirty="0" smtClean="0">
                          <a:latin typeface="標楷體" pitchFamily="65" charset="-120"/>
                          <a:ea typeface="標楷體" pitchFamily="65" charset="-120"/>
                        </a:rPr>
                        <a:t>名</a:t>
                      </a:r>
                      <a:r>
                        <a:rPr lang="en-US" altLang="zh-TW" sz="2400" b="1" dirty="0" smtClean="0">
                          <a:latin typeface="標楷體" pitchFamily="65" charset="-120"/>
                          <a:ea typeface="標楷體" pitchFamily="65" charset="-120"/>
                        </a:rPr>
                        <a:t>)</a:t>
                      </a:r>
                    </a:p>
                  </a:txBody>
                  <a:tcPr anchor="ctr"/>
                </a:tc>
              </a:tr>
              <a:tr h="798252">
                <a:tc>
                  <a:txBody>
                    <a:bodyPr/>
                    <a:lstStyle/>
                    <a:p>
                      <a:pPr algn="ctr"/>
                      <a:r>
                        <a:rPr lang="zh-TW" altLang="en-US" sz="2400" b="1" dirty="0" smtClean="0">
                          <a:latin typeface="標楷體" pitchFamily="65" charset="-120"/>
                          <a:ea typeface="標楷體" pitchFamily="65" charset="-120"/>
                        </a:rPr>
                        <a:t>物理</a:t>
                      </a:r>
                      <a:endParaRPr lang="zh-TW" altLang="en-US" sz="2400" b="1" dirty="0">
                        <a:latin typeface="標楷體" pitchFamily="65" charset="-120"/>
                        <a:ea typeface="標楷體" pitchFamily="65" charset="-120"/>
                      </a:endParaRPr>
                    </a:p>
                  </a:txBody>
                  <a:tcPr anchor="ctr"/>
                </a:tc>
                <a:tc>
                  <a:txBody>
                    <a:bodyPr/>
                    <a:lstStyle/>
                    <a:p>
                      <a:r>
                        <a:rPr lang="zh-TW" altLang="en-US" sz="2400" b="1" dirty="0" smtClean="0">
                          <a:latin typeface="標楷體" pitchFamily="65" charset="-120"/>
                          <a:ea typeface="標楷體" pitchFamily="65" charset="-120"/>
                        </a:rPr>
                        <a:t>先修大學數學、普通物理、普物實驗</a:t>
                      </a:r>
                      <a:endParaRPr lang="en-US" altLang="zh-TW" sz="2400" b="1" dirty="0" smtClean="0">
                        <a:latin typeface="標楷體" pitchFamily="65" charset="-120"/>
                        <a:ea typeface="標楷體" pitchFamily="65" charset="-120"/>
                      </a:endParaRPr>
                    </a:p>
                    <a:p>
                      <a:r>
                        <a:rPr lang="zh-TW" altLang="en-US" sz="2400" b="1" dirty="0" smtClean="0">
                          <a:latin typeface="標楷體" pitchFamily="65" charset="-120"/>
                          <a:ea typeface="標楷體" pitchFamily="65" charset="-120"/>
                        </a:rPr>
                        <a:t>及專題研究</a:t>
                      </a:r>
                      <a:endParaRPr lang="en-US" altLang="zh-TW" sz="2400" b="1" dirty="0" smtClean="0">
                        <a:latin typeface="標楷體" pitchFamily="65" charset="-120"/>
                        <a:ea typeface="標楷體" pitchFamily="65" charset="-120"/>
                      </a:endParaRPr>
                    </a:p>
                  </a:txBody>
                  <a:tcPr anchor="ctr"/>
                </a:tc>
              </a:tr>
              <a:tr h="798252">
                <a:tc>
                  <a:txBody>
                    <a:bodyPr/>
                    <a:lstStyle/>
                    <a:p>
                      <a:pPr algn="ctr"/>
                      <a:r>
                        <a:rPr lang="zh-TW" altLang="en-US" sz="2400" b="1" dirty="0" smtClean="0">
                          <a:latin typeface="標楷體" pitchFamily="65" charset="-120"/>
                          <a:ea typeface="標楷體" pitchFamily="65" charset="-120"/>
                        </a:rPr>
                        <a:t>資訊</a:t>
                      </a:r>
                      <a:endParaRPr lang="zh-TW" altLang="en-US" sz="2400" b="1" dirty="0">
                        <a:latin typeface="標楷體" pitchFamily="65" charset="-120"/>
                        <a:ea typeface="標楷體" pitchFamily="65" charset="-120"/>
                      </a:endParaRPr>
                    </a:p>
                  </a:txBody>
                  <a:tcPr anchor="ctr"/>
                </a:tc>
                <a:tc>
                  <a:txBody>
                    <a:bodyPr/>
                    <a:lstStyle/>
                    <a:p>
                      <a:r>
                        <a:rPr lang="en-US" altLang="zh-TW" sz="2400" b="1" dirty="0" smtClean="0">
                          <a:latin typeface="標楷體" pitchFamily="65" charset="-120"/>
                          <a:ea typeface="標楷體" pitchFamily="65" charset="-120"/>
                        </a:rPr>
                        <a:t>2014</a:t>
                      </a:r>
                      <a:r>
                        <a:rPr lang="zh-TW" altLang="en-US" sz="2400" b="1" dirty="0" smtClean="0">
                          <a:latin typeface="標楷體" pitchFamily="65" charset="-120"/>
                          <a:ea typeface="標楷體" pitchFamily="65" charset="-120"/>
                        </a:rPr>
                        <a:t> </a:t>
                      </a:r>
                      <a:r>
                        <a:rPr lang="en-US" altLang="zh-TW" sz="2400" b="1" dirty="0" smtClean="0">
                          <a:latin typeface="標楷體" pitchFamily="65" charset="-120"/>
                          <a:ea typeface="標楷體" pitchFamily="65" charset="-120"/>
                        </a:rPr>
                        <a:t>ISSC(</a:t>
                      </a:r>
                      <a:r>
                        <a:rPr lang="zh-TW" altLang="en-US" sz="2400" b="1" dirty="0" smtClean="0">
                          <a:latin typeface="標楷體" pitchFamily="65" charset="-120"/>
                          <a:ea typeface="標楷體" pitchFamily="65" charset="-120"/>
                        </a:rPr>
                        <a:t>東南亞</a:t>
                      </a:r>
                      <a:r>
                        <a:rPr lang="en-US" altLang="zh-TW" sz="2400" b="1" dirty="0" smtClean="0">
                          <a:latin typeface="標楷體" pitchFamily="65" charset="-120"/>
                          <a:ea typeface="標楷體" pitchFamily="65" charset="-120"/>
                        </a:rPr>
                        <a:t>)</a:t>
                      </a:r>
                      <a:r>
                        <a:rPr lang="zh-TW" altLang="en-US" sz="2400" b="1" dirty="0" smtClean="0">
                          <a:latin typeface="標楷體" pitchFamily="65" charset="-120"/>
                          <a:ea typeface="標楷體" pitchFamily="65" charset="-120"/>
                        </a:rPr>
                        <a:t>國際青年程式設計競賽第一名</a:t>
                      </a:r>
                      <a:endParaRPr lang="zh-TW" altLang="en-US" sz="2400" b="1" dirty="0">
                        <a:latin typeface="標楷體" pitchFamily="65" charset="-120"/>
                        <a:ea typeface="標楷體" pitchFamily="65" charset="-120"/>
                      </a:endParaRPr>
                    </a:p>
                  </a:txBody>
                  <a:tcPr anchor="ctr"/>
                </a:tc>
              </a:tr>
              <a:tr h="798252">
                <a:tc>
                  <a:txBody>
                    <a:bodyPr/>
                    <a:lstStyle/>
                    <a:p>
                      <a:pPr algn="ctr"/>
                      <a:r>
                        <a:rPr lang="zh-TW" altLang="en-US" sz="2400" b="1" dirty="0" smtClean="0">
                          <a:latin typeface="標楷體" pitchFamily="65" charset="-120"/>
                          <a:ea typeface="標楷體" pitchFamily="65" charset="-120"/>
                        </a:rPr>
                        <a:t>地理</a:t>
                      </a:r>
                      <a:endParaRPr lang="zh-TW" altLang="en-US" sz="2400" b="1" dirty="0">
                        <a:latin typeface="標楷體" pitchFamily="65" charset="-120"/>
                        <a:ea typeface="標楷體" pitchFamily="65" charset="-120"/>
                      </a:endParaRPr>
                    </a:p>
                  </a:txBody>
                  <a:tcPr anchor="ctr"/>
                </a:tc>
                <a:tc>
                  <a:txBody>
                    <a:bodyPr/>
                    <a:lstStyle/>
                    <a:p>
                      <a:r>
                        <a:rPr lang="zh-TW" altLang="en-US" sz="2400" b="1" dirty="0" smtClean="0">
                          <a:latin typeface="標楷體" pitchFamily="65" charset="-120"/>
                          <a:ea typeface="標楷體" pitchFamily="65" charset="-120"/>
                        </a:rPr>
                        <a:t>全國地理奧林匹亞一等獎</a:t>
                      </a:r>
                      <a:r>
                        <a:rPr lang="en-US" altLang="zh-TW" sz="2400" b="1" dirty="0" smtClean="0">
                          <a:latin typeface="標楷體" pitchFamily="65" charset="-120"/>
                          <a:ea typeface="標楷體" pitchFamily="65" charset="-120"/>
                        </a:rPr>
                        <a:t>(</a:t>
                      </a:r>
                      <a:r>
                        <a:rPr lang="zh-TW" altLang="en-US" sz="2400" b="1" dirty="0" smtClean="0">
                          <a:latin typeface="標楷體" pitchFamily="65" charset="-120"/>
                          <a:ea typeface="標楷體" pitchFamily="65" charset="-120"/>
                        </a:rPr>
                        <a:t>入選國手</a:t>
                      </a:r>
                      <a:r>
                        <a:rPr lang="en-US" altLang="zh-TW" sz="2400" b="1" dirty="0" smtClean="0">
                          <a:latin typeface="標楷體" pitchFamily="65" charset="-120"/>
                          <a:ea typeface="標楷體" pitchFamily="65" charset="-120"/>
                        </a:rPr>
                        <a:t>) </a:t>
                      </a:r>
                    </a:p>
                    <a:p>
                      <a:r>
                        <a:rPr lang="zh-TW" altLang="en-US" sz="2400" b="1" dirty="0" smtClean="0">
                          <a:latin typeface="標楷體" pitchFamily="65" charset="-120"/>
                          <a:ea typeface="標楷體" pitchFamily="65" charset="-120"/>
                        </a:rPr>
                        <a:t>語文資優班</a:t>
                      </a:r>
                      <a:endParaRPr lang="zh-TW" altLang="en-US" sz="2400" b="1" dirty="0">
                        <a:latin typeface="標楷體" pitchFamily="65" charset="-120"/>
                        <a:ea typeface="標楷體" pitchFamily="65" charset="-120"/>
                      </a:endParaRPr>
                    </a:p>
                  </a:txBody>
                  <a:tcPr anchor="ctr"/>
                </a:tc>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t>清華大學拾穗計畫</a:t>
            </a:r>
            <a:r>
              <a:rPr lang="en-US" altLang="zh-TW" b="1" dirty="0" smtClean="0"/>
              <a:t>(105</a:t>
            </a:r>
            <a:r>
              <a:rPr lang="zh-TW" altLang="en-US" b="1" dirty="0" smtClean="0"/>
              <a:t>錄取</a:t>
            </a:r>
            <a:r>
              <a:rPr lang="en-US" altLang="zh-TW" b="1" dirty="0" smtClean="0"/>
              <a:t>)</a:t>
            </a:r>
            <a:endParaRPr lang="zh-TW" altLang="en-US" b="1" dirty="0"/>
          </a:p>
        </p:txBody>
      </p:sp>
      <p:graphicFrame>
        <p:nvGraphicFramePr>
          <p:cNvPr id="5" name="內容版面配置區 4"/>
          <p:cNvGraphicFramePr>
            <a:graphicFrameLocks noGrp="1"/>
          </p:cNvGraphicFramePr>
          <p:nvPr>
            <p:ph idx="1"/>
          </p:nvPr>
        </p:nvGraphicFramePr>
        <p:xfrm>
          <a:off x="1435100" y="1447800"/>
          <a:ext cx="7499352" cy="4717505"/>
        </p:xfrm>
        <a:graphic>
          <a:graphicData uri="http://schemas.openxmlformats.org/drawingml/2006/table">
            <a:tbl>
              <a:tblPr firstRow="1" bandRow="1">
                <a:tableStyleId>{5C22544A-7EE6-4342-B048-85BDC9FD1C3A}</a:tableStyleId>
              </a:tblPr>
              <a:tblGrid>
                <a:gridCol w="1874838"/>
                <a:gridCol w="1874838"/>
                <a:gridCol w="1874838"/>
                <a:gridCol w="1874838"/>
              </a:tblGrid>
              <a:tr h="943501">
                <a:tc>
                  <a:txBody>
                    <a:bodyPr/>
                    <a:lstStyle/>
                    <a:p>
                      <a:r>
                        <a:rPr lang="zh-TW" altLang="en-US" sz="2400" b="1" dirty="0" smtClean="0">
                          <a:latin typeface="標楷體" pitchFamily="65" charset="-120"/>
                          <a:ea typeface="標楷體" pitchFamily="65" charset="-120"/>
                        </a:rPr>
                        <a:t>類別</a:t>
                      </a:r>
                      <a:endParaRPr lang="zh-TW" altLang="en-US" sz="2400" b="1" dirty="0">
                        <a:latin typeface="標楷體" pitchFamily="65" charset="-120"/>
                        <a:ea typeface="標楷體" pitchFamily="65" charset="-120"/>
                      </a:endParaRPr>
                    </a:p>
                  </a:txBody>
                  <a:tcPr anchor="ctr"/>
                </a:tc>
                <a:tc>
                  <a:txBody>
                    <a:bodyPr/>
                    <a:lstStyle/>
                    <a:p>
                      <a:r>
                        <a:rPr lang="zh-TW" altLang="en-US" sz="2400" b="1" dirty="0" smtClean="0">
                          <a:latin typeface="標楷體" pitchFamily="65" charset="-120"/>
                          <a:ea typeface="標楷體" pitchFamily="65" charset="-120"/>
                        </a:rPr>
                        <a:t>特殊才能</a:t>
                      </a:r>
                      <a:endParaRPr lang="zh-TW" altLang="en-US" sz="2400" b="1" dirty="0">
                        <a:latin typeface="標楷體" pitchFamily="65" charset="-120"/>
                        <a:ea typeface="標楷體" pitchFamily="65" charset="-120"/>
                      </a:endParaRPr>
                    </a:p>
                  </a:txBody>
                  <a:tcPr anchor="ctr"/>
                </a:tc>
                <a:tc>
                  <a:txBody>
                    <a:bodyPr/>
                    <a:lstStyle/>
                    <a:p>
                      <a:r>
                        <a:rPr lang="zh-TW" altLang="en-US" sz="2400" b="1" dirty="0" smtClean="0">
                          <a:latin typeface="標楷體" pitchFamily="65" charset="-120"/>
                          <a:ea typeface="標楷體" pitchFamily="65" charset="-120"/>
                        </a:rPr>
                        <a:t>類別</a:t>
                      </a:r>
                      <a:endParaRPr lang="zh-TW" altLang="en-US" sz="2400" b="1" dirty="0">
                        <a:latin typeface="標楷體" pitchFamily="65" charset="-120"/>
                        <a:ea typeface="標楷體" pitchFamily="65" charset="-120"/>
                      </a:endParaRPr>
                    </a:p>
                  </a:txBody>
                  <a:tcPr anchor="ctr"/>
                </a:tc>
                <a:tc>
                  <a:txBody>
                    <a:bodyPr/>
                    <a:lstStyle/>
                    <a:p>
                      <a:r>
                        <a:rPr lang="zh-TW" altLang="en-US" sz="2400" b="1" dirty="0" smtClean="0">
                          <a:latin typeface="標楷體" pitchFamily="65" charset="-120"/>
                          <a:ea typeface="標楷體" pitchFamily="65" charset="-120"/>
                        </a:rPr>
                        <a:t>特殊才能</a:t>
                      </a:r>
                      <a:endParaRPr lang="zh-TW" altLang="en-US" sz="2400" b="1" dirty="0">
                        <a:latin typeface="標楷體" pitchFamily="65" charset="-120"/>
                        <a:ea typeface="標楷體" pitchFamily="65" charset="-120"/>
                      </a:endParaRPr>
                    </a:p>
                  </a:txBody>
                  <a:tcPr anchor="ctr"/>
                </a:tc>
              </a:tr>
              <a:tr h="943501">
                <a:tc>
                  <a:txBody>
                    <a:bodyPr/>
                    <a:lstStyle/>
                    <a:p>
                      <a:r>
                        <a:rPr lang="zh-TW" altLang="en-US" sz="2400" b="1" dirty="0" smtClean="0">
                          <a:latin typeface="標楷體" pitchFamily="65" charset="-120"/>
                          <a:ea typeface="標楷體" pitchFamily="65" charset="-120"/>
                        </a:rPr>
                        <a:t>單一學科</a:t>
                      </a:r>
                      <a:endParaRPr lang="zh-TW" altLang="en-US" sz="2400" b="1" dirty="0">
                        <a:latin typeface="標楷體" pitchFamily="65" charset="-120"/>
                        <a:ea typeface="標楷體" pitchFamily="65" charset="-120"/>
                      </a:endParaRPr>
                    </a:p>
                  </a:txBody>
                  <a:tcPr anchor="ctr"/>
                </a:tc>
                <a:tc>
                  <a:txBody>
                    <a:bodyPr/>
                    <a:lstStyle/>
                    <a:p>
                      <a:r>
                        <a:rPr lang="zh-TW" altLang="en-US" sz="2400" b="1" dirty="0" smtClean="0">
                          <a:latin typeface="標楷體" pitchFamily="65" charset="-120"/>
                          <a:ea typeface="標楷體" pitchFamily="65" charset="-120"/>
                        </a:rPr>
                        <a:t>物理</a:t>
                      </a:r>
                      <a:endParaRPr lang="zh-TW" altLang="en-US" sz="2400" b="1" dirty="0">
                        <a:latin typeface="標楷體" pitchFamily="65" charset="-120"/>
                        <a:ea typeface="標楷體" pitchFamily="65" charset="-120"/>
                      </a:endParaRPr>
                    </a:p>
                  </a:txBody>
                  <a:tcPr anchor="ctr"/>
                </a:tc>
                <a:tc>
                  <a:txBody>
                    <a:bodyPr/>
                    <a:lstStyle/>
                    <a:p>
                      <a:r>
                        <a:rPr lang="zh-TW" altLang="en-US" sz="2400" b="1" dirty="0" smtClean="0">
                          <a:latin typeface="標楷體" pitchFamily="65" charset="-120"/>
                          <a:ea typeface="標楷體" pitchFamily="65" charset="-120"/>
                        </a:rPr>
                        <a:t>單一學科</a:t>
                      </a:r>
                      <a:endParaRPr lang="zh-TW" altLang="en-US" sz="2400" b="1" dirty="0">
                        <a:latin typeface="標楷體" pitchFamily="65" charset="-120"/>
                        <a:ea typeface="標楷體" pitchFamily="65" charset="-120"/>
                      </a:endParaRPr>
                    </a:p>
                  </a:txBody>
                  <a:tcPr anchor="ctr"/>
                </a:tc>
                <a:tc>
                  <a:txBody>
                    <a:bodyPr/>
                    <a:lstStyle/>
                    <a:p>
                      <a:r>
                        <a:rPr lang="zh-TW" altLang="en-US" sz="2400" b="1" dirty="0" smtClean="0">
                          <a:latin typeface="標楷體" pitchFamily="65" charset="-120"/>
                          <a:ea typeface="標楷體" pitchFamily="65" charset="-120"/>
                        </a:rPr>
                        <a:t>國文*</a:t>
                      </a:r>
                      <a:endParaRPr lang="zh-TW" altLang="en-US" sz="2400" b="1" dirty="0">
                        <a:latin typeface="標楷體" pitchFamily="65" charset="-120"/>
                        <a:ea typeface="標楷體" pitchFamily="65" charset="-120"/>
                      </a:endParaRPr>
                    </a:p>
                  </a:txBody>
                  <a:tcPr anchor="ctr"/>
                </a:tc>
              </a:tr>
              <a:tr h="943501">
                <a:tc>
                  <a:txBody>
                    <a:bodyPr/>
                    <a:lstStyle/>
                    <a:p>
                      <a:r>
                        <a:rPr lang="zh-TW" altLang="en-US" sz="2400" b="1" dirty="0" smtClean="0">
                          <a:latin typeface="標楷體" pitchFamily="65" charset="-120"/>
                          <a:ea typeface="標楷體" pitchFamily="65" charset="-120"/>
                        </a:rPr>
                        <a:t>單一學科</a:t>
                      </a:r>
                      <a:endParaRPr lang="zh-TW" altLang="en-US" sz="2400" b="1" dirty="0">
                        <a:latin typeface="標楷體" pitchFamily="65" charset="-120"/>
                        <a:ea typeface="標楷體" pitchFamily="65" charset="-120"/>
                      </a:endParaRPr>
                    </a:p>
                  </a:txBody>
                  <a:tcPr anchor="ctr"/>
                </a:tc>
                <a:tc>
                  <a:txBody>
                    <a:bodyPr/>
                    <a:lstStyle/>
                    <a:p>
                      <a:r>
                        <a:rPr lang="zh-TW" altLang="en-US" sz="2400" b="1" dirty="0" smtClean="0">
                          <a:latin typeface="標楷體" pitchFamily="65" charset="-120"/>
                          <a:ea typeface="標楷體" pitchFamily="65" charset="-120"/>
                        </a:rPr>
                        <a:t>生物</a:t>
                      </a:r>
                      <a:endParaRPr lang="zh-TW" altLang="en-US" sz="2400" b="1" dirty="0">
                        <a:latin typeface="標楷體" pitchFamily="65" charset="-120"/>
                        <a:ea typeface="標楷體" pitchFamily="65" charset="-120"/>
                      </a:endParaRPr>
                    </a:p>
                  </a:txBody>
                  <a:tcPr anchor="ctr"/>
                </a:tc>
                <a:tc>
                  <a:txBody>
                    <a:bodyPr/>
                    <a:lstStyle/>
                    <a:p>
                      <a:r>
                        <a:rPr lang="zh-TW" altLang="en-US" sz="2400" b="1" dirty="0" smtClean="0">
                          <a:latin typeface="標楷體" pitchFamily="65" charset="-120"/>
                          <a:ea typeface="標楷體" pitchFamily="65" charset="-120"/>
                        </a:rPr>
                        <a:t>單一學科</a:t>
                      </a:r>
                      <a:endParaRPr lang="zh-TW" altLang="en-US" sz="2400" b="1" dirty="0">
                        <a:latin typeface="標楷體" pitchFamily="65" charset="-120"/>
                        <a:ea typeface="標楷體" pitchFamily="65" charset="-120"/>
                      </a:endParaRPr>
                    </a:p>
                  </a:txBody>
                  <a:tcPr anchor="ctr"/>
                </a:tc>
                <a:tc>
                  <a:txBody>
                    <a:bodyPr/>
                    <a:lstStyle/>
                    <a:p>
                      <a:r>
                        <a:rPr lang="zh-TW" altLang="en-US" sz="2400" b="1" dirty="0" smtClean="0">
                          <a:latin typeface="標楷體" pitchFamily="65" charset="-120"/>
                          <a:ea typeface="標楷體" pitchFamily="65" charset="-120"/>
                        </a:rPr>
                        <a:t>物理*</a:t>
                      </a:r>
                      <a:endParaRPr lang="zh-TW" altLang="en-US" sz="2400" b="1" dirty="0">
                        <a:latin typeface="標楷體" pitchFamily="65" charset="-120"/>
                        <a:ea typeface="標楷體" pitchFamily="65" charset="-120"/>
                      </a:endParaRPr>
                    </a:p>
                  </a:txBody>
                  <a:tcPr anchor="ctr"/>
                </a:tc>
              </a:tr>
              <a:tr h="943501">
                <a:tc>
                  <a:txBody>
                    <a:bodyPr/>
                    <a:lstStyle/>
                    <a:p>
                      <a:r>
                        <a:rPr lang="zh-TW" altLang="en-US" sz="2400" b="1" dirty="0" smtClean="0">
                          <a:latin typeface="標楷體" pitchFamily="65" charset="-120"/>
                          <a:ea typeface="標楷體" pitchFamily="65" charset="-120"/>
                        </a:rPr>
                        <a:t>單一學科</a:t>
                      </a:r>
                      <a:endParaRPr lang="zh-TW" altLang="en-US" sz="2400" b="1" dirty="0">
                        <a:latin typeface="標楷體" pitchFamily="65" charset="-120"/>
                        <a:ea typeface="標楷體" pitchFamily="65" charset="-120"/>
                      </a:endParaRPr>
                    </a:p>
                  </a:txBody>
                  <a:tcPr anchor="ctr"/>
                </a:tc>
                <a:tc>
                  <a:txBody>
                    <a:bodyPr/>
                    <a:lstStyle/>
                    <a:p>
                      <a:r>
                        <a:rPr lang="zh-TW" altLang="en-US" sz="2400" b="1" dirty="0" smtClean="0">
                          <a:latin typeface="標楷體" pitchFamily="65" charset="-120"/>
                          <a:ea typeface="標楷體" pitchFamily="65" charset="-120"/>
                        </a:rPr>
                        <a:t>外語能力</a:t>
                      </a:r>
                      <a:endParaRPr lang="zh-TW" altLang="en-US" sz="2400" b="1" dirty="0">
                        <a:latin typeface="標楷體" pitchFamily="65" charset="-120"/>
                        <a:ea typeface="標楷體" pitchFamily="65" charset="-120"/>
                      </a:endParaRPr>
                    </a:p>
                  </a:txBody>
                  <a:tcPr anchor="ctr"/>
                </a:tc>
                <a:tc>
                  <a:txBody>
                    <a:bodyPr/>
                    <a:lstStyle/>
                    <a:p>
                      <a:r>
                        <a:rPr lang="zh-TW" altLang="en-US" sz="2400" b="1" dirty="0" smtClean="0">
                          <a:latin typeface="標楷體" pitchFamily="65" charset="-120"/>
                          <a:ea typeface="標楷體" pitchFamily="65" charset="-120"/>
                        </a:rPr>
                        <a:t>藝能</a:t>
                      </a:r>
                      <a:endParaRPr lang="zh-TW" altLang="en-US" sz="2400" b="1" dirty="0">
                        <a:latin typeface="標楷體" pitchFamily="65" charset="-120"/>
                        <a:ea typeface="標楷體" pitchFamily="65" charset="-120"/>
                      </a:endParaRPr>
                    </a:p>
                  </a:txBody>
                  <a:tcPr anchor="ctr"/>
                </a:tc>
                <a:tc>
                  <a:txBody>
                    <a:bodyPr/>
                    <a:lstStyle/>
                    <a:p>
                      <a:r>
                        <a:rPr lang="zh-TW" altLang="en-US" sz="2400" b="1" dirty="0" smtClean="0">
                          <a:latin typeface="標楷體" pitchFamily="65" charset="-120"/>
                          <a:ea typeface="標楷體" pitchFamily="65" charset="-120"/>
                        </a:rPr>
                        <a:t>溜冰</a:t>
                      </a:r>
                      <a:endParaRPr lang="zh-TW" altLang="en-US" sz="2400" b="1" dirty="0">
                        <a:latin typeface="標楷體" pitchFamily="65" charset="-120"/>
                        <a:ea typeface="標楷體" pitchFamily="65" charset="-120"/>
                      </a:endParaRPr>
                    </a:p>
                  </a:txBody>
                  <a:tcPr anchor="ctr"/>
                </a:tc>
              </a:tr>
              <a:tr h="943501">
                <a:tc>
                  <a:txBody>
                    <a:bodyPr/>
                    <a:lstStyle/>
                    <a:p>
                      <a:r>
                        <a:rPr lang="zh-TW" altLang="en-US" sz="2400" b="1" dirty="0" smtClean="0">
                          <a:latin typeface="標楷體" pitchFamily="65" charset="-120"/>
                          <a:ea typeface="標楷體" pitchFamily="65" charset="-120"/>
                        </a:rPr>
                        <a:t>單一學科</a:t>
                      </a:r>
                      <a:endParaRPr lang="zh-TW" altLang="en-US" sz="2400" b="1" dirty="0">
                        <a:latin typeface="標楷體" pitchFamily="65" charset="-120"/>
                        <a:ea typeface="標楷體" pitchFamily="65" charset="-120"/>
                      </a:endParaRPr>
                    </a:p>
                  </a:txBody>
                  <a:tcPr anchor="ctr"/>
                </a:tc>
                <a:tc>
                  <a:txBody>
                    <a:bodyPr/>
                    <a:lstStyle/>
                    <a:p>
                      <a:r>
                        <a:rPr lang="zh-TW" altLang="en-US" sz="2400" b="1" dirty="0" smtClean="0">
                          <a:latin typeface="標楷體" pitchFamily="65" charset="-120"/>
                          <a:ea typeface="標楷體" pitchFamily="65" charset="-120"/>
                        </a:rPr>
                        <a:t>地理*</a:t>
                      </a:r>
                      <a:endParaRPr lang="zh-TW" altLang="en-US" sz="2400" b="1" dirty="0">
                        <a:latin typeface="標楷體" pitchFamily="65" charset="-120"/>
                        <a:ea typeface="標楷體" pitchFamily="65" charset="-120"/>
                      </a:endParaRPr>
                    </a:p>
                  </a:txBody>
                  <a:tcPr anchor="ctr"/>
                </a:tc>
                <a:tc>
                  <a:txBody>
                    <a:bodyPr/>
                    <a:lstStyle/>
                    <a:p>
                      <a:r>
                        <a:rPr lang="zh-TW" altLang="en-US" sz="2400" b="1" dirty="0" smtClean="0">
                          <a:latin typeface="標楷體" pitchFamily="65" charset="-120"/>
                          <a:ea typeface="標楷體" pitchFamily="65" charset="-120"/>
                        </a:rPr>
                        <a:t>藝能</a:t>
                      </a:r>
                      <a:endParaRPr lang="zh-TW" altLang="en-US" sz="2400" b="1" dirty="0">
                        <a:latin typeface="標楷體" pitchFamily="65" charset="-120"/>
                        <a:ea typeface="標楷體" pitchFamily="65" charset="-120"/>
                      </a:endParaRPr>
                    </a:p>
                  </a:txBody>
                  <a:tcPr anchor="ctr"/>
                </a:tc>
                <a:tc>
                  <a:txBody>
                    <a:bodyPr/>
                    <a:lstStyle/>
                    <a:p>
                      <a:r>
                        <a:rPr lang="zh-TW" altLang="en-US" sz="2400" b="1" dirty="0" smtClean="0">
                          <a:latin typeface="標楷體" pitchFamily="65" charset="-120"/>
                          <a:ea typeface="標楷體" pitchFamily="65" charset="-120"/>
                        </a:rPr>
                        <a:t>西洋棋</a:t>
                      </a:r>
                      <a:endParaRPr lang="zh-TW" altLang="en-US" sz="2400" b="1" dirty="0">
                        <a:latin typeface="標楷體" pitchFamily="65" charset="-120"/>
                        <a:ea typeface="標楷體" pitchFamily="65" charset="-120"/>
                      </a:endParaRPr>
                    </a:p>
                  </a:txBody>
                  <a:tcPr anchor="ctr"/>
                </a:tc>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t>清華大學拾穗計畫</a:t>
            </a:r>
            <a:r>
              <a:rPr lang="en-US" altLang="zh-TW" b="1" dirty="0" smtClean="0"/>
              <a:t>(105</a:t>
            </a:r>
            <a:r>
              <a:rPr lang="zh-TW" altLang="en-US" b="1" dirty="0" smtClean="0"/>
              <a:t>錄取</a:t>
            </a:r>
            <a:r>
              <a:rPr lang="en-US" altLang="zh-TW" b="1" dirty="0" smtClean="0"/>
              <a:t>)</a:t>
            </a:r>
            <a:endParaRPr lang="zh-TW" altLang="en-US" b="1" dirty="0"/>
          </a:p>
        </p:txBody>
      </p:sp>
      <p:graphicFrame>
        <p:nvGraphicFramePr>
          <p:cNvPr id="5" name="內容版面配置區 4"/>
          <p:cNvGraphicFramePr>
            <a:graphicFrameLocks noGrp="1"/>
          </p:cNvGraphicFramePr>
          <p:nvPr>
            <p:ph idx="1"/>
          </p:nvPr>
        </p:nvGraphicFramePr>
        <p:xfrm>
          <a:off x="1435100" y="1447800"/>
          <a:ext cx="7499352" cy="4717505"/>
        </p:xfrm>
        <a:graphic>
          <a:graphicData uri="http://schemas.openxmlformats.org/drawingml/2006/table">
            <a:tbl>
              <a:tblPr firstRow="1" bandRow="1">
                <a:tableStyleId>{5C22544A-7EE6-4342-B048-85BDC9FD1C3A}</a:tableStyleId>
              </a:tblPr>
              <a:tblGrid>
                <a:gridCol w="1874838"/>
                <a:gridCol w="1874838"/>
                <a:gridCol w="1874838"/>
                <a:gridCol w="1874838"/>
              </a:tblGrid>
              <a:tr h="943501">
                <a:tc>
                  <a:txBody>
                    <a:bodyPr/>
                    <a:lstStyle/>
                    <a:p>
                      <a:pPr algn="l"/>
                      <a:r>
                        <a:rPr lang="zh-TW" altLang="en-US" sz="2400" b="1" dirty="0" smtClean="0">
                          <a:latin typeface="標楷體" pitchFamily="65" charset="-120"/>
                          <a:ea typeface="標楷體" pitchFamily="65" charset="-120"/>
                        </a:rPr>
                        <a:t>類別</a:t>
                      </a:r>
                      <a:endParaRPr lang="zh-TW" altLang="en-US" sz="2400" b="1" dirty="0">
                        <a:latin typeface="標楷體" pitchFamily="65" charset="-120"/>
                        <a:ea typeface="標楷體" pitchFamily="65" charset="-120"/>
                      </a:endParaRPr>
                    </a:p>
                  </a:txBody>
                  <a:tcPr anchor="ctr"/>
                </a:tc>
                <a:tc>
                  <a:txBody>
                    <a:bodyPr/>
                    <a:lstStyle/>
                    <a:p>
                      <a:pPr algn="l"/>
                      <a:r>
                        <a:rPr lang="zh-TW" altLang="en-US" sz="2400" b="1" dirty="0" smtClean="0">
                          <a:latin typeface="標楷體" pitchFamily="65" charset="-120"/>
                          <a:ea typeface="標楷體" pitchFamily="65" charset="-120"/>
                        </a:rPr>
                        <a:t>特殊才能</a:t>
                      </a:r>
                      <a:endParaRPr lang="zh-TW" altLang="en-US" sz="2400" b="1" dirty="0">
                        <a:latin typeface="標楷體" pitchFamily="65" charset="-120"/>
                        <a:ea typeface="標楷體" pitchFamily="65" charset="-120"/>
                      </a:endParaRPr>
                    </a:p>
                  </a:txBody>
                  <a:tcPr anchor="ctr"/>
                </a:tc>
                <a:tc>
                  <a:txBody>
                    <a:bodyPr/>
                    <a:lstStyle/>
                    <a:p>
                      <a:pPr algn="l"/>
                      <a:r>
                        <a:rPr lang="zh-TW" altLang="en-US" sz="2400" b="1" dirty="0" smtClean="0">
                          <a:latin typeface="標楷體" pitchFamily="65" charset="-120"/>
                          <a:ea typeface="標楷體" pitchFamily="65" charset="-120"/>
                        </a:rPr>
                        <a:t>類別</a:t>
                      </a:r>
                      <a:endParaRPr lang="zh-TW" altLang="en-US" sz="2400" b="1" dirty="0">
                        <a:latin typeface="標楷體" pitchFamily="65" charset="-120"/>
                        <a:ea typeface="標楷體" pitchFamily="65" charset="-120"/>
                      </a:endParaRPr>
                    </a:p>
                  </a:txBody>
                  <a:tcPr anchor="ctr"/>
                </a:tc>
                <a:tc>
                  <a:txBody>
                    <a:bodyPr/>
                    <a:lstStyle/>
                    <a:p>
                      <a:pPr algn="l"/>
                      <a:r>
                        <a:rPr lang="zh-TW" altLang="en-US" sz="2400" b="1" dirty="0" smtClean="0">
                          <a:latin typeface="標楷體" pitchFamily="65" charset="-120"/>
                          <a:ea typeface="標楷體" pitchFamily="65" charset="-120"/>
                        </a:rPr>
                        <a:t>特殊才能</a:t>
                      </a:r>
                      <a:endParaRPr lang="zh-TW" altLang="en-US" sz="2400" b="1" dirty="0">
                        <a:latin typeface="標楷體" pitchFamily="65" charset="-120"/>
                        <a:ea typeface="標楷體" pitchFamily="65" charset="-120"/>
                      </a:endParaRPr>
                    </a:p>
                  </a:txBody>
                  <a:tcPr anchor="ctr"/>
                </a:tc>
              </a:tr>
              <a:tr h="943501">
                <a:tc>
                  <a:txBody>
                    <a:bodyPr/>
                    <a:lstStyle/>
                    <a:p>
                      <a:pPr algn="l"/>
                      <a:r>
                        <a:rPr lang="zh-TW" altLang="en-US" sz="2400" b="1" dirty="0" smtClean="0">
                          <a:latin typeface="標楷體" pitchFamily="65" charset="-120"/>
                          <a:ea typeface="標楷體" pitchFamily="65" charset="-120"/>
                        </a:rPr>
                        <a:t>藝能</a:t>
                      </a:r>
                      <a:endParaRPr lang="zh-TW" altLang="en-US" sz="2400" b="1" dirty="0">
                        <a:latin typeface="標楷體" pitchFamily="65" charset="-120"/>
                        <a:ea typeface="標楷體" pitchFamily="65" charset="-120"/>
                      </a:endParaRPr>
                    </a:p>
                  </a:txBody>
                  <a:tcPr anchor="ctr"/>
                </a:tc>
                <a:tc>
                  <a:txBody>
                    <a:bodyPr/>
                    <a:lstStyle/>
                    <a:p>
                      <a:pPr algn="l"/>
                      <a:r>
                        <a:rPr lang="zh-TW" altLang="en-US" sz="2400" b="1" dirty="0" smtClean="0">
                          <a:latin typeface="標楷體" pitchFamily="65" charset="-120"/>
                          <a:ea typeface="標楷體" pitchFamily="65" charset="-120"/>
                        </a:rPr>
                        <a:t>文學、</a:t>
                      </a:r>
                      <a:endParaRPr lang="en-US" altLang="zh-TW" sz="2400" b="1" dirty="0" smtClean="0">
                        <a:latin typeface="標楷體" pitchFamily="65" charset="-120"/>
                        <a:ea typeface="標楷體" pitchFamily="65" charset="-120"/>
                      </a:endParaRPr>
                    </a:p>
                    <a:p>
                      <a:pPr algn="l"/>
                      <a:r>
                        <a:rPr lang="zh-TW" altLang="en-US" sz="2400" b="1" dirty="0" smtClean="0">
                          <a:latin typeface="標楷體" pitchFamily="65" charset="-120"/>
                          <a:ea typeface="標楷體" pitchFamily="65" charset="-120"/>
                        </a:rPr>
                        <a:t>散文創作</a:t>
                      </a:r>
                      <a:endParaRPr lang="zh-TW" altLang="en-US" sz="2400" b="1" dirty="0">
                        <a:latin typeface="標楷體" pitchFamily="65" charset="-120"/>
                        <a:ea typeface="標楷體" pitchFamily="65" charset="-120"/>
                      </a:endParaRPr>
                    </a:p>
                  </a:txBody>
                  <a:tcPr anchor="ctr"/>
                </a:tc>
                <a:tc>
                  <a:txBody>
                    <a:bodyPr/>
                    <a:lstStyle/>
                    <a:p>
                      <a:pPr algn="l"/>
                      <a:r>
                        <a:rPr lang="zh-TW" altLang="en-US" sz="2400" b="1" dirty="0" smtClean="0">
                          <a:latin typeface="標楷體" pitchFamily="65" charset="-120"/>
                          <a:ea typeface="標楷體" pitchFamily="65" charset="-120"/>
                        </a:rPr>
                        <a:t>特殊表現</a:t>
                      </a:r>
                      <a:endParaRPr lang="zh-TW" altLang="en-US" sz="2400" b="1" dirty="0">
                        <a:latin typeface="標楷體" pitchFamily="65" charset="-120"/>
                        <a:ea typeface="標楷體" pitchFamily="65" charset="-120"/>
                      </a:endParaRPr>
                    </a:p>
                  </a:txBody>
                  <a:tcPr anchor="ctr"/>
                </a:tc>
                <a:tc>
                  <a:txBody>
                    <a:bodyPr/>
                    <a:lstStyle/>
                    <a:p>
                      <a:pPr algn="l"/>
                      <a:r>
                        <a:rPr lang="zh-TW" altLang="en-US" sz="2400" b="1" dirty="0" smtClean="0">
                          <a:latin typeface="標楷體" pitchFamily="65" charset="-120"/>
                          <a:ea typeface="標楷體" pitchFamily="65" charset="-120"/>
                        </a:rPr>
                        <a:t>總統教育獎*</a:t>
                      </a:r>
                      <a:endParaRPr lang="en-US" altLang="zh-TW" sz="2400" b="1" dirty="0" smtClean="0">
                        <a:latin typeface="標楷體" pitchFamily="65" charset="-120"/>
                        <a:ea typeface="標楷體" pitchFamily="65" charset="-120"/>
                      </a:endParaRPr>
                    </a:p>
                  </a:txBody>
                  <a:tcPr anchor="ctr"/>
                </a:tc>
              </a:tr>
              <a:tr h="943501">
                <a:tc>
                  <a:txBody>
                    <a:bodyPr/>
                    <a:lstStyle/>
                    <a:p>
                      <a:pPr algn="l"/>
                      <a:r>
                        <a:rPr lang="zh-TW" altLang="en-US" sz="2400" b="1" dirty="0" smtClean="0">
                          <a:latin typeface="標楷體" pitchFamily="65" charset="-120"/>
                          <a:ea typeface="標楷體" pitchFamily="65" charset="-120"/>
                        </a:rPr>
                        <a:t>藝能</a:t>
                      </a:r>
                      <a:endParaRPr lang="zh-TW" altLang="en-US" sz="2400" b="1" dirty="0">
                        <a:latin typeface="標楷體" pitchFamily="65" charset="-120"/>
                        <a:ea typeface="標楷體" pitchFamily="65" charset="-120"/>
                      </a:endParaRPr>
                    </a:p>
                  </a:txBody>
                  <a:tcPr anchor="ctr"/>
                </a:tc>
                <a:tc>
                  <a:txBody>
                    <a:bodyPr/>
                    <a:lstStyle/>
                    <a:p>
                      <a:pPr algn="l"/>
                      <a:r>
                        <a:rPr lang="zh-TW" altLang="en-US" sz="2400" b="1" dirty="0" smtClean="0">
                          <a:latin typeface="標楷體" pitchFamily="65" charset="-120"/>
                          <a:ea typeface="標楷體" pitchFamily="65" charset="-120"/>
                        </a:rPr>
                        <a:t>小說、新詩*</a:t>
                      </a:r>
                      <a:endParaRPr lang="en-US" altLang="zh-TW" sz="2400" b="1" dirty="0" smtClean="0">
                        <a:latin typeface="標楷體" pitchFamily="65" charset="-120"/>
                        <a:ea typeface="標楷體" pitchFamily="65" charset="-120"/>
                      </a:endParaRPr>
                    </a:p>
                  </a:txBody>
                  <a:tcPr anchor="ctr"/>
                </a:tc>
                <a:tc>
                  <a:txBody>
                    <a:bodyPr/>
                    <a:lstStyle/>
                    <a:p>
                      <a:pPr algn="l"/>
                      <a:r>
                        <a:rPr lang="zh-TW" altLang="en-US" sz="2400" b="1" dirty="0" smtClean="0">
                          <a:latin typeface="標楷體" pitchFamily="65" charset="-120"/>
                          <a:ea typeface="標楷體" pitchFamily="65" charset="-120"/>
                        </a:rPr>
                        <a:t>特殊表現</a:t>
                      </a:r>
                      <a:endParaRPr lang="zh-TW" altLang="en-US" sz="2400" b="1" dirty="0">
                        <a:latin typeface="標楷體" pitchFamily="65" charset="-120"/>
                        <a:ea typeface="標楷體" pitchFamily="65" charset="-120"/>
                      </a:endParaRPr>
                    </a:p>
                  </a:txBody>
                  <a:tcPr anchor="ctr"/>
                </a:tc>
                <a:tc>
                  <a:txBody>
                    <a:bodyPr/>
                    <a:lstStyle/>
                    <a:p>
                      <a:pPr algn="l"/>
                      <a:r>
                        <a:rPr lang="zh-TW" altLang="en-US" sz="2400" b="1" dirty="0" smtClean="0">
                          <a:latin typeface="標楷體" pitchFamily="65" charset="-120"/>
                          <a:ea typeface="標楷體" pitchFamily="65" charset="-120"/>
                        </a:rPr>
                        <a:t>領導、冒險勇氣</a:t>
                      </a:r>
                      <a:endParaRPr lang="zh-TW" altLang="en-US" sz="2400" b="1" dirty="0">
                        <a:latin typeface="標楷體" pitchFamily="65" charset="-120"/>
                        <a:ea typeface="標楷體" pitchFamily="65" charset="-120"/>
                      </a:endParaRPr>
                    </a:p>
                  </a:txBody>
                  <a:tcPr anchor="ctr"/>
                </a:tc>
              </a:tr>
              <a:tr h="943501">
                <a:tc>
                  <a:txBody>
                    <a:bodyPr/>
                    <a:lstStyle/>
                    <a:p>
                      <a:pPr algn="l"/>
                      <a:r>
                        <a:rPr lang="zh-TW" altLang="en-US" sz="2400" b="1" dirty="0" smtClean="0">
                          <a:latin typeface="標楷體" pitchFamily="65" charset="-120"/>
                          <a:ea typeface="標楷體" pitchFamily="65" charset="-120"/>
                        </a:rPr>
                        <a:t>藝能</a:t>
                      </a:r>
                      <a:endParaRPr lang="zh-TW" altLang="en-US" sz="2400" b="1" dirty="0">
                        <a:latin typeface="標楷體" pitchFamily="65" charset="-120"/>
                        <a:ea typeface="標楷體" pitchFamily="65" charset="-120"/>
                      </a:endParaRPr>
                    </a:p>
                  </a:txBody>
                  <a:tcPr anchor="ctr"/>
                </a:tc>
                <a:tc>
                  <a:txBody>
                    <a:bodyPr/>
                    <a:lstStyle/>
                    <a:p>
                      <a:pPr algn="l"/>
                      <a:r>
                        <a:rPr lang="zh-TW" altLang="en-US" sz="2400" b="1" dirty="0" smtClean="0">
                          <a:latin typeface="標楷體" pitchFamily="65" charset="-120"/>
                          <a:ea typeface="標楷體" pitchFamily="65" charset="-120"/>
                        </a:rPr>
                        <a:t>小提琴、鋼琴、歌唱</a:t>
                      </a:r>
                      <a:endParaRPr lang="zh-TW" altLang="en-US" sz="2400" b="1" dirty="0">
                        <a:latin typeface="標楷體" pitchFamily="65" charset="-120"/>
                        <a:ea typeface="標楷體" pitchFamily="65" charset="-12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b="1" dirty="0" smtClean="0">
                          <a:latin typeface="標楷體" pitchFamily="65" charset="-120"/>
                          <a:ea typeface="標楷體" pitchFamily="65" charset="-120"/>
                        </a:rPr>
                        <a:t>特殊表現</a:t>
                      </a:r>
                    </a:p>
                  </a:txBody>
                  <a:tcPr anchor="ctr"/>
                </a:tc>
                <a:tc>
                  <a:txBody>
                    <a:bodyPr/>
                    <a:lstStyle/>
                    <a:p>
                      <a:pPr algn="l"/>
                      <a:r>
                        <a:rPr lang="zh-TW" altLang="en-US" sz="2400" b="1" dirty="0" smtClean="0">
                          <a:latin typeface="標楷體" pitchFamily="65" charset="-120"/>
                          <a:ea typeface="標楷體" pitchFamily="65" charset="-120"/>
                        </a:rPr>
                        <a:t>社團經營、吉他*</a:t>
                      </a:r>
                      <a:endParaRPr lang="zh-TW" altLang="en-US" sz="2400" b="1" dirty="0">
                        <a:latin typeface="標楷體" pitchFamily="65" charset="-120"/>
                        <a:ea typeface="標楷體" pitchFamily="65" charset="-120"/>
                      </a:endParaRPr>
                    </a:p>
                  </a:txBody>
                  <a:tcPr anchor="ctr"/>
                </a:tc>
              </a:tr>
              <a:tr h="943501">
                <a:tc>
                  <a:txBody>
                    <a:bodyPr/>
                    <a:lstStyle/>
                    <a:p>
                      <a:pPr algn="l"/>
                      <a:r>
                        <a:rPr lang="zh-TW" altLang="en-US" sz="2400" b="1" dirty="0" smtClean="0">
                          <a:latin typeface="標楷體" pitchFamily="65" charset="-120"/>
                          <a:ea typeface="標楷體" pitchFamily="65" charset="-120"/>
                        </a:rPr>
                        <a:t>特殊表現</a:t>
                      </a:r>
                      <a:endParaRPr lang="zh-TW" altLang="en-US" sz="2400" b="1" dirty="0">
                        <a:latin typeface="標楷體" pitchFamily="65" charset="-120"/>
                        <a:ea typeface="標楷體" pitchFamily="65" charset="-120"/>
                      </a:endParaRPr>
                    </a:p>
                  </a:txBody>
                  <a:tcPr anchor="ctr"/>
                </a:tc>
                <a:tc>
                  <a:txBody>
                    <a:bodyPr/>
                    <a:lstStyle/>
                    <a:p>
                      <a:pPr algn="l"/>
                      <a:r>
                        <a:rPr lang="zh-TW" altLang="en-US" sz="2400" b="1" dirty="0" smtClean="0">
                          <a:latin typeface="標楷體" pitchFamily="65" charset="-120"/>
                          <a:ea typeface="標楷體" pitchFamily="65" charset="-120"/>
                        </a:rPr>
                        <a:t>社會公益</a:t>
                      </a:r>
                      <a:endParaRPr lang="en-US" altLang="zh-TW" sz="2400" b="1" dirty="0" smtClean="0">
                        <a:latin typeface="標楷體" pitchFamily="65" charset="-120"/>
                        <a:ea typeface="標楷體" pitchFamily="65" charset="-120"/>
                      </a:endParaRPr>
                    </a:p>
                    <a:p>
                      <a:pPr algn="l"/>
                      <a:r>
                        <a:rPr lang="zh-TW" altLang="en-US" sz="2400" b="1" dirty="0" smtClean="0">
                          <a:latin typeface="標楷體" pitchFamily="65" charset="-120"/>
                          <a:ea typeface="標楷體" pitchFamily="65" charset="-120"/>
                        </a:rPr>
                        <a:t>楷模獎</a:t>
                      </a:r>
                      <a:endParaRPr lang="zh-TW" altLang="en-US" sz="2400" b="1" dirty="0">
                        <a:latin typeface="標楷體" pitchFamily="65" charset="-120"/>
                        <a:ea typeface="標楷體" pitchFamily="65" charset="-120"/>
                      </a:endParaRPr>
                    </a:p>
                  </a:txBody>
                  <a:tcPr anchor="ctr"/>
                </a:tc>
                <a:tc>
                  <a:txBody>
                    <a:bodyPr/>
                    <a:lstStyle/>
                    <a:p>
                      <a:pPr algn="l"/>
                      <a:endParaRPr lang="zh-TW" altLang="en-US" sz="2400" b="1" dirty="0">
                        <a:latin typeface="標楷體" pitchFamily="65" charset="-120"/>
                        <a:ea typeface="標楷體" pitchFamily="65" charset="-120"/>
                      </a:endParaRPr>
                    </a:p>
                  </a:txBody>
                  <a:tcPr anchor="ctr"/>
                </a:tc>
                <a:tc>
                  <a:txBody>
                    <a:bodyPr/>
                    <a:lstStyle/>
                    <a:p>
                      <a:pPr algn="l"/>
                      <a:endParaRPr lang="zh-TW" altLang="en-US" sz="2400" b="1" dirty="0">
                        <a:latin typeface="標楷體" pitchFamily="65" charset="-120"/>
                        <a:ea typeface="標楷體" pitchFamily="65" charset="-120"/>
                      </a:endParaRPr>
                    </a:p>
                  </a:txBody>
                  <a:tcPr anchor="ctr"/>
                </a:tc>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t>扶助弱勢計畫</a:t>
            </a:r>
            <a:r>
              <a:rPr lang="en-US" altLang="zh-TW" b="1" dirty="0" smtClean="0"/>
              <a:t>(</a:t>
            </a:r>
            <a:r>
              <a:rPr lang="zh-TW" altLang="en-US" b="1" dirty="0" smtClean="0"/>
              <a:t>個人申請</a:t>
            </a:r>
            <a:r>
              <a:rPr lang="en-US" altLang="zh-TW" b="1" dirty="0" smtClean="0"/>
              <a:t>)</a:t>
            </a:r>
            <a:endParaRPr lang="zh-TW" altLang="en-US" b="1" dirty="0"/>
          </a:p>
        </p:txBody>
      </p:sp>
      <p:graphicFrame>
        <p:nvGraphicFramePr>
          <p:cNvPr id="8" name="內容版面配置區 7"/>
          <p:cNvGraphicFramePr>
            <a:graphicFrameLocks noGrp="1"/>
          </p:cNvGraphicFramePr>
          <p:nvPr>
            <p:ph idx="1"/>
          </p:nvPr>
        </p:nvGraphicFramePr>
        <p:xfrm>
          <a:off x="1435100" y="1447800"/>
          <a:ext cx="7499350" cy="4645494"/>
        </p:xfrm>
        <a:graphic>
          <a:graphicData uri="http://schemas.openxmlformats.org/drawingml/2006/table">
            <a:tbl>
              <a:tblPr firstRow="1" bandRow="1">
                <a:tableStyleId>{5C22544A-7EE6-4342-B048-85BDC9FD1C3A}</a:tableStyleId>
              </a:tblPr>
              <a:tblGrid>
                <a:gridCol w="2272804"/>
                <a:gridCol w="726936"/>
                <a:gridCol w="713224"/>
                <a:gridCol w="3786386"/>
              </a:tblGrid>
              <a:tr h="774249">
                <a:tc>
                  <a:txBody>
                    <a:bodyPr/>
                    <a:lstStyle/>
                    <a:p>
                      <a:r>
                        <a:rPr lang="zh-TW" altLang="en-US" sz="2400" dirty="0" smtClean="0">
                          <a:latin typeface="標楷體" pitchFamily="65" charset="-120"/>
                          <a:ea typeface="標楷體" pitchFamily="65" charset="-120"/>
                        </a:rPr>
                        <a:t>學校名稱</a:t>
                      </a:r>
                      <a:endParaRPr lang="zh-TW" altLang="en-US" sz="2400" dirty="0">
                        <a:latin typeface="標楷體" pitchFamily="65" charset="-120"/>
                        <a:ea typeface="標楷體" pitchFamily="65" charset="-120"/>
                      </a:endParaRPr>
                    </a:p>
                  </a:txBody>
                  <a:tcPr anchor="ctr"/>
                </a:tc>
                <a:tc>
                  <a:txBody>
                    <a:bodyPr/>
                    <a:lstStyle/>
                    <a:p>
                      <a:r>
                        <a:rPr lang="en-US" altLang="zh-TW" sz="2400" dirty="0" smtClean="0">
                          <a:latin typeface="標楷體" pitchFamily="65" charset="-120"/>
                          <a:ea typeface="標楷體" pitchFamily="65" charset="-120"/>
                        </a:rPr>
                        <a:t>104</a:t>
                      </a:r>
                      <a:endParaRPr lang="zh-TW" altLang="en-US" sz="2400" dirty="0">
                        <a:latin typeface="標楷體" pitchFamily="65" charset="-120"/>
                        <a:ea typeface="標楷體" pitchFamily="65" charset="-120"/>
                      </a:endParaRPr>
                    </a:p>
                  </a:txBody>
                  <a:tcPr anchor="ctr"/>
                </a:tc>
                <a:tc>
                  <a:txBody>
                    <a:bodyPr/>
                    <a:lstStyle/>
                    <a:p>
                      <a:r>
                        <a:rPr lang="en-US" altLang="zh-TW" sz="2400" dirty="0" smtClean="0">
                          <a:latin typeface="標楷體" pitchFamily="65" charset="-120"/>
                          <a:ea typeface="標楷體" pitchFamily="65" charset="-120"/>
                        </a:rPr>
                        <a:t>105</a:t>
                      </a:r>
                      <a:endParaRPr lang="zh-TW" altLang="en-US" sz="2400" dirty="0">
                        <a:latin typeface="標楷體" pitchFamily="65" charset="-120"/>
                        <a:ea typeface="標楷體" pitchFamily="65" charset="-120"/>
                      </a:endParaRPr>
                    </a:p>
                  </a:txBody>
                  <a:tcPr anchor="ctr"/>
                </a:tc>
                <a:tc>
                  <a:txBody>
                    <a:bodyPr/>
                    <a:lstStyle/>
                    <a:p>
                      <a:r>
                        <a:rPr lang="zh-TW" altLang="en-US" sz="2400" dirty="0" smtClean="0">
                          <a:latin typeface="標楷體" pitchFamily="65" charset="-120"/>
                          <a:ea typeface="標楷體" pitchFamily="65" charset="-120"/>
                        </a:rPr>
                        <a:t>科系、組</a:t>
                      </a:r>
                      <a:endParaRPr lang="zh-TW" altLang="en-US" sz="2400" dirty="0">
                        <a:latin typeface="標楷體" pitchFamily="65" charset="-120"/>
                        <a:ea typeface="標楷體" pitchFamily="65" charset="-120"/>
                      </a:endParaRPr>
                    </a:p>
                  </a:txBody>
                  <a:tcPr anchor="ctr"/>
                </a:tc>
              </a:tr>
              <a:tr h="774249">
                <a:tc>
                  <a:txBody>
                    <a:bodyPr/>
                    <a:lstStyle/>
                    <a:p>
                      <a:r>
                        <a:rPr lang="zh-TW" altLang="en-US" sz="2000" b="1" dirty="0" smtClean="0">
                          <a:latin typeface="標楷體" pitchFamily="65" charset="-120"/>
                          <a:ea typeface="標楷體" pitchFamily="65" charset="-120"/>
                        </a:rPr>
                        <a:t>國立清華大學</a:t>
                      </a:r>
                      <a:endParaRPr lang="zh-TW" altLang="en-US" sz="2000" b="1" dirty="0">
                        <a:latin typeface="標楷體" pitchFamily="65" charset="-120"/>
                        <a:ea typeface="標楷體" pitchFamily="65" charset="-120"/>
                      </a:endParaRPr>
                    </a:p>
                  </a:txBody>
                  <a:tcPr anchor="ctr"/>
                </a:tc>
                <a:tc>
                  <a:txBody>
                    <a:bodyPr/>
                    <a:lstStyle/>
                    <a:p>
                      <a:r>
                        <a:rPr lang="en-US" altLang="zh-TW" sz="2000" b="1" dirty="0" smtClean="0">
                          <a:latin typeface="標楷體" pitchFamily="65" charset="-120"/>
                          <a:ea typeface="標楷體" pitchFamily="65" charset="-120"/>
                        </a:rPr>
                        <a:t>13</a:t>
                      </a:r>
                      <a:endParaRPr lang="zh-TW" altLang="en-US" sz="2000" b="1" dirty="0">
                        <a:latin typeface="標楷體" pitchFamily="65" charset="-120"/>
                        <a:ea typeface="標楷體" pitchFamily="65" charset="-120"/>
                      </a:endParaRPr>
                    </a:p>
                  </a:txBody>
                  <a:tcPr anchor="ctr"/>
                </a:tc>
                <a:tc>
                  <a:txBody>
                    <a:bodyPr/>
                    <a:lstStyle/>
                    <a:p>
                      <a:r>
                        <a:rPr lang="en-US" altLang="zh-TW" sz="2000" b="1" dirty="0" smtClean="0">
                          <a:latin typeface="標楷體" pitchFamily="65" charset="-120"/>
                          <a:ea typeface="標楷體" pitchFamily="65" charset="-120"/>
                        </a:rPr>
                        <a:t>21</a:t>
                      </a:r>
                      <a:endParaRPr lang="zh-TW" altLang="en-US" sz="2000" b="1" dirty="0">
                        <a:latin typeface="標楷體" pitchFamily="65" charset="-120"/>
                        <a:ea typeface="標楷體" pitchFamily="65" charset="-120"/>
                      </a:endParaRPr>
                    </a:p>
                  </a:txBody>
                  <a:tcPr anchor="ctr"/>
                </a:tc>
                <a:tc>
                  <a:txBody>
                    <a:bodyPr/>
                    <a:lstStyle/>
                    <a:p>
                      <a:r>
                        <a:rPr lang="en-US" altLang="zh-TW" sz="2000" b="1" dirty="0" smtClean="0">
                          <a:latin typeface="標楷體" pitchFamily="65" charset="-120"/>
                          <a:ea typeface="標楷體" pitchFamily="65" charset="-120"/>
                        </a:rPr>
                        <a:t>[</a:t>
                      </a:r>
                      <a:r>
                        <a:rPr lang="zh-TW" altLang="en-US" sz="2000" b="1" dirty="0" smtClean="0">
                          <a:latin typeface="標楷體" pitchFamily="65" charset="-120"/>
                          <a:ea typeface="標楷體" pitchFamily="65" charset="-120"/>
                        </a:rPr>
                        <a:t>旭日組</a:t>
                      </a:r>
                      <a:r>
                        <a:rPr lang="en-US" altLang="zh-TW" sz="2000" b="1" dirty="0" smtClean="0">
                          <a:latin typeface="標楷體" pitchFamily="65" charset="-120"/>
                          <a:ea typeface="標楷體" pitchFamily="65" charset="-120"/>
                        </a:rPr>
                        <a:t>]</a:t>
                      </a:r>
                      <a:endParaRPr lang="zh-TW" altLang="en-US" sz="2000" b="1" dirty="0">
                        <a:latin typeface="標楷體" pitchFamily="65" charset="-120"/>
                        <a:ea typeface="標楷體" pitchFamily="65" charset="-120"/>
                      </a:endParaRPr>
                    </a:p>
                  </a:txBody>
                  <a:tcPr anchor="ctr"/>
                </a:tc>
              </a:tr>
              <a:tr h="774249">
                <a:tc>
                  <a:txBody>
                    <a:bodyPr/>
                    <a:lstStyle/>
                    <a:p>
                      <a:r>
                        <a:rPr lang="zh-TW" altLang="en-US" sz="2000" b="1" dirty="0" smtClean="0">
                          <a:latin typeface="標楷體" pitchFamily="65" charset="-120"/>
                          <a:ea typeface="標楷體" pitchFamily="65" charset="-120"/>
                        </a:rPr>
                        <a:t>國立交通大學</a:t>
                      </a:r>
                      <a:endParaRPr lang="zh-TW" altLang="en-US" sz="2000" b="1" dirty="0">
                        <a:latin typeface="標楷體" pitchFamily="65" charset="-120"/>
                        <a:ea typeface="標楷體" pitchFamily="65" charset="-120"/>
                      </a:endParaRPr>
                    </a:p>
                  </a:txBody>
                  <a:tcPr anchor="ctr"/>
                </a:tc>
                <a:tc>
                  <a:txBody>
                    <a:bodyPr/>
                    <a:lstStyle/>
                    <a:p>
                      <a:r>
                        <a:rPr lang="en-US" altLang="zh-TW" sz="2000" b="1" dirty="0" smtClean="0">
                          <a:latin typeface="標楷體" pitchFamily="65" charset="-120"/>
                          <a:ea typeface="標楷體" pitchFamily="65" charset="-120"/>
                        </a:rPr>
                        <a:t>25</a:t>
                      </a:r>
                      <a:endParaRPr lang="zh-TW" altLang="en-US" sz="2000" b="1" dirty="0">
                        <a:latin typeface="標楷體" pitchFamily="65" charset="-120"/>
                        <a:ea typeface="標楷體" pitchFamily="65" charset="-120"/>
                      </a:endParaRPr>
                    </a:p>
                  </a:txBody>
                  <a:tcPr anchor="ctr"/>
                </a:tc>
                <a:tc>
                  <a:txBody>
                    <a:bodyPr/>
                    <a:lstStyle/>
                    <a:p>
                      <a:r>
                        <a:rPr lang="en-US" altLang="zh-TW" sz="2000" b="1" dirty="0" smtClean="0">
                          <a:latin typeface="標楷體" pitchFamily="65" charset="-120"/>
                          <a:ea typeface="標楷體" pitchFamily="65" charset="-120"/>
                        </a:rPr>
                        <a:t>31</a:t>
                      </a:r>
                      <a:endParaRPr lang="zh-TW" altLang="en-US" sz="2000" b="1" dirty="0">
                        <a:latin typeface="標楷體" pitchFamily="65" charset="-120"/>
                        <a:ea typeface="標楷體" pitchFamily="65" charset="-120"/>
                      </a:endParaRPr>
                    </a:p>
                  </a:txBody>
                  <a:tcPr anchor="ctr"/>
                </a:tc>
                <a:tc>
                  <a:txBody>
                    <a:bodyPr/>
                    <a:lstStyle/>
                    <a:p>
                      <a:r>
                        <a:rPr lang="en-US" altLang="zh-TW" sz="2000" b="1" dirty="0" smtClean="0">
                          <a:latin typeface="標楷體" pitchFamily="65" charset="-120"/>
                          <a:ea typeface="標楷體" pitchFamily="65" charset="-120"/>
                        </a:rPr>
                        <a:t>[</a:t>
                      </a:r>
                      <a:r>
                        <a:rPr lang="zh-TW" altLang="en-US" sz="2000" b="1" dirty="0" smtClean="0">
                          <a:latin typeface="標楷體" pitchFamily="65" charset="-120"/>
                          <a:ea typeface="標楷體" pitchFamily="65" charset="-120"/>
                        </a:rPr>
                        <a:t>旋坤揚帆組</a:t>
                      </a:r>
                      <a:r>
                        <a:rPr lang="en-US" altLang="zh-TW" sz="2000" b="1" dirty="0" smtClean="0">
                          <a:latin typeface="標楷體" pitchFamily="65" charset="-120"/>
                          <a:ea typeface="標楷體" pitchFamily="65" charset="-120"/>
                        </a:rPr>
                        <a:t>]</a:t>
                      </a:r>
                      <a:endParaRPr lang="zh-TW" altLang="en-US" sz="2000" b="1" dirty="0">
                        <a:latin typeface="標楷體" pitchFamily="65" charset="-120"/>
                        <a:ea typeface="標楷體" pitchFamily="65" charset="-120"/>
                      </a:endParaRPr>
                    </a:p>
                  </a:txBody>
                  <a:tcPr anchor="ctr"/>
                </a:tc>
              </a:tr>
              <a:tr h="774249">
                <a:tc>
                  <a:txBody>
                    <a:bodyPr/>
                    <a:lstStyle/>
                    <a:p>
                      <a:r>
                        <a:rPr lang="zh-TW" altLang="en-US" sz="2000" b="1" dirty="0" smtClean="0">
                          <a:latin typeface="標楷體" pitchFamily="65" charset="-120"/>
                          <a:ea typeface="標楷體" pitchFamily="65" charset="-120"/>
                        </a:rPr>
                        <a:t>國立中興大學</a:t>
                      </a:r>
                      <a:endParaRPr lang="zh-TW" altLang="en-US" sz="2000" b="1" dirty="0">
                        <a:latin typeface="標楷體" pitchFamily="65" charset="-120"/>
                        <a:ea typeface="標楷體" pitchFamily="65" charset="-120"/>
                      </a:endParaRPr>
                    </a:p>
                  </a:txBody>
                  <a:tcPr anchor="ctr"/>
                </a:tc>
                <a:tc>
                  <a:txBody>
                    <a:bodyPr/>
                    <a:lstStyle/>
                    <a:p>
                      <a:r>
                        <a:rPr lang="en-US" altLang="zh-TW" sz="2000" b="1" dirty="0" smtClean="0">
                          <a:latin typeface="標楷體" pitchFamily="65" charset="-120"/>
                          <a:ea typeface="標楷體" pitchFamily="65" charset="-120"/>
                        </a:rPr>
                        <a:t>70</a:t>
                      </a:r>
                      <a:endParaRPr lang="zh-TW" altLang="en-US" sz="2000" b="1" dirty="0">
                        <a:latin typeface="標楷體" pitchFamily="65" charset="-120"/>
                        <a:ea typeface="標楷體" pitchFamily="65" charset="-120"/>
                      </a:endParaRPr>
                    </a:p>
                  </a:txBody>
                  <a:tcPr anchor="ctr"/>
                </a:tc>
                <a:tc>
                  <a:txBody>
                    <a:bodyPr/>
                    <a:lstStyle/>
                    <a:p>
                      <a:r>
                        <a:rPr lang="en-US" altLang="zh-TW" sz="2000" b="1" dirty="0" smtClean="0">
                          <a:latin typeface="標楷體" pitchFamily="65" charset="-120"/>
                          <a:ea typeface="標楷體" pitchFamily="65" charset="-120"/>
                        </a:rPr>
                        <a:t>67</a:t>
                      </a:r>
                      <a:endParaRPr lang="zh-TW" altLang="en-US" sz="2000" b="1" dirty="0">
                        <a:latin typeface="標楷體" pitchFamily="65" charset="-120"/>
                        <a:ea typeface="標楷體" pitchFamily="65" charset="-120"/>
                      </a:endParaRPr>
                    </a:p>
                  </a:txBody>
                  <a:tcPr anchor="ctr"/>
                </a:tc>
                <a:tc>
                  <a:txBody>
                    <a:bodyPr/>
                    <a:lstStyle/>
                    <a:p>
                      <a:r>
                        <a:rPr lang="zh-TW" altLang="en-US" sz="2000" b="1" dirty="0" smtClean="0">
                          <a:latin typeface="標楷體" pitchFamily="65" charset="-120"/>
                          <a:ea typeface="標楷體" pitchFamily="65" charset="-120"/>
                        </a:rPr>
                        <a:t>中國文學系等</a:t>
                      </a:r>
                      <a:r>
                        <a:rPr lang="en-US" altLang="zh-TW" sz="2000" b="1" dirty="0" smtClean="0">
                          <a:latin typeface="標楷體" pitchFamily="65" charset="-120"/>
                          <a:ea typeface="標楷體" pitchFamily="65" charset="-120"/>
                        </a:rPr>
                        <a:t>37</a:t>
                      </a:r>
                      <a:r>
                        <a:rPr lang="zh-TW" altLang="en-US" sz="2000" b="1" dirty="0" smtClean="0">
                          <a:latin typeface="標楷體" pitchFamily="65" charset="-120"/>
                          <a:ea typeface="標楷體" pitchFamily="65" charset="-120"/>
                        </a:rPr>
                        <a:t>系</a:t>
                      </a:r>
                      <a:endParaRPr lang="zh-TW" altLang="en-US" sz="2000" b="1" dirty="0">
                        <a:latin typeface="標楷體" pitchFamily="65" charset="-120"/>
                        <a:ea typeface="標楷體" pitchFamily="65" charset="-120"/>
                      </a:endParaRPr>
                    </a:p>
                  </a:txBody>
                  <a:tcPr anchor="ctr"/>
                </a:tc>
              </a:tr>
              <a:tr h="774249">
                <a:tc>
                  <a:txBody>
                    <a:bodyPr/>
                    <a:lstStyle/>
                    <a:p>
                      <a:r>
                        <a:rPr lang="zh-TW" altLang="en-US" sz="2000" b="1" dirty="0" smtClean="0">
                          <a:latin typeface="標楷體" pitchFamily="65" charset="-120"/>
                          <a:ea typeface="標楷體" pitchFamily="65" charset="-120"/>
                        </a:rPr>
                        <a:t>國立成功大學</a:t>
                      </a:r>
                      <a:endParaRPr lang="zh-TW" altLang="en-US" sz="2000" b="1" dirty="0">
                        <a:latin typeface="標楷體" pitchFamily="65" charset="-120"/>
                        <a:ea typeface="標楷體" pitchFamily="65" charset="-120"/>
                      </a:endParaRPr>
                    </a:p>
                  </a:txBody>
                  <a:tcPr anchor="ctr"/>
                </a:tc>
                <a:tc>
                  <a:txBody>
                    <a:bodyPr/>
                    <a:lstStyle/>
                    <a:p>
                      <a:r>
                        <a:rPr lang="en-US" altLang="zh-TW" sz="2000" b="1" dirty="0" smtClean="0">
                          <a:latin typeface="標楷體" pitchFamily="65" charset="-120"/>
                          <a:ea typeface="標楷體" pitchFamily="65" charset="-120"/>
                        </a:rPr>
                        <a:t>56</a:t>
                      </a:r>
                      <a:endParaRPr lang="zh-TW" altLang="en-US" sz="2000" b="1" dirty="0">
                        <a:latin typeface="標楷體" pitchFamily="65" charset="-120"/>
                        <a:ea typeface="標楷體" pitchFamily="65" charset="-120"/>
                      </a:endParaRPr>
                    </a:p>
                  </a:txBody>
                  <a:tcPr anchor="ctr"/>
                </a:tc>
                <a:tc>
                  <a:txBody>
                    <a:bodyPr/>
                    <a:lstStyle/>
                    <a:p>
                      <a:r>
                        <a:rPr lang="en-US" altLang="zh-TW" sz="2000" b="1" dirty="0" smtClean="0">
                          <a:latin typeface="標楷體" pitchFamily="65" charset="-120"/>
                          <a:ea typeface="標楷體" pitchFamily="65" charset="-120"/>
                        </a:rPr>
                        <a:t>39</a:t>
                      </a:r>
                      <a:endParaRPr lang="zh-TW" altLang="en-US" sz="2000" b="1" dirty="0">
                        <a:latin typeface="標楷體" pitchFamily="65" charset="-120"/>
                        <a:ea typeface="標楷體" pitchFamily="65" charset="-120"/>
                      </a:endParaRPr>
                    </a:p>
                  </a:txBody>
                  <a:tcPr anchor="ctr"/>
                </a:tc>
                <a:tc>
                  <a:txBody>
                    <a:bodyPr/>
                    <a:lstStyle/>
                    <a:p>
                      <a:r>
                        <a:rPr lang="zh-TW" altLang="en-US" sz="2000" b="1" dirty="0" smtClean="0">
                          <a:latin typeface="標楷體" pitchFamily="65" charset="-120"/>
                          <a:ea typeface="標楷體" pitchFamily="65" charset="-120"/>
                        </a:rPr>
                        <a:t>土木工程系等</a:t>
                      </a:r>
                      <a:r>
                        <a:rPr lang="en-US" altLang="zh-TW" sz="2000" b="1" dirty="0" smtClean="0">
                          <a:latin typeface="標楷體" pitchFamily="65" charset="-120"/>
                          <a:ea typeface="標楷體" pitchFamily="65" charset="-120"/>
                        </a:rPr>
                        <a:t>25</a:t>
                      </a:r>
                      <a:r>
                        <a:rPr lang="zh-TW" altLang="en-US" sz="2000" b="1" dirty="0" smtClean="0">
                          <a:latin typeface="標楷體" pitchFamily="65" charset="-120"/>
                          <a:ea typeface="標楷體" pitchFamily="65" charset="-120"/>
                        </a:rPr>
                        <a:t>系</a:t>
                      </a:r>
                      <a:endParaRPr lang="zh-TW" altLang="en-US" sz="2000" b="1" dirty="0">
                        <a:latin typeface="標楷體" pitchFamily="65" charset="-120"/>
                        <a:ea typeface="標楷體" pitchFamily="65" charset="-120"/>
                      </a:endParaRPr>
                    </a:p>
                  </a:txBody>
                  <a:tcPr anchor="ctr"/>
                </a:tc>
              </a:tr>
              <a:tr h="774249">
                <a:tc>
                  <a:txBody>
                    <a:bodyPr/>
                    <a:lstStyle/>
                    <a:p>
                      <a:r>
                        <a:rPr lang="zh-TW" altLang="en-US" sz="2000" b="1" dirty="0" smtClean="0">
                          <a:latin typeface="標楷體" pitchFamily="65" charset="-120"/>
                          <a:ea typeface="標楷體" pitchFamily="65" charset="-120"/>
                        </a:rPr>
                        <a:t>國立臺灣師範大學</a:t>
                      </a:r>
                      <a:endParaRPr lang="zh-TW" altLang="en-US" sz="2000" b="1" dirty="0">
                        <a:latin typeface="標楷體" pitchFamily="65" charset="-120"/>
                        <a:ea typeface="標楷體" pitchFamily="65" charset="-120"/>
                      </a:endParaRPr>
                    </a:p>
                  </a:txBody>
                  <a:tcPr anchor="ctr"/>
                </a:tc>
                <a:tc>
                  <a:txBody>
                    <a:bodyPr/>
                    <a:lstStyle/>
                    <a:p>
                      <a:r>
                        <a:rPr lang="en-US" altLang="zh-TW" sz="2000" b="1" dirty="0" smtClean="0">
                          <a:latin typeface="標楷體" pitchFamily="65" charset="-120"/>
                          <a:ea typeface="標楷體" pitchFamily="65" charset="-120"/>
                        </a:rPr>
                        <a:t>39</a:t>
                      </a:r>
                      <a:endParaRPr lang="zh-TW" altLang="en-US" sz="2000" b="1" dirty="0">
                        <a:latin typeface="標楷體" pitchFamily="65" charset="-120"/>
                        <a:ea typeface="標楷體" pitchFamily="65" charset="-120"/>
                      </a:endParaRPr>
                    </a:p>
                  </a:txBody>
                  <a:tcPr anchor="ctr"/>
                </a:tc>
                <a:tc>
                  <a:txBody>
                    <a:bodyPr/>
                    <a:lstStyle/>
                    <a:p>
                      <a:r>
                        <a:rPr lang="en-US" altLang="zh-TW" sz="2000" b="1" dirty="0" smtClean="0">
                          <a:latin typeface="標楷體" pitchFamily="65" charset="-120"/>
                          <a:ea typeface="標楷體" pitchFamily="65" charset="-120"/>
                        </a:rPr>
                        <a:t>10</a:t>
                      </a:r>
                      <a:endParaRPr lang="zh-TW" altLang="en-US" sz="2000" b="1" dirty="0">
                        <a:latin typeface="標楷體" pitchFamily="65" charset="-120"/>
                        <a:ea typeface="標楷體" pitchFamily="65" charset="-120"/>
                      </a:endParaRPr>
                    </a:p>
                  </a:txBody>
                  <a:tcPr anchor="ctr"/>
                </a:tc>
                <a:tc>
                  <a:txBody>
                    <a:bodyPr/>
                    <a:lstStyle/>
                    <a:p>
                      <a:r>
                        <a:rPr lang="zh-TW" altLang="en-US" sz="2000" b="1" dirty="0" smtClean="0">
                          <a:latin typeface="標楷體" pitchFamily="65" charset="-120"/>
                          <a:ea typeface="標楷體" pitchFamily="65" charset="-120"/>
                        </a:rPr>
                        <a:t>設計系等</a:t>
                      </a:r>
                      <a:r>
                        <a:rPr lang="en-US" altLang="zh-TW" sz="2000" b="1" dirty="0" smtClean="0">
                          <a:latin typeface="標楷體" pitchFamily="65" charset="-120"/>
                          <a:ea typeface="標楷體" pitchFamily="65" charset="-120"/>
                        </a:rPr>
                        <a:t>10</a:t>
                      </a:r>
                      <a:r>
                        <a:rPr lang="zh-TW" altLang="en-US" sz="2000" b="1" dirty="0" smtClean="0">
                          <a:latin typeface="標楷體" pitchFamily="65" charset="-120"/>
                          <a:ea typeface="標楷體" pitchFamily="65" charset="-120"/>
                        </a:rPr>
                        <a:t>系</a:t>
                      </a:r>
                      <a:endParaRPr lang="zh-TW" altLang="en-US" sz="2000" b="1" dirty="0">
                        <a:latin typeface="標楷體" pitchFamily="65" charset="-120"/>
                        <a:ea typeface="標楷體" pitchFamily="65" charset="-120"/>
                      </a:endParaRPr>
                    </a:p>
                  </a:txBody>
                  <a:tcPr anchor="ctr"/>
                </a:tc>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t>扶助弱勢計畫</a:t>
            </a:r>
            <a:r>
              <a:rPr lang="en-US" altLang="zh-TW" b="1" dirty="0" smtClean="0"/>
              <a:t>(</a:t>
            </a:r>
            <a:r>
              <a:rPr lang="zh-TW" altLang="en-US" b="1" dirty="0" smtClean="0"/>
              <a:t>個人申請</a:t>
            </a:r>
            <a:r>
              <a:rPr lang="en-US" altLang="zh-TW" b="1" dirty="0" smtClean="0"/>
              <a:t>)</a:t>
            </a:r>
            <a:endParaRPr lang="zh-TW" altLang="en-US" b="1" dirty="0"/>
          </a:p>
        </p:txBody>
      </p:sp>
      <p:graphicFrame>
        <p:nvGraphicFramePr>
          <p:cNvPr id="8" name="內容版面配置區 7"/>
          <p:cNvGraphicFramePr>
            <a:graphicFrameLocks noGrp="1"/>
          </p:cNvGraphicFramePr>
          <p:nvPr>
            <p:ph idx="1"/>
          </p:nvPr>
        </p:nvGraphicFramePr>
        <p:xfrm>
          <a:off x="1435100" y="1447800"/>
          <a:ext cx="7499350" cy="4645494"/>
        </p:xfrm>
        <a:graphic>
          <a:graphicData uri="http://schemas.openxmlformats.org/drawingml/2006/table">
            <a:tbl>
              <a:tblPr firstRow="1" bandRow="1">
                <a:tableStyleId>{5C22544A-7EE6-4342-B048-85BDC9FD1C3A}</a:tableStyleId>
              </a:tblPr>
              <a:tblGrid>
                <a:gridCol w="2272804"/>
                <a:gridCol w="726936"/>
                <a:gridCol w="713224"/>
                <a:gridCol w="3786386"/>
              </a:tblGrid>
              <a:tr h="774249">
                <a:tc>
                  <a:txBody>
                    <a:bodyPr/>
                    <a:lstStyle/>
                    <a:p>
                      <a:r>
                        <a:rPr lang="zh-TW" altLang="en-US" sz="2400" b="1" dirty="0" smtClean="0">
                          <a:latin typeface="標楷體" pitchFamily="65" charset="-120"/>
                          <a:ea typeface="標楷體" pitchFamily="65" charset="-120"/>
                        </a:rPr>
                        <a:t>學校名稱</a:t>
                      </a:r>
                      <a:endParaRPr lang="zh-TW" altLang="en-US" sz="2400" b="1" dirty="0">
                        <a:latin typeface="標楷體" pitchFamily="65" charset="-120"/>
                        <a:ea typeface="標楷體" pitchFamily="65" charset="-120"/>
                      </a:endParaRPr>
                    </a:p>
                  </a:txBody>
                  <a:tcPr anchor="ctr"/>
                </a:tc>
                <a:tc>
                  <a:txBody>
                    <a:bodyPr/>
                    <a:lstStyle/>
                    <a:p>
                      <a:r>
                        <a:rPr lang="en-US" altLang="zh-TW" sz="2400" b="1" dirty="0" smtClean="0">
                          <a:latin typeface="標楷體" pitchFamily="65" charset="-120"/>
                          <a:ea typeface="標楷體" pitchFamily="65" charset="-120"/>
                        </a:rPr>
                        <a:t>104</a:t>
                      </a:r>
                      <a:endParaRPr lang="zh-TW" altLang="en-US" sz="2400" b="1" dirty="0">
                        <a:latin typeface="標楷體" pitchFamily="65" charset="-120"/>
                        <a:ea typeface="標楷體" pitchFamily="65" charset="-120"/>
                      </a:endParaRPr>
                    </a:p>
                  </a:txBody>
                  <a:tcPr anchor="ctr"/>
                </a:tc>
                <a:tc>
                  <a:txBody>
                    <a:bodyPr/>
                    <a:lstStyle/>
                    <a:p>
                      <a:r>
                        <a:rPr lang="en-US" altLang="zh-TW" sz="2400" b="1" dirty="0" smtClean="0">
                          <a:latin typeface="標楷體" pitchFamily="65" charset="-120"/>
                          <a:ea typeface="標楷體" pitchFamily="65" charset="-120"/>
                        </a:rPr>
                        <a:t>105</a:t>
                      </a:r>
                      <a:endParaRPr lang="zh-TW" altLang="en-US" sz="2400" b="1" dirty="0">
                        <a:latin typeface="標楷體" pitchFamily="65" charset="-120"/>
                        <a:ea typeface="標楷體" pitchFamily="65" charset="-120"/>
                      </a:endParaRPr>
                    </a:p>
                  </a:txBody>
                  <a:tcPr anchor="ctr"/>
                </a:tc>
                <a:tc>
                  <a:txBody>
                    <a:bodyPr/>
                    <a:lstStyle/>
                    <a:p>
                      <a:r>
                        <a:rPr lang="zh-TW" altLang="en-US" sz="2400" b="1" dirty="0" smtClean="0">
                          <a:latin typeface="標楷體" pitchFamily="65" charset="-120"/>
                          <a:ea typeface="標楷體" pitchFamily="65" charset="-120"/>
                        </a:rPr>
                        <a:t>科系、組</a:t>
                      </a:r>
                      <a:endParaRPr lang="zh-TW" altLang="en-US" sz="2400" b="1" dirty="0">
                        <a:latin typeface="標楷體" pitchFamily="65" charset="-120"/>
                        <a:ea typeface="標楷體" pitchFamily="65" charset="-120"/>
                      </a:endParaRPr>
                    </a:p>
                  </a:txBody>
                  <a:tcPr anchor="ctr"/>
                </a:tc>
              </a:tr>
              <a:tr h="774249">
                <a:tc>
                  <a:txBody>
                    <a:bodyPr/>
                    <a:lstStyle/>
                    <a:p>
                      <a:r>
                        <a:rPr lang="zh-TW" altLang="en-US" sz="2000" b="1" dirty="0" smtClean="0">
                          <a:latin typeface="標楷體" pitchFamily="65" charset="-120"/>
                          <a:ea typeface="標楷體" pitchFamily="65" charset="-120"/>
                        </a:rPr>
                        <a:t>國立中山大學</a:t>
                      </a:r>
                      <a:endParaRPr lang="zh-TW" altLang="en-US" sz="2000" b="1" dirty="0">
                        <a:latin typeface="標楷體" pitchFamily="65" charset="-120"/>
                        <a:ea typeface="標楷體" pitchFamily="65" charset="-120"/>
                      </a:endParaRPr>
                    </a:p>
                  </a:txBody>
                  <a:tcPr anchor="ctr"/>
                </a:tc>
                <a:tc>
                  <a:txBody>
                    <a:bodyPr/>
                    <a:lstStyle/>
                    <a:p>
                      <a:r>
                        <a:rPr lang="en-US" altLang="zh-TW" sz="2000" b="1" dirty="0" smtClean="0">
                          <a:latin typeface="標楷體" pitchFamily="65" charset="-120"/>
                          <a:ea typeface="標楷體" pitchFamily="65" charset="-120"/>
                        </a:rPr>
                        <a:t>76</a:t>
                      </a:r>
                      <a:endParaRPr lang="zh-TW" altLang="en-US" sz="2000" b="1" dirty="0">
                        <a:latin typeface="標楷體" pitchFamily="65" charset="-120"/>
                        <a:ea typeface="標楷體" pitchFamily="65" charset="-120"/>
                      </a:endParaRPr>
                    </a:p>
                  </a:txBody>
                  <a:tcPr anchor="ctr"/>
                </a:tc>
                <a:tc>
                  <a:txBody>
                    <a:bodyPr/>
                    <a:lstStyle/>
                    <a:p>
                      <a:r>
                        <a:rPr lang="en-US" altLang="zh-TW" sz="2000" b="1" dirty="0" smtClean="0">
                          <a:latin typeface="標楷體" pitchFamily="65" charset="-120"/>
                          <a:ea typeface="標楷體" pitchFamily="65" charset="-120"/>
                        </a:rPr>
                        <a:t>82</a:t>
                      </a:r>
                      <a:endParaRPr lang="zh-TW" altLang="en-US" sz="2000" b="1" dirty="0">
                        <a:latin typeface="標楷體" pitchFamily="65" charset="-120"/>
                        <a:ea typeface="標楷體" pitchFamily="65" charset="-120"/>
                      </a:endParaRPr>
                    </a:p>
                  </a:txBody>
                  <a:tcPr anchor="ctr"/>
                </a:tc>
                <a:tc>
                  <a:txBody>
                    <a:bodyPr/>
                    <a:lstStyle/>
                    <a:p>
                      <a:r>
                        <a:rPr lang="en-US" altLang="zh-TW" sz="2000" b="1" dirty="0" smtClean="0">
                          <a:latin typeface="標楷體" pitchFamily="65" charset="-120"/>
                          <a:ea typeface="標楷體" pitchFamily="65" charset="-120"/>
                        </a:rPr>
                        <a:t>[</a:t>
                      </a:r>
                      <a:r>
                        <a:rPr lang="zh-TW" altLang="en-US" sz="2000" b="1" dirty="0" smtClean="0">
                          <a:latin typeface="標楷體" pitchFamily="65" charset="-120"/>
                          <a:ea typeface="標楷體" pitchFamily="65" charset="-120"/>
                        </a:rPr>
                        <a:t>南星計畫</a:t>
                      </a:r>
                      <a:r>
                        <a:rPr lang="en-US" altLang="zh-TW" sz="2000" b="1" dirty="0" smtClean="0">
                          <a:latin typeface="標楷體" pitchFamily="65" charset="-120"/>
                          <a:ea typeface="標楷體" pitchFamily="65" charset="-120"/>
                        </a:rPr>
                        <a:t>]</a:t>
                      </a:r>
                      <a:endParaRPr lang="zh-TW" altLang="en-US" sz="2000" b="1" dirty="0">
                        <a:latin typeface="標楷體" pitchFamily="65" charset="-120"/>
                        <a:ea typeface="標楷體" pitchFamily="65" charset="-120"/>
                      </a:endParaRPr>
                    </a:p>
                  </a:txBody>
                  <a:tcPr anchor="ctr"/>
                </a:tc>
              </a:tr>
              <a:tr h="774249">
                <a:tc>
                  <a:txBody>
                    <a:bodyPr/>
                    <a:lstStyle/>
                    <a:p>
                      <a:r>
                        <a:rPr lang="zh-TW" altLang="en-US" sz="2000" b="1" dirty="0" smtClean="0">
                          <a:latin typeface="標楷體" pitchFamily="65" charset="-120"/>
                          <a:ea typeface="標楷體" pitchFamily="65" charset="-120"/>
                        </a:rPr>
                        <a:t>長庚大學</a:t>
                      </a:r>
                      <a:endParaRPr lang="zh-TW" altLang="en-US" sz="2000" b="1" dirty="0">
                        <a:latin typeface="標楷體" pitchFamily="65" charset="-120"/>
                        <a:ea typeface="標楷體" pitchFamily="65" charset="-120"/>
                      </a:endParaRPr>
                    </a:p>
                  </a:txBody>
                  <a:tcPr anchor="ctr"/>
                </a:tc>
                <a:tc>
                  <a:txBody>
                    <a:bodyPr/>
                    <a:lstStyle/>
                    <a:p>
                      <a:r>
                        <a:rPr lang="en-US" altLang="zh-TW" sz="2000" b="1" dirty="0" smtClean="0">
                          <a:latin typeface="標楷體" pitchFamily="65" charset="-120"/>
                          <a:ea typeface="標楷體" pitchFamily="65" charset="-120"/>
                        </a:rPr>
                        <a:t>35</a:t>
                      </a:r>
                      <a:endParaRPr lang="zh-TW" altLang="en-US" sz="2000" b="1" dirty="0">
                        <a:latin typeface="標楷體" pitchFamily="65" charset="-120"/>
                        <a:ea typeface="標楷體" pitchFamily="65" charset="-120"/>
                      </a:endParaRPr>
                    </a:p>
                  </a:txBody>
                  <a:tcPr anchor="ctr"/>
                </a:tc>
                <a:tc>
                  <a:txBody>
                    <a:bodyPr/>
                    <a:lstStyle/>
                    <a:p>
                      <a:r>
                        <a:rPr lang="en-US" altLang="zh-TW" sz="2000" b="1" dirty="0" smtClean="0">
                          <a:latin typeface="標楷體" pitchFamily="65" charset="-120"/>
                          <a:ea typeface="標楷體" pitchFamily="65" charset="-120"/>
                        </a:rPr>
                        <a:t>25</a:t>
                      </a:r>
                      <a:endParaRPr lang="zh-TW" altLang="en-US" sz="2000" b="1" dirty="0">
                        <a:latin typeface="標楷體" pitchFamily="65" charset="-120"/>
                        <a:ea typeface="標楷體" pitchFamily="65" charset="-120"/>
                      </a:endParaRPr>
                    </a:p>
                  </a:txBody>
                  <a:tcPr anchor="ctr"/>
                </a:tc>
                <a:tc>
                  <a:txBody>
                    <a:bodyPr/>
                    <a:lstStyle/>
                    <a:p>
                      <a:r>
                        <a:rPr lang="zh-TW" altLang="en-US" sz="2000" b="1" dirty="0" smtClean="0">
                          <a:latin typeface="標楷體" pitchFamily="65" charset="-120"/>
                          <a:ea typeface="標楷體" pitchFamily="65" charset="-120"/>
                        </a:rPr>
                        <a:t>醫學系等</a:t>
                      </a:r>
                      <a:r>
                        <a:rPr lang="en-US" altLang="zh-TW" sz="2000" b="1" dirty="0" smtClean="0">
                          <a:latin typeface="標楷體" pitchFamily="65" charset="-120"/>
                          <a:ea typeface="標楷體" pitchFamily="65" charset="-120"/>
                        </a:rPr>
                        <a:t>20</a:t>
                      </a:r>
                      <a:r>
                        <a:rPr lang="zh-TW" altLang="en-US" sz="2000" b="1" dirty="0" smtClean="0">
                          <a:latin typeface="標楷體" pitchFamily="65" charset="-120"/>
                          <a:ea typeface="標楷體" pitchFamily="65" charset="-120"/>
                        </a:rPr>
                        <a:t>系</a:t>
                      </a:r>
                      <a:endParaRPr lang="zh-TW" altLang="en-US" sz="2000" b="1" dirty="0">
                        <a:latin typeface="標楷體" pitchFamily="65" charset="-120"/>
                        <a:ea typeface="標楷體" pitchFamily="65" charset="-120"/>
                      </a:endParaRPr>
                    </a:p>
                  </a:txBody>
                  <a:tcPr anchor="ctr"/>
                </a:tc>
              </a:tr>
              <a:tr h="774249">
                <a:tc>
                  <a:txBody>
                    <a:bodyPr/>
                    <a:lstStyle/>
                    <a:p>
                      <a:r>
                        <a:rPr lang="zh-TW" altLang="en-US" sz="2000" b="1" dirty="0" smtClean="0">
                          <a:latin typeface="標楷體" pitchFamily="65" charset="-120"/>
                          <a:ea typeface="標楷體" pitchFamily="65" charset="-120"/>
                        </a:rPr>
                        <a:t>國立陽明大學</a:t>
                      </a:r>
                      <a:endParaRPr lang="zh-TW" altLang="en-US" sz="2000" b="1" dirty="0">
                        <a:latin typeface="標楷體" pitchFamily="65" charset="-120"/>
                        <a:ea typeface="標楷體" pitchFamily="65" charset="-120"/>
                      </a:endParaRPr>
                    </a:p>
                  </a:txBody>
                  <a:tcPr anchor="ctr"/>
                </a:tc>
                <a:tc>
                  <a:txBody>
                    <a:bodyPr/>
                    <a:lstStyle/>
                    <a:p>
                      <a:r>
                        <a:rPr lang="en-US" altLang="zh-TW" sz="2000" b="1" dirty="0" smtClean="0">
                          <a:latin typeface="標楷體" pitchFamily="65" charset="-120"/>
                          <a:ea typeface="標楷體" pitchFamily="65" charset="-120"/>
                        </a:rPr>
                        <a:t>11</a:t>
                      </a:r>
                      <a:endParaRPr lang="zh-TW" altLang="en-US" sz="2000" b="1" dirty="0">
                        <a:latin typeface="標楷體" pitchFamily="65" charset="-120"/>
                        <a:ea typeface="標楷體" pitchFamily="65" charset="-120"/>
                      </a:endParaRPr>
                    </a:p>
                  </a:txBody>
                  <a:tcPr anchor="ctr"/>
                </a:tc>
                <a:tc>
                  <a:txBody>
                    <a:bodyPr/>
                    <a:lstStyle/>
                    <a:p>
                      <a:r>
                        <a:rPr lang="en-US" altLang="zh-TW" sz="2000" b="1" dirty="0" smtClean="0">
                          <a:latin typeface="標楷體" pitchFamily="65" charset="-120"/>
                          <a:ea typeface="標楷體" pitchFamily="65" charset="-120"/>
                        </a:rPr>
                        <a:t>10</a:t>
                      </a:r>
                      <a:endParaRPr lang="zh-TW" altLang="en-US" sz="2000" b="1" dirty="0">
                        <a:latin typeface="標楷體" pitchFamily="65" charset="-120"/>
                        <a:ea typeface="標楷體" pitchFamily="65" charset="-120"/>
                      </a:endParaRPr>
                    </a:p>
                  </a:txBody>
                  <a:tcPr anchor="ctr"/>
                </a:tc>
                <a:tc>
                  <a:txBody>
                    <a:bodyPr/>
                    <a:lstStyle/>
                    <a:p>
                      <a:r>
                        <a:rPr lang="en-US" altLang="zh-TW" sz="2000" b="1" dirty="0" smtClean="0">
                          <a:latin typeface="標楷體" pitchFamily="65" charset="-120"/>
                          <a:ea typeface="標楷體" pitchFamily="65" charset="-120"/>
                        </a:rPr>
                        <a:t>[</a:t>
                      </a:r>
                      <a:r>
                        <a:rPr lang="zh-TW" altLang="en-US" sz="2000" b="1" dirty="0" smtClean="0">
                          <a:latin typeface="標楷體" pitchFamily="65" charset="-120"/>
                          <a:ea typeface="標楷體" pitchFamily="65" charset="-120"/>
                        </a:rPr>
                        <a:t>璞玉組</a:t>
                      </a:r>
                      <a:r>
                        <a:rPr lang="en-US" altLang="zh-TW" sz="2000" b="1" dirty="0" smtClean="0">
                          <a:latin typeface="標楷體" pitchFamily="65" charset="-120"/>
                          <a:ea typeface="標楷體" pitchFamily="65" charset="-120"/>
                        </a:rPr>
                        <a:t>]</a:t>
                      </a:r>
                      <a:endParaRPr lang="zh-TW" altLang="en-US" sz="2000" b="1" dirty="0">
                        <a:latin typeface="標楷體" pitchFamily="65" charset="-120"/>
                        <a:ea typeface="標楷體" pitchFamily="65" charset="-120"/>
                      </a:endParaRPr>
                    </a:p>
                  </a:txBody>
                  <a:tcPr anchor="ctr"/>
                </a:tc>
              </a:tr>
              <a:tr h="774249">
                <a:tc>
                  <a:txBody>
                    <a:bodyPr/>
                    <a:lstStyle/>
                    <a:p>
                      <a:r>
                        <a:rPr lang="zh-TW" altLang="en-US" sz="2000" b="1" dirty="0" smtClean="0">
                          <a:latin typeface="標楷體" pitchFamily="65" charset="-120"/>
                          <a:ea typeface="標楷體" pitchFamily="65" charset="-120"/>
                        </a:rPr>
                        <a:t>國立中央大學</a:t>
                      </a:r>
                      <a:endParaRPr lang="zh-TW" altLang="en-US" sz="2000" b="1" dirty="0">
                        <a:latin typeface="標楷體" pitchFamily="65" charset="-120"/>
                        <a:ea typeface="標楷體" pitchFamily="65" charset="-120"/>
                      </a:endParaRPr>
                    </a:p>
                  </a:txBody>
                  <a:tcPr anchor="ctr"/>
                </a:tc>
                <a:tc>
                  <a:txBody>
                    <a:bodyPr/>
                    <a:lstStyle/>
                    <a:p>
                      <a:r>
                        <a:rPr lang="en-US" altLang="zh-TW" sz="2000" b="1" dirty="0" smtClean="0">
                          <a:latin typeface="標楷體" pitchFamily="65" charset="-120"/>
                          <a:ea typeface="標楷體" pitchFamily="65" charset="-120"/>
                        </a:rPr>
                        <a:t>8</a:t>
                      </a:r>
                      <a:endParaRPr lang="zh-TW" altLang="en-US" sz="2000" b="1" dirty="0">
                        <a:latin typeface="標楷體" pitchFamily="65" charset="-120"/>
                        <a:ea typeface="標楷體" pitchFamily="65" charset="-120"/>
                      </a:endParaRPr>
                    </a:p>
                  </a:txBody>
                  <a:tcPr anchor="ctr"/>
                </a:tc>
                <a:tc>
                  <a:txBody>
                    <a:bodyPr/>
                    <a:lstStyle/>
                    <a:p>
                      <a:r>
                        <a:rPr lang="en-US" altLang="zh-TW" sz="2000" b="1" dirty="0" smtClean="0">
                          <a:latin typeface="標楷體" pitchFamily="65" charset="-120"/>
                          <a:ea typeface="標楷體" pitchFamily="65" charset="-120"/>
                        </a:rPr>
                        <a:t>15</a:t>
                      </a:r>
                      <a:endParaRPr lang="zh-TW" altLang="en-US" sz="2000" b="1" dirty="0">
                        <a:latin typeface="標楷體" pitchFamily="65" charset="-120"/>
                        <a:ea typeface="標楷體" pitchFamily="65" charset="-120"/>
                      </a:endParaRPr>
                    </a:p>
                  </a:txBody>
                  <a:tcPr anchor="ctr"/>
                </a:tc>
                <a:tc>
                  <a:txBody>
                    <a:bodyPr/>
                    <a:lstStyle/>
                    <a:p>
                      <a:r>
                        <a:rPr lang="en-US" altLang="zh-TW" sz="2000" b="1" dirty="0" smtClean="0">
                          <a:latin typeface="標楷體" pitchFamily="65" charset="-120"/>
                          <a:ea typeface="標楷體" pitchFamily="65" charset="-120"/>
                        </a:rPr>
                        <a:t>[</a:t>
                      </a:r>
                      <a:r>
                        <a:rPr lang="zh-TW" altLang="en-US" sz="2000" b="1" dirty="0" smtClean="0">
                          <a:latin typeface="標楷體" pitchFamily="65" charset="-120"/>
                          <a:ea typeface="標楷體" pitchFamily="65" charset="-120"/>
                        </a:rPr>
                        <a:t>向日葵計畫</a:t>
                      </a:r>
                      <a:r>
                        <a:rPr lang="en-US" altLang="zh-TW" sz="2000" b="1" dirty="0" smtClean="0">
                          <a:latin typeface="標楷體" pitchFamily="65" charset="-120"/>
                          <a:ea typeface="標楷體" pitchFamily="65" charset="-120"/>
                        </a:rPr>
                        <a:t>]</a:t>
                      </a:r>
                    </a:p>
                  </a:txBody>
                  <a:tcPr anchor="ctr"/>
                </a:tc>
              </a:tr>
              <a:tr h="774249">
                <a:tc>
                  <a:txBody>
                    <a:bodyPr/>
                    <a:lstStyle/>
                    <a:p>
                      <a:r>
                        <a:rPr lang="zh-TW" altLang="en-US" sz="2000" b="1" dirty="0" smtClean="0">
                          <a:latin typeface="標楷體" pitchFamily="65" charset="-120"/>
                          <a:ea typeface="標楷體" pitchFamily="65" charset="-120"/>
                        </a:rPr>
                        <a:t>國立政治大學</a:t>
                      </a:r>
                      <a:endParaRPr lang="zh-TW" altLang="en-US" sz="2000" b="1" dirty="0">
                        <a:latin typeface="標楷體" pitchFamily="65" charset="-120"/>
                        <a:ea typeface="標楷體" pitchFamily="65" charset="-120"/>
                      </a:endParaRPr>
                    </a:p>
                  </a:txBody>
                  <a:tcPr anchor="ctr"/>
                </a:tc>
                <a:tc>
                  <a:txBody>
                    <a:bodyPr/>
                    <a:lstStyle/>
                    <a:p>
                      <a:r>
                        <a:rPr lang="en-US" altLang="zh-TW" sz="2000" b="1" dirty="0" smtClean="0">
                          <a:latin typeface="標楷體" pitchFamily="65" charset="-120"/>
                          <a:ea typeface="標楷體" pitchFamily="65" charset="-120"/>
                        </a:rPr>
                        <a:t>35</a:t>
                      </a:r>
                      <a:endParaRPr lang="zh-TW" altLang="en-US" sz="2000" b="1" dirty="0">
                        <a:latin typeface="標楷體" pitchFamily="65" charset="-120"/>
                        <a:ea typeface="標楷體" pitchFamily="65" charset="-120"/>
                      </a:endParaRPr>
                    </a:p>
                  </a:txBody>
                  <a:tcPr anchor="ctr"/>
                </a:tc>
                <a:tc>
                  <a:txBody>
                    <a:bodyPr/>
                    <a:lstStyle/>
                    <a:p>
                      <a:r>
                        <a:rPr lang="en-US" altLang="zh-TW" sz="2000" b="1" dirty="0" smtClean="0">
                          <a:latin typeface="標楷體" pitchFamily="65" charset="-120"/>
                          <a:ea typeface="標楷體" pitchFamily="65" charset="-120"/>
                        </a:rPr>
                        <a:t>36</a:t>
                      </a:r>
                      <a:endParaRPr lang="zh-TW" altLang="en-US" sz="2000" b="1" dirty="0">
                        <a:latin typeface="標楷體" pitchFamily="65" charset="-120"/>
                        <a:ea typeface="標楷體" pitchFamily="65" charset="-120"/>
                      </a:endParaRPr>
                    </a:p>
                  </a:txBody>
                  <a:tcPr anchor="ctr"/>
                </a:tc>
                <a:tc>
                  <a:txBody>
                    <a:bodyPr/>
                    <a:lstStyle/>
                    <a:p>
                      <a:r>
                        <a:rPr lang="en-US" altLang="zh-TW" sz="2000" b="1" dirty="0" smtClean="0">
                          <a:latin typeface="標楷體" pitchFamily="65" charset="-120"/>
                          <a:ea typeface="標楷體" pitchFamily="65" charset="-120"/>
                        </a:rPr>
                        <a:t>[</a:t>
                      </a:r>
                      <a:r>
                        <a:rPr lang="zh-TW" altLang="en-US" sz="2000" b="1" dirty="0" smtClean="0">
                          <a:latin typeface="標楷體" pitchFamily="65" charset="-120"/>
                          <a:ea typeface="標楷體" pitchFamily="65" charset="-120"/>
                        </a:rPr>
                        <a:t>政星組</a:t>
                      </a:r>
                      <a:r>
                        <a:rPr lang="en-US" altLang="zh-TW" sz="2000" b="1" dirty="0" smtClean="0">
                          <a:latin typeface="標楷體" pitchFamily="65" charset="-120"/>
                          <a:ea typeface="標楷體" pitchFamily="65" charset="-120"/>
                        </a:rPr>
                        <a:t>]</a:t>
                      </a:r>
                      <a:endParaRPr lang="zh-TW" altLang="en-US" sz="2000" b="1" dirty="0">
                        <a:latin typeface="標楷體" pitchFamily="65" charset="-120"/>
                        <a:ea typeface="標楷體" pitchFamily="65" charset="-120"/>
                      </a:endParaRPr>
                    </a:p>
                  </a:txBody>
                  <a:tcPr anchor="ctr"/>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t>特殊選才試辦計畫</a:t>
            </a:r>
            <a:endParaRPr lang="zh-TW" altLang="en-US" b="1" dirty="0"/>
          </a:p>
        </p:txBody>
      </p:sp>
      <p:sp>
        <p:nvSpPr>
          <p:cNvPr id="3" name="內容版面配置區 2"/>
          <p:cNvSpPr>
            <a:spLocks noGrp="1"/>
          </p:cNvSpPr>
          <p:nvPr>
            <p:ph idx="1"/>
          </p:nvPr>
        </p:nvSpPr>
        <p:spPr/>
        <p:txBody>
          <a:bodyPr/>
          <a:lstStyle/>
          <a:p>
            <a:r>
              <a:rPr lang="zh-TW" altLang="en-US" dirty="0" smtClean="0">
                <a:latin typeface="標楷體" pitchFamily="65" charset="-120"/>
                <a:ea typeface="標楷體" pitchFamily="65" charset="-120"/>
              </a:rPr>
              <a:t>現行大學多元入學管道分為「</a:t>
            </a:r>
            <a:r>
              <a:rPr lang="zh-TW" altLang="en-US" b="1" dirty="0" smtClean="0">
                <a:latin typeface="標楷體" pitchFamily="65" charset="-120"/>
                <a:ea typeface="標楷體" pitchFamily="65" charset="-120"/>
              </a:rPr>
              <a:t>繁星推薦</a:t>
            </a:r>
            <a:r>
              <a:rPr lang="zh-TW" altLang="en-US" dirty="0" smtClean="0">
                <a:latin typeface="標楷體" pitchFamily="65" charset="-120"/>
                <a:ea typeface="標楷體" pitchFamily="65" charset="-120"/>
              </a:rPr>
              <a:t>」、「</a:t>
            </a:r>
            <a:r>
              <a:rPr lang="zh-TW" altLang="en-US" b="1" dirty="0" smtClean="0">
                <a:latin typeface="標楷體" pitchFamily="65" charset="-120"/>
                <a:ea typeface="標楷體" pitchFamily="65" charset="-120"/>
              </a:rPr>
              <a:t>個人申請</a:t>
            </a:r>
            <a:r>
              <a:rPr lang="zh-TW" altLang="en-US" dirty="0" smtClean="0">
                <a:latin typeface="標楷體" pitchFamily="65" charset="-120"/>
                <a:ea typeface="標楷體" pitchFamily="65" charset="-120"/>
              </a:rPr>
              <a:t>」、「</a:t>
            </a:r>
            <a:r>
              <a:rPr lang="zh-TW" altLang="en-US" b="1" dirty="0" smtClean="0">
                <a:latin typeface="標楷體" pitchFamily="65" charset="-120"/>
                <a:ea typeface="標楷體" pitchFamily="65" charset="-120"/>
              </a:rPr>
              <a:t>考試分發</a:t>
            </a:r>
            <a:r>
              <a:rPr lang="zh-TW" altLang="en-US" dirty="0" smtClean="0">
                <a:latin typeface="標楷體" pitchFamily="65" charset="-120"/>
                <a:ea typeface="標楷體" pitchFamily="65" charset="-120"/>
              </a:rPr>
              <a:t>」 三大管道。</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各管道仍以學測、指考作為基本篩選工具，對於部分具有特殊才能、經歷或成就之學生，較難以現行方式鑑別其真實能力。</a:t>
            </a:r>
            <a:endParaRPr lang="zh-TW" altLang="en-US" dirty="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t>特殊選才試辦計畫</a:t>
            </a:r>
            <a:endParaRPr lang="zh-TW" altLang="en-US" b="1" dirty="0"/>
          </a:p>
        </p:txBody>
      </p:sp>
      <p:sp>
        <p:nvSpPr>
          <p:cNvPr id="3" name="內容版面配置區 2"/>
          <p:cNvSpPr>
            <a:spLocks noGrp="1"/>
          </p:cNvSpPr>
          <p:nvPr>
            <p:ph idx="1"/>
          </p:nvPr>
        </p:nvSpPr>
        <p:spPr/>
        <p:txBody>
          <a:bodyPr>
            <a:normAutofit/>
          </a:bodyPr>
          <a:lstStyle/>
          <a:p>
            <a:r>
              <a:rPr lang="zh-TW" altLang="en-US" dirty="0" smtClean="0">
                <a:latin typeface="標楷體" pitchFamily="65" charset="-120"/>
                <a:ea typeface="標楷體" pitchFamily="65" charset="-120"/>
              </a:rPr>
              <a:t>教育部於</a:t>
            </a:r>
            <a:r>
              <a:rPr lang="en-US" altLang="zh-TW" b="1" dirty="0" smtClean="0">
                <a:solidFill>
                  <a:srgbClr val="C00000"/>
                </a:solidFill>
                <a:latin typeface="標楷體" pitchFamily="65" charset="-120"/>
                <a:ea typeface="標楷體" pitchFamily="65" charset="-120"/>
              </a:rPr>
              <a:t>104-106</a:t>
            </a:r>
            <a:r>
              <a:rPr lang="zh-TW" altLang="en-US" dirty="0" smtClean="0">
                <a:latin typeface="標楷體" pitchFamily="65" charset="-120"/>
                <a:ea typeface="標楷體" pitchFamily="65" charset="-120"/>
              </a:rPr>
              <a:t>學年度，試辦特殊選才，由大學提供少量名額，</a:t>
            </a:r>
            <a:r>
              <a:rPr lang="zh-TW" altLang="en-US" b="1" dirty="0" smtClean="0">
                <a:solidFill>
                  <a:srgbClr val="C00000"/>
                </a:solidFill>
                <a:latin typeface="標楷體" pitchFamily="65" charset="-120"/>
                <a:ea typeface="標楷體" pitchFamily="65" charset="-120"/>
              </a:rPr>
              <a:t>以單獨招生方式進行</a:t>
            </a:r>
            <a:r>
              <a:rPr lang="zh-TW" altLang="en-US" dirty="0" smtClean="0">
                <a:latin typeface="標楷體" pitchFamily="65" charset="-120"/>
                <a:ea typeface="標楷體" pitchFamily="65" charset="-120"/>
              </a:rPr>
              <a:t>試辦</a:t>
            </a:r>
            <a:endParaRPr lang="en-US" altLang="zh-TW" dirty="0" smtClean="0">
              <a:latin typeface="標楷體" pitchFamily="65" charset="-120"/>
              <a:ea typeface="標楷體" pitchFamily="65" charset="-120"/>
            </a:endParaRPr>
          </a:p>
          <a:p>
            <a:pPr>
              <a:buNone/>
            </a:pPr>
            <a:r>
              <a:rPr lang="zh-TW" altLang="en-US" dirty="0" smtClean="0">
                <a:latin typeface="標楷體" pitchFamily="65" charset="-120"/>
                <a:ea typeface="標楷體" pitchFamily="65" charset="-120"/>
              </a:rPr>
              <a:t>　</a:t>
            </a:r>
            <a:r>
              <a:rPr lang="en-US" altLang="zh-TW" b="1" dirty="0" smtClean="0">
                <a:solidFill>
                  <a:srgbClr val="002060"/>
                </a:solidFill>
                <a:latin typeface="標楷體" pitchFamily="65" charset="-120"/>
                <a:ea typeface="標楷體" pitchFamily="65" charset="-120"/>
              </a:rPr>
              <a:t>104</a:t>
            </a:r>
            <a:r>
              <a:rPr lang="zh-TW" altLang="en-US" dirty="0" smtClean="0">
                <a:latin typeface="標楷體" pitchFamily="65" charset="-120"/>
                <a:ea typeface="標楷體" pitchFamily="65" charset="-120"/>
              </a:rPr>
              <a:t>學年度核定</a:t>
            </a:r>
            <a:r>
              <a:rPr lang="en-US" altLang="zh-TW" b="1" dirty="0" smtClean="0">
                <a:solidFill>
                  <a:srgbClr val="002060"/>
                </a:solidFill>
                <a:latin typeface="標楷體" pitchFamily="65" charset="-120"/>
                <a:ea typeface="標楷體" pitchFamily="65" charset="-120"/>
              </a:rPr>
              <a:t>12</a:t>
            </a:r>
            <a:r>
              <a:rPr lang="zh-TW" altLang="en-US" dirty="0" smtClean="0">
                <a:latin typeface="標楷體" pitchFamily="65" charset="-120"/>
                <a:ea typeface="標楷體" pitchFamily="65" charset="-120"/>
              </a:rPr>
              <a:t>所大學，共</a:t>
            </a:r>
            <a:r>
              <a:rPr lang="en-US" altLang="zh-TW" b="1" dirty="0" smtClean="0">
                <a:solidFill>
                  <a:srgbClr val="002060"/>
                </a:solidFill>
                <a:latin typeface="標楷體" pitchFamily="65" charset="-120"/>
                <a:ea typeface="標楷體" pitchFamily="65" charset="-120"/>
              </a:rPr>
              <a:t>53</a:t>
            </a:r>
            <a:r>
              <a:rPr lang="zh-TW" altLang="en-US" dirty="0" smtClean="0">
                <a:latin typeface="標楷體" pitchFamily="65" charset="-120"/>
                <a:ea typeface="標楷體" pitchFamily="65" charset="-120"/>
              </a:rPr>
              <a:t>名。</a:t>
            </a:r>
            <a:endParaRPr lang="en-US" altLang="zh-TW" dirty="0" smtClean="0">
              <a:latin typeface="標楷體" pitchFamily="65" charset="-120"/>
              <a:ea typeface="標楷體" pitchFamily="65" charset="-120"/>
            </a:endParaRPr>
          </a:p>
          <a:p>
            <a:pPr>
              <a:buNone/>
            </a:pPr>
            <a:r>
              <a:rPr lang="zh-TW" altLang="en-US" dirty="0" smtClean="0">
                <a:latin typeface="標楷體" pitchFamily="65" charset="-120"/>
                <a:ea typeface="標楷體" pitchFamily="65" charset="-120"/>
              </a:rPr>
              <a:t>　</a:t>
            </a:r>
            <a:r>
              <a:rPr lang="en-US" altLang="zh-TW" b="1" dirty="0" smtClean="0">
                <a:solidFill>
                  <a:srgbClr val="002060"/>
                </a:solidFill>
                <a:latin typeface="標楷體" pitchFamily="65" charset="-120"/>
                <a:ea typeface="標楷體" pitchFamily="65" charset="-120"/>
              </a:rPr>
              <a:t>105</a:t>
            </a:r>
            <a:r>
              <a:rPr lang="zh-TW" altLang="en-US" dirty="0" smtClean="0">
                <a:latin typeface="標楷體" pitchFamily="65" charset="-120"/>
                <a:ea typeface="標楷體" pitchFamily="65" charset="-120"/>
              </a:rPr>
              <a:t>學年度核定</a:t>
            </a:r>
            <a:r>
              <a:rPr lang="en-US" altLang="zh-TW" b="1" dirty="0" smtClean="0">
                <a:solidFill>
                  <a:srgbClr val="002060"/>
                </a:solidFill>
                <a:latin typeface="標楷體" pitchFamily="65" charset="-120"/>
                <a:ea typeface="標楷體" pitchFamily="65" charset="-120"/>
              </a:rPr>
              <a:t>21</a:t>
            </a:r>
            <a:r>
              <a:rPr lang="zh-TW" altLang="en-US" dirty="0" smtClean="0">
                <a:latin typeface="標楷體" pitchFamily="65" charset="-120"/>
                <a:ea typeface="標楷體" pitchFamily="65" charset="-120"/>
              </a:rPr>
              <a:t>所大學，共</a:t>
            </a:r>
            <a:r>
              <a:rPr lang="en-US" altLang="zh-TW" b="1" dirty="0" smtClean="0">
                <a:solidFill>
                  <a:srgbClr val="002060"/>
                </a:solidFill>
                <a:latin typeface="標楷體" pitchFamily="65" charset="-120"/>
                <a:ea typeface="標楷體" pitchFamily="65" charset="-120"/>
              </a:rPr>
              <a:t>151</a:t>
            </a:r>
            <a:r>
              <a:rPr lang="zh-TW" altLang="en-US" dirty="0" smtClean="0">
                <a:latin typeface="標楷體" pitchFamily="65" charset="-120"/>
                <a:ea typeface="標楷體" pitchFamily="65" charset="-120"/>
              </a:rPr>
              <a:t>名。</a:t>
            </a:r>
            <a:endParaRPr lang="en-US" altLang="zh-TW" dirty="0" smtClean="0">
              <a:latin typeface="標楷體" pitchFamily="65" charset="-120"/>
              <a:ea typeface="標楷體" pitchFamily="65" charset="-120"/>
            </a:endParaRPr>
          </a:p>
          <a:p>
            <a:pPr>
              <a:buNone/>
            </a:pPr>
            <a:r>
              <a:rPr lang="zh-TW" altLang="en-US" dirty="0" smtClean="0">
                <a:latin typeface="標楷體" pitchFamily="65" charset="-120"/>
                <a:ea typeface="標楷體" pitchFamily="65" charset="-120"/>
              </a:rPr>
              <a:t>　</a:t>
            </a:r>
            <a:r>
              <a:rPr lang="en-US" altLang="zh-TW" b="1" dirty="0" smtClean="0">
                <a:solidFill>
                  <a:srgbClr val="FF0000"/>
                </a:solidFill>
                <a:latin typeface="標楷體" pitchFamily="65" charset="-120"/>
                <a:ea typeface="標楷體" pitchFamily="65" charset="-120"/>
              </a:rPr>
              <a:t>106</a:t>
            </a:r>
            <a:r>
              <a:rPr lang="zh-TW" altLang="en-US" dirty="0" smtClean="0">
                <a:latin typeface="標楷體" pitchFamily="65" charset="-120"/>
                <a:ea typeface="標楷體" pitchFamily="65" charset="-120"/>
              </a:rPr>
              <a:t>學年度核定</a:t>
            </a:r>
            <a:r>
              <a:rPr lang="en-US" altLang="zh-TW" b="1" dirty="0" smtClean="0">
                <a:solidFill>
                  <a:srgbClr val="FF0000"/>
                </a:solidFill>
                <a:latin typeface="標楷體" pitchFamily="65" charset="-120"/>
                <a:ea typeface="標楷體" pitchFamily="65" charset="-120"/>
              </a:rPr>
              <a:t>30</a:t>
            </a:r>
            <a:r>
              <a:rPr lang="zh-TW" altLang="en-US" dirty="0" smtClean="0">
                <a:latin typeface="標楷體" pitchFamily="65" charset="-120"/>
                <a:ea typeface="標楷體" pitchFamily="65" charset="-120"/>
              </a:rPr>
              <a:t>所大學，共</a:t>
            </a:r>
            <a:r>
              <a:rPr lang="en-US" altLang="zh-TW" b="1" dirty="0" smtClean="0">
                <a:solidFill>
                  <a:srgbClr val="FF0000"/>
                </a:solidFill>
                <a:latin typeface="標楷體" pitchFamily="65" charset="-120"/>
                <a:ea typeface="標楷體" pitchFamily="65" charset="-120"/>
              </a:rPr>
              <a:t>282</a:t>
            </a:r>
            <a:r>
              <a:rPr lang="zh-TW" altLang="en-US" dirty="0" smtClean="0">
                <a:latin typeface="標楷體" pitchFamily="65" charset="-120"/>
                <a:ea typeface="標楷體" pitchFamily="65" charset="-120"/>
              </a:rPr>
              <a:t>名。</a:t>
            </a:r>
            <a:endParaRPr lang="en-US" altLang="zh-TW" dirty="0" smtClean="0">
              <a:latin typeface="標楷體" pitchFamily="65" charset="-120"/>
              <a:ea typeface="標楷體" pitchFamily="65" charset="-120"/>
            </a:endParaRPr>
          </a:p>
          <a:p>
            <a:r>
              <a:rPr lang="en-US" altLang="zh-TW" b="1" dirty="0" smtClean="0">
                <a:solidFill>
                  <a:srgbClr val="C00000"/>
                </a:solidFill>
                <a:latin typeface="標楷體" pitchFamily="65" charset="-120"/>
                <a:ea typeface="標楷體" pitchFamily="65" charset="-120"/>
              </a:rPr>
              <a:t>107</a:t>
            </a:r>
            <a:r>
              <a:rPr lang="zh-TW" altLang="en-US" b="1" dirty="0" smtClean="0">
                <a:solidFill>
                  <a:srgbClr val="C00000"/>
                </a:solidFill>
                <a:latin typeface="標楷體" pitchFamily="65" charset="-120"/>
                <a:ea typeface="標楷體" pitchFamily="65" charset="-120"/>
              </a:rPr>
              <a:t>學年度起將納入正式的招生管道</a:t>
            </a:r>
            <a:r>
              <a:rPr lang="zh-TW" altLang="en-US" dirty="0" smtClean="0">
                <a:latin typeface="標楷體" pitchFamily="65" charset="-120"/>
                <a:ea typeface="標楷體" pitchFamily="65" charset="-120"/>
              </a:rPr>
              <a:t>。　</a:t>
            </a:r>
            <a:endParaRPr lang="en-US" altLang="zh-TW" dirty="0" smtClean="0">
              <a:latin typeface="標楷體" pitchFamily="65" charset="-120"/>
              <a:ea typeface="標楷體" pitchFamily="65" charset="-120"/>
            </a:endParaRPr>
          </a:p>
          <a:p>
            <a:pPr>
              <a:buNone/>
            </a:pPr>
            <a:endParaRPr lang="en-US" altLang="zh-TW" dirty="0" smtClean="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t>特殊選才試辦計畫</a:t>
            </a:r>
            <a:endParaRPr lang="zh-TW" altLang="en-US" b="1" dirty="0"/>
          </a:p>
        </p:txBody>
      </p:sp>
      <p:sp>
        <p:nvSpPr>
          <p:cNvPr id="3" name="內容版面配置區 2"/>
          <p:cNvSpPr>
            <a:spLocks noGrp="1"/>
          </p:cNvSpPr>
          <p:nvPr>
            <p:ph idx="1"/>
          </p:nvPr>
        </p:nvSpPr>
        <p:spPr/>
        <p:txBody>
          <a:bodyPr>
            <a:normAutofit/>
          </a:bodyPr>
          <a:lstStyle/>
          <a:p>
            <a:r>
              <a:rPr lang="zh-TW" altLang="en-US" dirty="0" smtClean="0">
                <a:latin typeface="標楷體" pitchFamily="65" charset="-120"/>
                <a:ea typeface="標楷體" pitchFamily="65" charset="-120"/>
              </a:rPr>
              <a:t>教育部於</a:t>
            </a:r>
            <a:r>
              <a:rPr lang="en-US" altLang="zh-TW" b="1" dirty="0" smtClean="0">
                <a:solidFill>
                  <a:srgbClr val="C00000"/>
                </a:solidFill>
                <a:latin typeface="標楷體" pitchFamily="65" charset="-120"/>
                <a:ea typeface="標楷體" pitchFamily="65" charset="-120"/>
              </a:rPr>
              <a:t>104-106</a:t>
            </a:r>
            <a:r>
              <a:rPr lang="zh-TW" altLang="en-US" dirty="0" smtClean="0">
                <a:latin typeface="標楷體" pitchFamily="65" charset="-120"/>
                <a:ea typeface="標楷體" pitchFamily="65" charset="-120"/>
              </a:rPr>
              <a:t>學年度，試辦特殊選才，由大學提供少量名額，</a:t>
            </a:r>
            <a:r>
              <a:rPr lang="zh-TW" altLang="en-US" b="1" dirty="0" smtClean="0">
                <a:solidFill>
                  <a:srgbClr val="C00000"/>
                </a:solidFill>
                <a:latin typeface="標楷體" pitchFamily="65" charset="-120"/>
                <a:ea typeface="標楷體" pitchFamily="65" charset="-120"/>
              </a:rPr>
              <a:t>以單獨招生方式進行</a:t>
            </a:r>
            <a:r>
              <a:rPr lang="zh-TW" altLang="en-US" dirty="0" smtClean="0">
                <a:latin typeface="標楷體" pitchFamily="65" charset="-120"/>
                <a:ea typeface="標楷體" pitchFamily="65" charset="-120"/>
              </a:rPr>
              <a:t>試辦</a:t>
            </a:r>
            <a:endParaRPr lang="en-US" altLang="zh-TW" dirty="0" smtClean="0">
              <a:latin typeface="標楷體" pitchFamily="65" charset="-120"/>
              <a:ea typeface="標楷體" pitchFamily="65" charset="-120"/>
            </a:endParaRPr>
          </a:p>
          <a:p>
            <a:pPr>
              <a:buNone/>
            </a:pPr>
            <a:r>
              <a:rPr lang="zh-TW" altLang="en-US" dirty="0" smtClean="0">
                <a:latin typeface="標楷體" pitchFamily="65" charset="-120"/>
                <a:ea typeface="標楷體" pitchFamily="65" charset="-120"/>
              </a:rPr>
              <a:t>　</a:t>
            </a:r>
            <a:r>
              <a:rPr lang="en-US" altLang="zh-TW" b="1" dirty="0" smtClean="0">
                <a:solidFill>
                  <a:srgbClr val="002060"/>
                </a:solidFill>
                <a:latin typeface="標楷體" pitchFamily="65" charset="-120"/>
                <a:ea typeface="標楷體" pitchFamily="65" charset="-120"/>
              </a:rPr>
              <a:t>104</a:t>
            </a:r>
            <a:r>
              <a:rPr lang="zh-TW" altLang="en-US" dirty="0" smtClean="0">
                <a:latin typeface="標楷體" pitchFamily="65" charset="-120"/>
                <a:ea typeface="標楷體" pitchFamily="65" charset="-120"/>
              </a:rPr>
              <a:t>學年度核定</a:t>
            </a:r>
            <a:r>
              <a:rPr lang="en-US" altLang="zh-TW" b="1" dirty="0" smtClean="0">
                <a:solidFill>
                  <a:srgbClr val="002060"/>
                </a:solidFill>
                <a:latin typeface="標楷體" pitchFamily="65" charset="-120"/>
                <a:ea typeface="標楷體" pitchFamily="65" charset="-120"/>
              </a:rPr>
              <a:t>12</a:t>
            </a:r>
            <a:r>
              <a:rPr lang="zh-TW" altLang="en-US" dirty="0" smtClean="0">
                <a:latin typeface="標楷體" pitchFamily="65" charset="-120"/>
                <a:ea typeface="標楷體" pitchFamily="65" charset="-120"/>
              </a:rPr>
              <a:t>所大學，共</a:t>
            </a:r>
            <a:r>
              <a:rPr lang="en-US" altLang="zh-TW" b="1" dirty="0" smtClean="0">
                <a:solidFill>
                  <a:srgbClr val="002060"/>
                </a:solidFill>
                <a:latin typeface="標楷體" pitchFamily="65" charset="-120"/>
                <a:ea typeface="標楷體" pitchFamily="65" charset="-120"/>
              </a:rPr>
              <a:t>53</a:t>
            </a:r>
            <a:r>
              <a:rPr lang="zh-TW" altLang="en-US" dirty="0" smtClean="0">
                <a:latin typeface="標楷體" pitchFamily="65" charset="-120"/>
                <a:ea typeface="標楷體" pitchFamily="65" charset="-120"/>
              </a:rPr>
              <a:t>名。</a:t>
            </a:r>
            <a:endParaRPr lang="en-US" altLang="zh-TW" dirty="0" smtClean="0">
              <a:latin typeface="標楷體" pitchFamily="65" charset="-120"/>
              <a:ea typeface="標楷體" pitchFamily="65" charset="-120"/>
            </a:endParaRPr>
          </a:p>
          <a:p>
            <a:pPr>
              <a:buNone/>
            </a:pPr>
            <a:r>
              <a:rPr lang="zh-TW" altLang="en-US" dirty="0" smtClean="0">
                <a:latin typeface="標楷體" pitchFamily="65" charset="-120"/>
                <a:ea typeface="標楷體" pitchFamily="65" charset="-120"/>
              </a:rPr>
              <a:t>　</a:t>
            </a:r>
            <a:r>
              <a:rPr lang="en-US" altLang="zh-TW" b="1" dirty="0" smtClean="0">
                <a:solidFill>
                  <a:srgbClr val="002060"/>
                </a:solidFill>
                <a:latin typeface="標楷體" pitchFamily="65" charset="-120"/>
                <a:ea typeface="標楷體" pitchFamily="65" charset="-120"/>
              </a:rPr>
              <a:t>105</a:t>
            </a:r>
            <a:r>
              <a:rPr lang="zh-TW" altLang="en-US" dirty="0" smtClean="0">
                <a:latin typeface="標楷體" pitchFamily="65" charset="-120"/>
                <a:ea typeface="標楷體" pitchFamily="65" charset="-120"/>
              </a:rPr>
              <a:t>學年度核定</a:t>
            </a:r>
            <a:r>
              <a:rPr lang="en-US" altLang="zh-TW" b="1" dirty="0" smtClean="0">
                <a:solidFill>
                  <a:srgbClr val="002060"/>
                </a:solidFill>
                <a:latin typeface="標楷體" pitchFamily="65" charset="-120"/>
                <a:ea typeface="標楷體" pitchFamily="65" charset="-120"/>
              </a:rPr>
              <a:t>21</a:t>
            </a:r>
            <a:r>
              <a:rPr lang="zh-TW" altLang="en-US" dirty="0" smtClean="0">
                <a:latin typeface="標楷體" pitchFamily="65" charset="-120"/>
                <a:ea typeface="標楷體" pitchFamily="65" charset="-120"/>
              </a:rPr>
              <a:t>所大學，共</a:t>
            </a:r>
            <a:r>
              <a:rPr lang="en-US" altLang="zh-TW" b="1" dirty="0" smtClean="0">
                <a:solidFill>
                  <a:srgbClr val="002060"/>
                </a:solidFill>
                <a:latin typeface="標楷體" pitchFamily="65" charset="-120"/>
                <a:ea typeface="標楷體" pitchFamily="65" charset="-120"/>
              </a:rPr>
              <a:t>151</a:t>
            </a:r>
            <a:r>
              <a:rPr lang="zh-TW" altLang="en-US" dirty="0" smtClean="0">
                <a:latin typeface="標楷體" pitchFamily="65" charset="-120"/>
                <a:ea typeface="標楷體" pitchFamily="65" charset="-120"/>
              </a:rPr>
              <a:t>名。</a:t>
            </a:r>
            <a:endParaRPr lang="en-US" altLang="zh-TW" dirty="0" smtClean="0">
              <a:latin typeface="標楷體" pitchFamily="65" charset="-120"/>
              <a:ea typeface="標楷體" pitchFamily="65" charset="-120"/>
            </a:endParaRPr>
          </a:p>
          <a:p>
            <a:pPr>
              <a:buNone/>
            </a:pPr>
            <a:r>
              <a:rPr lang="zh-TW" altLang="en-US" dirty="0" smtClean="0">
                <a:latin typeface="標楷體" pitchFamily="65" charset="-120"/>
                <a:ea typeface="標楷體" pitchFamily="65" charset="-120"/>
              </a:rPr>
              <a:t>　</a:t>
            </a:r>
            <a:r>
              <a:rPr lang="en-US" altLang="zh-TW" b="1" dirty="0" smtClean="0">
                <a:solidFill>
                  <a:srgbClr val="FF0000"/>
                </a:solidFill>
                <a:latin typeface="標楷體" pitchFamily="65" charset="-120"/>
                <a:ea typeface="標楷體" pitchFamily="65" charset="-120"/>
              </a:rPr>
              <a:t>106</a:t>
            </a:r>
            <a:r>
              <a:rPr lang="zh-TW" altLang="en-US" dirty="0" smtClean="0">
                <a:latin typeface="標楷體" pitchFamily="65" charset="-120"/>
                <a:ea typeface="標楷體" pitchFamily="65" charset="-120"/>
              </a:rPr>
              <a:t>學年度核定</a:t>
            </a:r>
            <a:r>
              <a:rPr lang="en-US" altLang="zh-TW" b="1" dirty="0" smtClean="0">
                <a:solidFill>
                  <a:srgbClr val="FF0000"/>
                </a:solidFill>
                <a:latin typeface="標楷體" pitchFamily="65" charset="-120"/>
                <a:ea typeface="標楷體" pitchFamily="65" charset="-120"/>
              </a:rPr>
              <a:t>30</a:t>
            </a:r>
            <a:r>
              <a:rPr lang="zh-TW" altLang="en-US" dirty="0" smtClean="0">
                <a:latin typeface="標楷體" pitchFamily="65" charset="-120"/>
                <a:ea typeface="標楷體" pitchFamily="65" charset="-120"/>
              </a:rPr>
              <a:t>所大學，共</a:t>
            </a:r>
            <a:r>
              <a:rPr lang="en-US" altLang="zh-TW" b="1" dirty="0" smtClean="0">
                <a:solidFill>
                  <a:srgbClr val="FF0000"/>
                </a:solidFill>
                <a:latin typeface="標楷體" pitchFamily="65" charset="-120"/>
                <a:ea typeface="標楷體" pitchFamily="65" charset="-120"/>
              </a:rPr>
              <a:t>282</a:t>
            </a:r>
            <a:r>
              <a:rPr lang="zh-TW" altLang="en-US" dirty="0" smtClean="0">
                <a:latin typeface="標楷體" pitchFamily="65" charset="-120"/>
                <a:ea typeface="標楷體" pitchFamily="65" charset="-120"/>
              </a:rPr>
              <a:t>名。</a:t>
            </a:r>
            <a:endParaRPr lang="en-US" altLang="zh-TW" dirty="0" smtClean="0">
              <a:latin typeface="標楷體" pitchFamily="65" charset="-120"/>
              <a:ea typeface="標楷體" pitchFamily="65" charset="-120"/>
            </a:endParaRPr>
          </a:p>
          <a:p>
            <a:r>
              <a:rPr lang="en-US" altLang="zh-TW" b="1" dirty="0" smtClean="0">
                <a:solidFill>
                  <a:srgbClr val="C00000"/>
                </a:solidFill>
                <a:latin typeface="標楷體" pitchFamily="65" charset="-120"/>
                <a:ea typeface="標楷體" pitchFamily="65" charset="-120"/>
              </a:rPr>
              <a:t>107</a:t>
            </a:r>
            <a:r>
              <a:rPr lang="zh-TW" altLang="en-US" b="1" dirty="0" smtClean="0">
                <a:solidFill>
                  <a:srgbClr val="C00000"/>
                </a:solidFill>
                <a:latin typeface="標楷體" pitchFamily="65" charset="-120"/>
                <a:ea typeface="標楷體" pitchFamily="65" charset="-120"/>
              </a:rPr>
              <a:t>學年度起將納入正式的招生管道</a:t>
            </a:r>
            <a:r>
              <a:rPr lang="zh-TW" altLang="en-US" dirty="0" smtClean="0">
                <a:latin typeface="標楷體" pitchFamily="65" charset="-120"/>
                <a:ea typeface="標楷體" pitchFamily="65" charset="-120"/>
              </a:rPr>
              <a:t>。　</a:t>
            </a:r>
            <a:endParaRPr lang="en-US" altLang="zh-TW" dirty="0" smtClean="0">
              <a:latin typeface="標楷體" pitchFamily="65" charset="-120"/>
              <a:ea typeface="標楷體" pitchFamily="65" charset="-120"/>
            </a:endParaRPr>
          </a:p>
          <a:p>
            <a:pPr>
              <a:buNone/>
            </a:pPr>
            <a:endParaRPr lang="en-US" altLang="zh-TW" dirty="0" smtClean="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t>特殊選才試辦計畫</a:t>
            </a:r>
            <a:endParaRPr lang="zh-TW" altLang="en-US" dirty="0"/>
          </a:p>
        </p:txBody>
      </p:sp>
      <p:sp>
        <p:nvSpPr>
          <p:cNvPr id="3" name="內容版面配置區 2"/>
          <p:cNvSpPr>
            <a:spLocks noGrp="1"/>
          </p:cNvSpPr>
          <p:nvPr>
            <p:ph idx="1"/>
          </p:nvPr>
        </p:nvSpPr>
        <p:spPr>
          <a:xfrm>
            <a:off x="1435608" y="1447800"/>
            <a:ext cx="7498080" cy="685056"/>
          </a:xfrm>
        </p:spPr>
        <p:txBody>
          <a:bodyPr/>
          <a:lstStyle/>
          <a:p>
            <a:r>
              <a:rPr lang="en-US" altLang="zh-TW" b="1" dirty="0" smtClean="0">
                <a:solidFill>
                  <a:srgbClr val="0000FF"/>
                </a:solidFill>
              </a:rPr>
              <a:t>104</a:t>
            </a:r>
            <a:r>
              <a:rPr lang="zh-TW" altLang="en-US" b="1" dirty="0" smtClean="0">
                <a:solidFill>
                  <a:srgbClr val="0000FF"/>
                </a:solidFill>
              </a:rPr>
              <a:t>學年度各校招生</a:t>
            </a:r>
            <a:r>
              <a:rPr lang="zh-TW" altLang="en-US" b="1" dirty="0" smtClean="0">
                <a:solidFill>
                  <a:srgbClr val="0000FF"/>
                </a:solidFill>
              </a:rPr>
              <a:t>名額</a:t>
            </a:r>
            <a:r>
              <a:rPr lang="en-US" altLang="zh-TW" b="1" dirty="0" smtClean="0">
                <a:solidFill>
                  <a:srgbClr val="0000FF"/>
                </a:solidFill>
              </a:rPr>
              <a:t>(</a:t>
            </a:r>
            <a:r>
              <a:rPr lang="zh-TW" altLang="en-US" b="1" dirty="0" smtClean="0">
                <a:solidFill>
                  <a:srgbClr val="0000FF"/>
                </a:solidFill>
              </a:rPr>
              <a:t>共</a:t>
            </a:r>
            <a:r>
              <a:rPr lang="en-US" altLang="zh-TW" b="1" dirty="0" smtClean="0">
                <a:solidFill>
                  <a:srgbClr val="0000FF"/>
                </a:solidFill>
              </a:rPr>
              <a:t>53</a:t>
            </a:r>
            <a:r>
              <a:rPr lang="zh-TW" altLang="en-US" b="1" dirty="0" smtClean="0">
                <a:solidFill>
                  <a:srgbClr val="0000FF"/>
                </a:solidFill>
              </a:rPr>
              <a:t>名</a:t>
            </a:r>
            <a:r>
              <a:rPr lang="en-US" altLang="zh-TW" b="1" dirty="0" smtClean="0">
                <a:solidFill>
                  <a:srgbClr val="0000FF"/>
                </a:solidFill>
              </a:rPr>
              <a:t>)</a:t>
            </a:r>
            <a:endParaRPr lang="zh-TW" altLang="en-US" b="1" dirty="0">
              <a:solidFill>
                <a:srgbClr val="0000FF"/>
              </a:solidFill>
            </a:endParaRPr>
          </a:p>
        </p:txBody>
      </p:sp>
      <p:graphicFrame>
        <p:nvGraphicFramePr>
          <p:cNvPr id="4" name="表格 3"/>
          <p:cNvGraphicFramePr>
            <a:graphicFrameLocks noGrp="1"/>
          </p:cNvGraphicFramePr>
          <p:nvPr/>
        </p:nvGraphicFramePr>
        <p:xfrm>
          <a:off x="1524000" y="2146546"/>
          <a:ext cx="7080448" cy="4306792"/>
        </p:xfrm>
        <a:graphic>
          <a:graphicData uri="http://schemas.openxmlformats.org/drawingml/2006/table">
            <a:tbl>
              <a:tblPr firstRow="1" bandRow="1">
                <a:tableStyleId>{5C22544A-7EE6-4342-B048-85BDC9FD1C3A}</a:tableStyleId>
              </a:tblPr>
              <a:tblGrid>
                <a:gridCol w="1751856"/>
                <a:gridCol w="792088"/>
                <a:gridCol w="1728192"/>
                <a:gridCol w="2808312"/>
              </a:tblGrid>
              <a:tr h="596638">
                <a:tc>
                  <a:txBody>
                    <a:bodyPr/>
                    <a:lstStyle/>
                    <a:p>
                      <a:r>
                        <a:rPr lang="zh-TW" altLang="en-US" b="1" dirty="0" smtClean="0"/>
                        <a:t>學校名稱</a:t>
                      </a:r>
                      <a:endParaRPr lang="zh-TW" altLang="en-US" b="1" dirty="0"/>
                    </a:p>
                  </a:txBody>
                  <a:tcPr/>
                </a:tc>
                <a:tc>
                  <a:txBody>
                    <a:bodyPr/>
                    <a:lstStyle/>
                    <a:p>
                      <a:r>
                        <a:rPr lang="zh-TW" altLang="en-US" b="1" dirty="0" smtClean="0"/>
                        <a:t>名額</a:t>
                      </a:r>
                      <a:endParaRPr lang="zh-TW" altLang="en-US" b="1" dirty="0"/>
                    </a:p>
                  </a:txBody>
                  <a:tcPr/>
                </a:tc>
                <a:tc>
                  <a:txBody>
                    <a:bodyPr/>
                    <a:lstStyle/>
                    <a:p>
                      <a:r>
                        <a:rPr lang="zh-TW" altLang="en-US" b="1" dirty="0" smtClean="0"/>
                        <a:t>計畫</a:t>
                      </a:r>
                      <a:endParaRPr lang="zh-TW" altLang="en-US" b="1" dirty="0"/>
                    </a:p>
                  </a:txBody>
                  <a:tcPr/>
                </a:tc>
                <a:tc>
                  <a:txBody>
                    <a:bodyPr/>
                    <a:lstStyle/>
                    <a:p>
                      <a:r>
                        <a:rPr lang="zh-TW" altLang="en-US" b="1" dirty="0" smtClean="0"/>
                        <a:t>科系</a:t>
                      </a:r>
                      <a:endParaRPr lang="zh-TW" altLang="en-US" b="1" dirty="0"/>
                    </a:p>
                  </a:txBody>
                  <a:tcPr/>
                </a:tc>
              </a:tr>
              <a:tr h="596638">
                <a:tc>
                  <a:txBody>
                    <a:bodyPr/>
                    <a:lstStyle/>
                    <a:p>
                      <a:r>
                        <a:rPr lang="zh-TW" altLang="en-US" b="1" dirty="0" smtClean="0"/>
                        <a:t>國立清華大學</a:t>
                      </a:r>
                      <a:endParaRPr lang="zh-TW" altLang="en-US" b="1" dirty="0"/>
                    </a:p>
                  </a:txBody>
                  <a:tcPr/>
                </a:tc>
                <a:tc>
                  <a:txBody>
                    <a:bodyPr/>
                    <a:lstStyle/>
                    <a:p>
                      <a:r>
                        <a:rPr lang="en-US" altLang="zh-TW" b="1" dirty="0" smtClean="0"/>
                        <a:t>10</a:t>
                      </a:r>
                      <a:endParaRPr lang="zh-TW" altLang="en-US" b="1" dirty="0"/>
                    </a:p>
                  </a:txBody>
                  <a:tcPr/>
                </a:tc>
                <a:tc>
                  <a:txBody>
                    <a:bodyPr/>
                    <a:lstStyle/>
                    <a:p>
                      <a:r>
                        <a:rPr lang="zh-TW" altLang="en-US" b="1" dirty="0" smtClean="0"/>
                        <a:t>拾穗計畫</a:t>
                      </a:r>
                      <a:endParaRPr lang="zh-TW" altLang="en-US" b="1" dirty="0"/>
                    </a:p>
                  </a:txBody>
                  <a:tcPr/>
                </a:tc>
                <a:tc>
                  <a:txBody>
                    <a:bodyPr/>
                    <a:lstStyle/>
                    <a:p>
                      <a:r>
                        <a:rPr lang="zh-TW" altLang="en-US" b="1" dirty="0" smtClean="0"/>
                        <a:t>大一不分系</a:t>
                      </a:r>
                      <a:endParaRPr lang="zh-TW" altLang="en-US" b="1" dirty="0"/>
                    </a:p>
                  </a:txBody>
                  <a:tcPr/>
                </a:tc>
              </a:tr>
              <a:tr h="596638">
                <a:tc>
                  <a:txBody>
                    <a:bodyPr/>
                    <a:lstStyle/>
                    <a:p>
                      <a:r>
                        <a:rPr lang="zh-TW" altLang="en-US" b="1" dirty="0" smtClean="0"/>
                        <a:t>國立中興大學</a:t>
                      </a:r>
                      <a:endParaRPr lang="zh-TW" altLang="en-US" b="1" dirty="0"/>
                    </a:p>
                  </a:txBody>
                  <a:tcPr/>
                </a:tc>
                <a:tc>
                  <a:txBody>
                    <a:bodyPr/>
                    <a:lstStyle/>
                    <a:p>
                      <a:r>
                        <a:rPr lang="en-US" altLang="zh-TW" b="1" dirty="0" smtClean="0"/>
                        <a:t>5</a:t>
                      </a:r>
                      <a:endParaRPr lang="zh-TW" altLang="en-US" b="1" dirty="0"/>
                    </a:p>
                  </a:txBody>
                  <a:tcPr/>
                </a:tc>
                <a:tc>
                  <a:txBody>
                    <a:bodyPr/>
                    <a:lstStyle/>
                    <a:p>
                      <a:r>
                        <a:rPr lang="zh-TW" altLang="en-US" b="1" dirty="0" smtClean="0"/>
                        <a:t>興群星計畫</a:t>
                      </a:r>
                      <a:endParaRPr lang="zh-TW" altLang="en-US" b="1" dirty="0"/>
                    </a:p>
                  </a:txBody>
                  <a:tcPr/>
                </a:tc>
                <a:tc>
                  <a:txBody>
                    <a:bodyPr/>
                    <a:lstStyle/>
                    <a:p>
                      <a:r>
                        <a:rPr lang="zh-TW" altLang="en-US" b="1" dirty="0" smtClean="0"/>
                        <a:t>化學、電機、獸醫、昆蟲、資訊</a:t>
                      </a:r>
                      <a:endParaRPr lang="zh-TW" altLang="en-US" b="1" dirty="0"/>
                    </a:p>
                  </a:txBody>
                  <a:tcPr/>
                </a:tc>
              </a:tr>
              <a:tr h="596638">
                <a:tc>
                  <a:txBody>
                    <a:bodyPr/>
                    <a:lstStyle/>
                    <a:p>
                      <a:r>
                        <a:rPr lang="zh-TW" altLang="en-US" b="1" dirty="0" smtClean="0"/>
                        <a:t>國立交通大學</a:t>
                      </a:r>
                      <a:endParaRPr lang="zh-TW" altLang="en-US" b="1" dirty="0"/>
                    </a:p>
                  </a:txBody>
                  <a:tcPr/>
                </a:tc>
                <a:tc>
                  <a:txBody>
                    <a:bodyPr/>
                    <a:lstStyle/>
                    <a:p>
                      <a:r>
                        <a:rPr lang="en-US" altLang="zh-TW" b="1" dirty="0" smtClean="0"/>
                        <a:t>8</a:t>
                      </a:r>
                      <a:endParaRPr lang="zh-TW" altLang="en-US" b="1" dirty="0"/>
                    </a:p>
                  </a:txBody>
                  <a:tcPr/>
                </a:tc>
                <a:tc>
                  <a:txBody>
                    <a:bodyPr/>
                    <a:lstStyle/>
                    <a:p>
                      <a:r>
                        <a:rPr lang="zh-TW" altLang="en-US" b="1" dirty="0" smtClean="0"/>
                        <a:t>特殊選才</a:t>
                      </a:r>
                      <a:endParaRPr lang="zh-TW" altLang="en-US" b="1" dirty="0"/>
                    </a:p>
                  </a:txBody>
                  <a:tcPr/>
                </a:tc>
                <a:tc>
                  <a:txBody>
                    <a:bodyPr/>
                    <a:lstStyle/>
                    <a:p>
                      <a:r>
                        <a:rPr lang="zh-TW" altLang="en-US" b="1" dirty="0" smtClean="0"/>
                        <a:t>電機、資工、奈米、材料、應化、應數、生科</a:t>
                      </a:r>
                      <a:endParaRPr lang="zh-TW" altLang="en-US" b="1" dirty="0"/>
                    </a:p>
                  </a:txBody>
                  <a:tcPr/>
                </a:tc>
              </a:tr>
              <a:tr h="596638">
                <a:tc>
                  <a:txBody>
                    <a:bodyPr/>
                    <a:lstStyle/>
                    <a:p>
                      <a:r>
                        <a:rPr lang="zh-TW" altLang="en-US" b="1" dirty="0" smtClean="0"/>
                        <a:t>國立臺灣師範大學</a:t>
                      </a:r>
                      <a:endParaRPr lang="zh-TW" altLang="en-US" b="1" dirty="0"/>
                    </a:p>
                  </a:txBody>
                  <a:tcPr/>
                </a:tc>
                <a:tc>
                  <a:txBody>
                    <a:bodyPr/>
                    <a:lstStyle/>
                    <a:p>
                      <a:r>
                        <a:rPr lang="en-US" altLang="zh-TW" b="1" dirty="0" smtClean="0"/>
                        <a:t>8</a:t>
                      </a:r>
                      <a:endParaRPr lang="zh-TW" altLang="en-US" b="1" dirty="0"/>
                    </a:p>
                  </a:txBody>
                  <a:tcPr/>
                </a:tc>
                <a:tc>
                  <a:txBody>
                    <a:bodyPr/>
                    <a:lstStyle/>
                    <a:p>
                      <a:r>
                        <a:rPr lang="zh-TW" altLang="en-US" b="1" dirty="0" smtClean="0"/>
                        <a:t>獅子座計畫</a:t>
                      </a:r>
                      <a:endParaRPr lang="zh-TW" altLang="en-US" b="1" dirty="0"/>
                    </a:p>
                  </a:txBody>
                  <a:tcPr/>
                </a:tc>
                <a:tc>
                  <a:txBody>
                    <a:bodyPr/>
                    <a:lstStyle/>
                    <a:p>
                      <a:r>
                        <a:rPr lang="zh-TW" altLang="en-US" b="1" dirty="0" smtClean="0"/>
                        <a:t>國文、地理、華語、化學、生科、地科、音樂、美術</a:t>
                      </a:r>
                      <a:endParaRPr lang="zh-TW" altLang="en-US" b="1" dirty="0"/>
                    </a:p>
                  </a:txBody>
                  <a:tcPr/>
                </a:tc>
              </a:tr>
              <a:tr h="596638">
                <a:tc>
                  <a:txBody>
                    <a:bodyPr/>
                    <a:lstStyle/>
                    <a:p>
                      <a:r>
                        <a:rPr lang="zh-TW" altLang="en-US" b="1" dirty="0" smtClean="0"/>
                        <a:t>國立台灣大學</a:t>
                      </a:r>
                      <a:endParaRPr lang="zh-TW" altLang="en-US" b="1" dirty="0"/>
                    </a:p>
                  </a:txBody>
                  <a:tcPr/>
                </a:tc>
                <a:tc>
                  <a:txBody>
                    <a:bodyPr/>
                    <a:lstStyle/>
                    <a:p>
                      <a:r>
                        <a:rPr lang="en-US" altLang="zh-TW" b="1" dirty="0" smtClean="0"/>
                        <a:t>1</a:t>
                      </a:r>
                      <a:endParaRPr lang="zh-TW" altLang="en-US" b="1" dirty="0"/>
                    </a:p>
                  </a:txBody>
                  <a:tcPr/>
                </a:tc>
                <a:tc>
                  <a:txBody>
                    <a:bodyPr/>
                    <a:lstStyle/>
                    <a:p>
                      <a:r>
                        <a:rPr lang="zh-TW" altLang="en-US" b="1" dirty="0" smtClean="0"/>
                        <a:t>特殊選才</a:t>
                      </a:r>
                      <a:endParaRPr lang="zh-TW" altLang="en-US" b="1" dirty="0"/>
                    </a:p>
                  </a:txBody>
                  <a:tcPr/>
                </a:tc>
                <a:tc>
                  <a:txBody>
                    <a:bodyPr/>
                    <a:lstStyle/>
                    <a:p>
                      <a:r>
                        <a:rPr lang="zh-TW" altLang="en-US" b="1" dirty="0" smtClean="0"/>
                        <a:t>數學</a:t>
                      </a:r>
                      <a:endParaRPr lang="zh-TW" altLang="en-US" b="1" dirty="0"/>
                    </a:p>
                  </a:txBody>
                  <a:tcPr/>
                </a:tc>
              </a:tr>
              <a:tr h="596638">
                <a:tc>
                  <a:txBody>
                    <a:bodyPr/>
                    <a:lstStyle/>
                    <a:p>
                      <a:r>
                        <a:rPr lang="zh-TW" altLang="en-US" b="1" dirty="0" smtClean="0"/>
                        <a:t>國立陽明大學</a:t>
                      </a:r>
                      <a:endParaRPr lang="zh-TW" altLang="en-US" b="1" dirty="0"/>
                    </a:p>
                  </a:txBody>
                  <a:tcPr/>
                </a:tc>
                <a:tc>
                  <a:txBody>
                    <a:bodyPr/>
                    <a:lstStyle/>
                    <a:p>
                      <a:r>
                        <a:rPr lang="en-US" altLang="zh-TW" b="1" dirty="0" smtClean="0"/>
                        <a:t>4</a:t>
                      </a:r>
                      <a:endParaRPr lang="zh-TW" altLang="en-US" b="1" dirty="0"/>
                    </a:p>
                  </a:txBody>
                  <a:tcPr/>
                </a:tc>
                <a:tc>
                  <a:txBody>
                    <a:bodyPr/>
                    <a:lstStyle/>
                    <a:p>
                      <a:r>
                        <a:rPr lang="zh-TW" altLang="en-US" b="1" dirty="0" smtClean="0"/>
                        <a:t>特殊選才</a:t>
                      </a:r>
                      <a:endParaRPr lang="zh-TW" altLang="en-US" b="1" dirty="0"/>
                    </a:p>
                  </a:txBody>
                  <a:tcPr/>
                </a:tc>
                <a:tc>
                  <a:txBody>
                    <a:bodyPr/>
                    <a:lstStyle/>
                    <a:p>
                      <a:r>
                        <a:rPr lang="zh-TW" altLang="en-US" b="1" dirty="0" smtClean="0"/>
                        <a:t>大一大二不分系</a:t>
                      </a:r>
                      <a:endParaRPr lang="zh-TW" altLang="en-US" b="1" dirty="0"/>
                    </a:p>
                  </a:txBody>
                  <a:tcP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t>特殊選才試辦計畫</a:t>
            </a:r>
            <a:endParaRPr lang="zh-TW" altLang="en-US" dirty="0"/>
          </a:p>
        </p:txBody>
      </p:sp>
      <p:sp>
        <p:nvSpPr>
          <p:cNvPr id="3" name="內容版面配置區 2"/>
          <p:cNvSpPr>
            <a:spLocks noGrp="1"/>
          </p:cNvSpPr>
          <p:nvPr>
            <p:ph idx="1"/>
          </p:nvPr>
        </p:nvSpPr>
        <p:spPr>
          <a:xfrm>
            <a:off x="1435608" y="1447800"/>
            <a:ext cx="7498080" cy="685056"/>
          </a:xfrm>
        </p:spPr>
        <p:txBody>
          <a:bodyPr/>
          <a:lstStyle/>
          <a:p>
            <a:r>
              <a:rPr lang="en-US" altLang="zh-TW" b="1" dirty="0" smtClean="0">
                <a:solidFill>
                  <a:srgbClr val="0000FF"/>
                </a:solidFill>
              </a:rPr>
              <a:t>104</a:t>
            </a:r>
            <a:r>
              <a:rPr lang="zh-TW" altLang="en-US" b="1" dirty="0" smtClean="0">
                <a:solidFill>
                  <a:srgbClr val="0000FF"/>
                </a:solidFill>
              </a:rPr>
              <a:t>學年度各校招生</a:t>
            </a:r>
            <a:r>
              <a:rPr lang="zh-TW" altLang="en-US" b="1" dirty="0" smtClean="0">
                <a:solidFill>
                  <a:srgbClr val="0000FF"/>
                </a:solidFill>
              </a:rPr>
              <a:t>名額</a:t>
            </a:r>
            <a:r>
              <a:rPr lang="en-US" altLang="zh-TW" b="1" dirty="0" smtClean="0">
                <a:solidFill>
                  <a:srgbClr val="0000FF"/>
                </a:solidFill>
              </a:rPr>
              <a:t>(</a:t>
            </a:r>
            <a:r>
              <a:rPr lang="zh-TW" altLang="en-US" b="1" dirty="0" smtClean="0">
                <a:solidFill>
                  <a:srgbClr val="0000FF"/>
                </a:solidFill>
              </a:rPr>
              <a:t>共</a:t>
            </a:r>
            <a:r>
              <a:rPr lang="en-US" altLang="zh-TW" b="1" dirty="0" smtClean="0">
                <a:solidFill>
                  <a:srgbClr val="0000FF"/>
                </a:solidFill>
              </a:rPr>
              <a:t>53</a:t>
            </a:r>
            <a:r>
              <a:rPr lang="zh-TW" altLang="en-US" b="1" dirty="0" smtClean="0">
                <a:solidFill>
                  <a:srgbClr val="0000FF"/>
                </a:solidFill>
              </a:rPr>
              <a:t>名</a:t>
            </a:r>
            <a:r>
              <a:rPr lang="en-US" altLang="zh-TW" b="1" dirty="0" smtClean="0">
                <a:solidFill>
                  <a:srgbClr val="0000FF"/>
                </a:solidFill>
              </a:rPr>
              <a:t>)</a:t>
            </a:r>
            <a:endParaRPr lang="zh-TW" altLang="en-US" b="1" dirty="0">
              <a:solidFill>
                <a:srgbClr val="0000FF"/>
              </a:solidFill>
            </a:endParaRPr>
          </a:p>
        </p:txBody>
      </p:sp>
      <p:graphicFrame>
        <p:nvGraphicFramePr>
          <p:cNvPr id="4" name="表格 3"/>
          <p:cNvGraphicFramePr>
            <a:graphicFrameLocks noGrp="1"/>
          </p:cNvGraphicFramePr>
          <p:nvPr/>
        </p:nvGraphicFramePr>
        <p:xfrm>
          <a:off x="1524000" y="2132854"/>
          <a:ext cx="7080448" cy="4343352"/>
        </p:xfrm>
        <a:graphic>
          <a:graphicData uri="http://schemas.openxmlformats.org/drawingml/2006/table">
            <a:tbl>
              <a:tblPr firstRow="1" bandRow="1">
                <a:tableStyleId>{5C22544A-7EE6-4342-B048-85BDC9FD1C3A}</a:tableStyleId>
              </a:tblPr>
              <a:tblGrid>
                <a:gridCol w="1751856"/>
                <a:gridCol w="792088"/>
                <a:gridCol w="1728192"/>
                <a:gridCol w="2808312"/>
              </a:tblGrid>
              <a:tr h="617212">
                <a:tc>
                  <a:txBody>
                    <a:bodyPr/>
                    <a:lstStyle/>
                    <a:p>
                      <a:r>
                        <a:rPr lang="zh-TW" altLang="en-US" dirty="0" smtClean="0"/>
                        <a:t>學校名稱</a:t>
                      </a:r>
                      <a:endParaRPr lang="zh-TW" altLang="en-US" dirty="0"/>
                    </a:p>
                  </a:txBody>
                  <a:tcPr/>
                </a:tc>
                <a:tc>
                  <a:txBody>
                    <a:bodyPr/>
                    <a:lstStyle/>
                    <a:p>
                      <a:r>
                        <a:rPr lang="zh-TW" altLang="en-US" dirty="0" smtClean="0"/>
                        <a:t>名額</a:t>
                      </a:r>
                      <a:endParaRPr lang="zh-TW" altLang="en-US" dirty="0"/>
                    </a:p>
                  </a:txBody>
                  <a:tcPr/>
                </a:tc>
                <a:tc>
                  <a:txBody>
                    <a:bodyPr/>
                    <a:lstStyle/>
                    <a:p>
                      <a:r>
                        <a:rPr lang="zh-TW" altLang="en-US" dirty="0" smtClean="0"/>
                        <a:t>計畫</a:t>
                      </a:r>
                      <a:endParaRPr lang="zh-TW" altLang="en-US" dirty="0"/>
                    </a:p>
                  </a:txBody>
                  <a:tcPr/>
                </a:tc>
                <a:tc>
                  <a:txBody>
                    <a:bodyPr/>
                    <a:lstStyle/>
                    <a:p>
                      <a:r>
                        <a:rPr lang="zh-TW" altLang="en-US" dirty="0" smtClean="0"/>
                        <a:t>科系</a:t>
                      </a:r>
                      <a:endParaRPr lang="zh-TW" altLang="en-US" dirty="0"/>
                    </a:p>
                  </a:txBody>
                  <a:tcPr/>
                </a:tc>
              </a:tr>
              <a:tr h="617212">
                <a:tc>
                  <a:txBody>
                    <a:bodyPr/>
                    <a:lstStyle/>
                    <a:p>
                      <a:r>
                        <a:rPr lang="zh-TW" altLang="en-US" b="1" dirty="0" smtClean="0"/>
                        <a:t>高雄醫學大學</a:t>
                      </a:r>
                      <a:endParaRPr lang="zh-TW" altLang="en-US" b="1" dirty="0"/>
                    </a:p>
                  </a:txBody>
                  <a:tcPr/>
                </a:tc>
                <a:tc>
                  <a:txBody>
                    <a:bodyPr/>
                    <a:lstStyle/>
                    <a:p>
                      <a:r>
                        <a:rPr lang="en-US" altLang="zh-TW" b="1" dirty="0" smtClean="0"/>
                        <a:t>1</a:t>
                      </a:r>
                      <a:endParaRPr lang="zh-TW" altLang="en-US" b="1" dirty="0"/>
                    </a:p>
                  </a:txBody>
                  <a:tcPr/>
                </a:tc>
                <a:tc>
                  <a:txBody>
                    <a:bodyPr/>
                    <a:lstStyle/>
                    <a:p>
                      <a:r>
                        <a:rPr lang="zh-TW" altLang="en-US" b="1" dirty="0" smtClean="0"/>
                        <a:t>特殊選才</a:t>
                      </a:r>
                      <a:endParaRPr lang="zh-TW" altLang="en-US" b="1" dirty="0"/>
                    </a:p>
                  </a:txBody>
                  <a:tcPr/>
                </a:tc>
                <a:tc>
                  <a:txBody>
                    <a:bodyPr/>
                    <a:lstStyle/>
                    <a:p>
                      <a:r>
                        <a:rPr lang="zh-TW" altLang="en-US" b="1" dirty="0" smtClean="0"/>
                        <a:t>醫管</a:t>
                      </a:r>
                      <a:endParaRPr lang="zh-TW" altLang="en-US" b="1" dirty="0"/>
                    </a:p>
                  </a:txBody>
                  <a:tcPr/>
                </a:tc>
              </a:tr>
              <a:tr h="617212">
                <a:tc>
                  <a:txBody>
                    <a:bodyPr/>
                    <a:lstStyle/>
                    <a:p>
                      <a:r>
                        <a:rPr lang="zh-TW" altLang="en-US" b="1" dirty="0" smtClean="0"/>
                        <a:t>國立</a:t>
                      </a:r>
                      <a:r>
                        <a:rPr lang="zh-TW" altLang="en-US" b="1" dirty="0" smtClean="0"/>
                        <a:t>暨南大學</a:t>
                      </a:r>
                      <a:endParaRPr lang="en-US" altLang="zh-TW" b="1" dirty="0" smtClean="0"/>
                    </a:p>
                    <a:p>
                      <a:r>
                        <a:rPr lang="zh-TW" altLang="en-US" b="1" dirty="0" smtClean="0"/>
                        <a:t>音樂專長</a:t>
                      </a:r>
                      <a:endParaRPr lang="zh-TW" altLang="en-US" b="1" dirty="0"/>
                    </a:p>
                  </a:txBody>
                  <a:tcPr/>
                </a:tc>
                <a:tc>
                  <a:txBody>
                    <a:bodyPr/>
                    <a:lstStyle/>
                    <a:p>
                      <a:r>
                        <a:rPr lang="en-US" altLang="zh-TW" b="1" dirty="0" smtClean="0"/>
                        <a:t>3</a:t>
                      </a:r>
                      <a:endParaRPr lang="zh-TW" altLang="en-US" b="1" dirty="0"/>
                    </a:p>
                  </a:txBody>
                  <a:tcPr/>
                </a:tc>
                <a:tc>
                  <a:txBody>
                    <a:bodyPr/>
                    <a:lstStyle/>
                    <a:p>
                      <a:r>
                        <a:rPr lang="zh-TW" altLang="en-US" b="1" dirty="0" smtClean="0"/>
                        <a:t>特殊選才</a:t>
                      </a:r>
                      <a:endParaRPr lang="zh-TW" altLang="en-US" b="1" dirty="0"/>
                    </a:p>
                  </a:txBody>
                  <a:tcPr/>
                </a:tc>
                <a:tc>
                  <a:txBody>
                    <a:bodyPr/>
                    <a:lstStyle/>
                    <a:p>
                      <a:r>
                        <a:rPr lang="zh-TW" altLang="en-US" b="1" dirty="0" smtClean="0"/>
                        <a:t>外語、比較教育、資工</a:t>
                      </a:r>
                      <a:endParaRPr lang="zh-TW" altLang="en-US" b="1" dirty="0"/>
                    </a:p>
                  </a:txBody>
                  <a:tcPr/>
                </a:tc>
              </a:tr>
              <a:tr h="617212">
                <a:tc>
                  <a:txBody>
                    <a:bodyPr/>
                    <a:lstStyle/>
                    <a:p>
                      <a:r>
                        <a:rPr lang="zh-TW" altLang="en-US" b="1" dirty="0" smtClean="0"/>
                        <a:t>東海大學</a:t>
                      </a:r>
                      <a:endParaRPr lang="zh-TW" altLang="en-US" b="1" dirty="0"/>
                    </a:p>
                  </a:txBody>
                  <a:tcPr/>
                </a:tc>
                <a:tc>
                  <a:txBody>
                    <a:bodyPr/>
                    <a:lstStyle/>
                    <a:p>
                      <a:r>
                        <a:rPr lang="en-US" altLang="zh-TW" b="1" dirty="0" smtClean="0"/>
                        <a:t>2</a:t>
                      </a:r>
                      <a:endParaRPr lang="zh-TW" altLang="en-US" b="1" dirty="0"/>
                    </a:p>
                  </a:txBody>
                  <a:tcPr/>
                </a:tc>
                <a:tc>
                  <a:txBody>
                    <a:bodyPr/>
                    <a:lstStyle/>
                    <a:p>
                      <a:r>
                        <a:rPr lang="zh-TW" altLang="en-US" b="1" dirty="0" smtClean="0"/>
                        <a:t>特殊選才</a:t>
                      </a:r>
                      <a:endParaRPr lang="zh-TW" altLang="en-US" b="1" dirty="0"/>
                    </a:p>
                  </a:txBody>
                  <a:tcPr/>
                </a:tc>
                <a:tc>
                  <a:txBody>
                    <a:bodyPr/>
                    <a:lstStyle/>
                    <a:p>
                      <a:r>
                        <a:rPr lang="zh-TW" altLang="en-US" b="1" dirty="0" smtClean="0"/>
                        <a:t>生科、音樂</a:t>
                      </a:r>
                      <a:endParaRPr lang="zh-TW" altLang="en-US" b="1" dirty="0"/>
                    </a:p>
                  </a:txBody>
                  <a:tcPr/>
                </a:tc>
              </a:tr>
              <a:tr h="617212">
                <a:tc>
                  <a:txBody>
                    <a:bodyPr/>
                    <a:lstStyle/>
                    <a:p>
                      <a:r>
                        <a:rPr lang="zh-TW" altLang="en-US" b="1" dirty="0" smtClean="0"/>
                        <a:t>義守大學</a:t>
                      </a:r>
                      <a:endParaRPr lang="zh-TW" altLang="en-US" b="1" dirty="0"/>
                    </a:p>
                  </a:txBody>
                  <a:tcPr/>
                </a:tc>
                <a:tc>
                  <a:txBody>
                    <a:bodyPr/>
                    <a:lstStyle/>
                    <a:p>
                      <a:r>
                        <a:rPr lang="en-US" altLang="zh-TW" b="1" dirty="0" smtClean="0"/>
                        <a:t>3</a:t>
                      </a:r>
                      <a:endParaRPr lang="zh-TW" altLang="en-US" b="1" dirty="0"/>
                    </a:p>
                  </a:txBody>
                  <a:tcPr/>
                </a:tc>
                <a:tc>
                  <a:txBody>
                    <a:bodyPr/>
                    <a:lstStyle/>
                    <a:p>
                      <a:r>
                        <a:rPr lang="zh-TW" altLang="en-US" b="1" dirty="0" smtClean="0"/>
                        <a:t>特殊選才</a:t>
                      </a:r>
                      <a:endParaRPr lang="zh-TW" altLang="en-US" b="1" dirty="0"/>
                    </a:p>
                  </a:txBody>
                  <a:tcPr/>
                </a:tc>
                <a:tc>
                  <a:txBody>
                    <a:bodyPr/>
                    <a:lstStyle/>
                    <a:p>
                      <a:r>
                        <a:rPr lang="zh-TW" altLang="en-US" b="1" dirty="0" smtClean="0"/>
                        <a:t>國企、財金、娛樂管理</a:t>
                      </a:r>
                      <a:endParaRPr lang="zh-TW" altLang="en-US" b="1" dirty="0"/>
                    </a:p>
                  </a:txBody>
                  <a:tcPr/>
                </a:tc>
              </a:tr>
              <a:tr h="617212">
                <a:tc>
                  <a:txBody>
                    <a:bodyPr/>
                    <a:lstStyle/>
                    <a:p>
                      <a:r>
                        <a:rPr lang="zh-TW" altLang="en-US" b="1" dirty="0" smtClean="0"/>
                        <a:t>靜宜大學</a:t>
                      </a:r>
                      <a:endParaRPr lang="zh-TW" altLang="en-US" b="1" dirty="0"/>
                    </a:p>
                  </a:txBody>
                  <a:tcPr/>
                </a:tc>
                <a:tc>
                  <a:txBody>
                    <a:bodyPr/>
                    <a:lstStyle/>
                    <a:p>
                      <a:r>
                        <a:rPr lang="en-US" altLang="zh-TW" b="1" dirty="0" smtClean="0"/>
                        <a:t>5</a:t>
                      </a:r>
                      <a:endParaRPr lang="zh-TW" altLang="en-US" b="1" dirty="0"/>
                    </a:p>
                  </a:txBody>
                  <a:tcPr/>
                </a:tc>
                <a:tc>
                  <a:txBody>
                    <a:bodyPr/>
                    <a:lstStyle/>
                    <a:p>
                      <a:r>
                        <a:rPr lang="zh-TW" altLang="en-US" b="1" dirty="0" smtClean="0"/>
                        <a:t>特殊選才</a:t>
                      </a:r>
                      <a:endParaRPr lang="zh-TW" altLang="en-US" b="1" dirty="0"/>
                    </a:p>
                  </a:txBody>
                  <a:tcPr/>
                </a:tc>
                <a:tc>
                  <a:txBody>
                    <a:bodyPr/>
                    <a:lstStyle/>
                    <a:p>
                      <a:r>
                        <a:rPr lang="zh-TW" altLang="en-US" b="1" dirty="0" smtClean="0"/>
                        <a:t>社工、生態、企管、財金</a:t>
                      </a:r>
                      <a:endParaRPr lang="zh-TW" altLang="en-US" b="1" dirty="0"/>
                    </a:p>
                  </a:txBody>
                  <a:tcPr/>
                </a:tc>
              </a:tr>
              <a:tr h="617212">
                <a:tc>
                  <a:txBody>
                    <a:bodyPr/>
                    <a:lstStyle/>
                    <a:p>
                      <a:r>
                        <a:rPr lang="zh-TW" altLang="en-US" b="1" dirty="0" smtClean="0"/>
                        <a:t>大葉大學</a:t>
                      </a:r>
                      <a:endParaRPr lang="zh-TW" altLang="en-US" b="1" dirty="0"/>
                    </a:p>
                  </a:txBody>
                  <a:tcPr/>
                </a:tc>
                <a:tc>
                  <a:txBody>
                    <a:bodyPr/>
                    <a:lstStyle/>
                    <a:p>
                      <a:r>
                        <a:rPr lang="en-US" altLang="zh-TW" b="1" dirty="0" smtClean="0"/>
                        <a:t>3</a:t>
                      </a:r>
                      <a:endParaRPr lang="zh-TW" altLang="en-US" b="1" dirty="0"/>
                    </a:p>
                  </a:txBody>
                  <a:tcPr/>
                </a:tc>
                <a:tc>
                  <a:txBody>
                    <a:bodyPr/>
                    <a:lstStyle/>
                    <a:p>
                      <a:r>
                        <a:rPr lang="zh-TW" altLang="en-US" b="1" dirty="0" smtClean="0"/>
                        <a:t>特殊選才</a:t>
                      </a:r>
                      <a:endParaRPr lang="zh-TW" altLang="en-US" b="1" dirty="0"/>
                    </a:p>
                  </a:txBody>
                  <a:tcPr/>
                </a:tc>
                <a:tc>
                  <a:txBody>
                    <a:bodyPr/>
                    <a:lstStyle/>
                    <a:p>
                      <a:r>
                        <a:rPr lang="zh-TW" altLang="en-US" b="1" dirty="0" smtClean="0"/>
                        <a:t>機械、工業設計</a:t>
                      </a:r>
                      <a:endParaRPr lang="zh-TW" altLang="en-US" b="1" dirty="0"/>
                    </a:p>
                  </a:txBody>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t>特殊選才試辦計畫</a:t>
            </a:r>
            <a:endParaRPr lang="zh-TW" altLang="en-US" dirty="0"/>
          </a:p>
        </p:txBody>
      </p:sp>
      <p:sp>
        <p:nvSpPr>
          <p:cNvPr id="3" name="內容版面配置區 2"/>
          <p:cNvSpPr>
            <a:spLocks noGrp="1"/>
          </p:cNvSpPr>
          <p:nvPr>
            <p:ph idx="1"/>
          </p:nvPr>
        </p:nvSpPr>
        <p:spPr>
          <a:xfrm>
            <a:off x="1435608" y="1447800"/>
            <a:ext cx="7498080" cy="685056"/>
          </a:xfrm>
        </p:spPr>
        <p:txBody>
          <a:bodyPr/>
          <a:lstStyle/>
          <a:p>
            <a:r>
              <a:rPr lang="en-US" altLang="zh-TW" b="1" dirty="0" smtClean="0">
                <a:solidFill>
                  <a:srgbClr val="0000FF"/>
                </a:solidFill>
              </a:rPr>
              <a:t>105</a:t>
            </a:r>
            <a:r>
              <a:rPr lang="zh-TW" altLang="en-US" b="1" dirty="0" smtClean="0">
                <a:solidFill>
                  <a:srgbClr val="0000FF"/>
                </a:solidFill>
              </a:rPr>
              <a:t>學年</a:t>
            </a:r>
            <a:r>
              <a:rPr lang="zh-TW" altLang="en-US" b="1" dirty="0" smtClean="0">
                <a:solidFill>
                  <a:srgbClr val="0000FF"/>
                </a:solidFill>
              </a:rPr>
              <a:t>度各校招生</a:t>
            </a:r>
            <a:r>
              <a:rPr lang="zh-TW" altLang="en-US" b="1" dirty="0" smtClean="0">
                <a:solidFill>
                  <a:srgbClr val="0000FF"/>
                </a:solidFill>
              </a:rPr>
              <a:t>名額</a:t>
            </a:r>
            <a:r>
              <a:rPr lang="en-US" altLang="zh-TW" b="1" dirty="0" smtClean="0">
                <a:solidFill>
                  <a:srgbClr val="0000FF"/>
                </a:solidFill>
              </a:rPr>
              <a:t>(</a:t>
            </a:r>
            <a:r>
              <a:rPr lang="zh-TW" altLang="en-US" b="1" dirty="0" smtClean="0">
                <a:solidFill>
                  <a:srgbClr val="0000FF"/>
                </a:solidFill>
              </a:rPr>
              <a:t>共</a:t>
            </a:r>
            <a:r>
              <a:rPr lang="en-US" altLang="zh-TW" b="1" dirty="0" smtClean="0">
                <a:solidFill>
                  <a:srgbClr val="0000FF"/>
                </a:solidFill>
              </a:rPr>
              <a:t>151</a:t>
            </a:r>
            <a:r>
              <a:rPr lang="zh-TW" altLang="en-US" b="1" dirty="0" smtClean="0">
                <a:solidFill>
                  <a:srgbClr val="0000FF"/>
                </a:solidFill>
              </a:rPr>
              <a:t>名</a:t>
            </a:r>
            <a:r>
              <a:rPr lang="en-US" altLang="zh-TW" b="1" dirty="0" smtClean="0">
                <a:solidFill>
                  <a:srgbClr val="0000FF"/>
                </a:solidFill>
              </a:rPr>
              <a:t>)</a:t>
            </a:r>
            <a:endParaRPr lang="zh-TW" altLang="en-US" b="1" dirty="0">
              <a:solidFill>
                <a:srgbClr val="0000FF"/>
              </a:solidFill>
            </a:endParaRPr>
          </a:p>
        </p:txBody>
      </p:sp>
      <p:graphicFrame>
        <p:nvGraphicFramePr>
          <p:cNvPr id="5" name="表格 4"/>
          <p:cNvGraphicFramePr>
            <a:graphicFrameLocks noGrp="1"/>
          </p:cNvGraphicFramePr>
          <p:nvPr/>
        </p:nvGraphicFramePr>
        <p:xfrm>
          <a:off x="1524000" y="2058720"/>
          <a:ext cx="7152456" cy="4524836"/>
        </p:xfrm>
        <a:graphic>
          <a:graphicData uri="http://schemas.openxmlformats.org/drawingml/2006/table">
            <a:tbl>
              <a:tblPr firstRow="1" bandRow="1">
                <a:tableStyleId>{5C22544A-7EE6-4342-B048-85BDC9FD1C3A}</a:tableStyleId>
              </a:tblPr>
              <a:tblGrid>
                <a:gridCol w="1192076"/>
                <a:gridCol w="1192076"/>
                <a:gridCol w="1192076"/>
                <a:gridCol w="1192076"/>
                <a:gridCol w="1192076"/>
                <a:gridCol w="1192076"/>
              </a:tblGrid>
              <a:tr h="362168">
                <a:tc>
                  <a:txBody>
                    <a:bodyPr/>
                    <a:lstStyle/>
                    <a:p>
                      <a:r>
                        <a:rPr lang="zh-TW" altLang="en-US" dirty="0" smtClean="0"/>
                        <a:t>招生學校</a:t>
                      </a:r>
                      <a:endParaRPr lang="zh-TW" altLang="en-US" dirty="0"/>
                    </a:p>
                  </a:txBody>
                  <a:tcPr/>
                </a:tc>
                <a:tc>
                  <a:txBody>
                    <a:bodyPr/>
                    <a:lstStyle/>
                    <a:p>
                      <a:r>
                        <a:rPr lang="zh-TW" altLang="en-US" dirty="0" smtClean="0"/>
                        <a:t>計畫</a:t>
                      </a:r>
                      <a:endParaRPr lang="zh-TW" altLang="en-US" dirty="0"/>
                    </a:p>
                  </a:txBody>
                  <a:tcPr/>
                </a:tc>
                <a:tc>
                  <a:txBody>
                    <a:bodyPr/>
                    <a:lstStyle/>
                    <a:p>
                      <a:r>
                        <a:rPr lang="zh-TW" altLang="en-US" dirty="0" smtClean="0"/>
                        <a:t>招生名額</a:t>
                      </a:r>
                      <a:endParaRPr lang="zh-TW" altLang="en-US" dirty="0"/>
                    </a:p>
                  </a:txBody>
                  <a:tcPr/>
                </a:tc>
                <a:tc>
                  <a:txBody>
                    <a:bodyPr/>
                    <a:lstStyle/>
                    <a:p>
                      <a:r>
                        <a:rPr lang="zh-TW" altLang="en-US" dirty="0" smtClean="0"/>
                        <a:t>招生學校</a:t>
                      </a:r>
                      <a:endParaRPr lang="zh-TW" altLang="en-US" dirty="0"/>
                    </a:p>
                  </a:txBody>
                  <a:tcPr/>
                </a:tc>
                <a:tc>
                  <a:txBody>
                    <a:bodyPr/>
                    <a:lstStyle/>
                    <a:p>
                      <a:r>
                        <a:rPr lang="zh-TW" altLang="en-US" dirty="0" smtClean="0"/>
                        <a:t>計畫</a:t>
                      </a:r>
                      <a:endParaRPr lang="zh-TW" altLang="en-US" dirty="0"/>
                    </a:p>
                  </a:txBody>
                  <a:tcPr/>
                </a:tc>
                <a:tc>
                  <a:txBody>
                    <a:bodyPr/>
                    <a:lstStyle/>
                    <a:p>
                      <a:r>
                        <a:rPr lang="zh-TW" altLang="en-US" dirty="0" smtClean="0"/>
                        <a:t>招生名額</a:t>
                      </a:r>
                      <a:endParaRPr lang="zh-TW" altLang="en-US" dirty="0"/>
                    </a:p>
                  </a:txBody>
                  <a:tcPr/>
                </a:tc>
              </a:tr>
              <a:tr h="494578">
                <a:tc>
                  <a:txBody>
                    <a:bodyPr/>
                    <a:lstStyle/>
                    <a:p>
                      <a:pPr algn="ctr"/>
                      <a:r>
                        <a:rPr lang="zh-TW" altLang="en-US" b="1" dirty="0" smtClean="0"/>
                        <a:t>清華大學</a:t>
                      </a:r>
                      <a:endParaRPr lang="zh-TW" altLang="en-US" b="1" dirty="0"/>
                    </a:p>
                  </a:txBody>
                  <a:tcPr anchor="ctr"/>
                </a:tc>
                <a:tc>
                  <a:txBody>
                    <a:bodyPr/>
                    <a:lstStyle/>
                    <a:p>
                      <a:pPr algn="ctr"/>
                      <a:r>
                        <a:rPr lang="zh-TW" altLang="en-US" b="1" dirty="0" smtClean="0"/>
                        <a:t>拾穗計畫</a:t>
                      </a:r>
                      <a:endParaRPr lang="zh-TW" altLang="en-US" b="1" dirty="0"/>
                    </a:p>
                  </a:txBody>
                  <a:tcPr anchor="ctr"/>
                </a:tc>
                <a:tc>
                  <a:txBody>
                    <a:bodyPr/>
                    <a:lstStyle/>
                    <a:p>
                      <a:pPr algn="ctr"/>
                      <a:r>
                        <a:rPr lang="zh-TW" altLang="en-US" sz="1700" b="1" dirty="0" smtClean="0"/>
                        <a:t>不分系</a:t>
                      </a:r>
                      <a:endParaRPr lang="en-US" altLang="zh-TW" sz="1700" b="1" dirty="0" smtClean="0"/>
                    </a:p>
                    <a:p>
                      <a:pPr algn="ctr"/>
                      <a:r>
                        <a:rPr lang="en-US" altLang="zh-TW" sz="1700" b="1" dirty="0" smtClean="0"/>
                        <a:t>16</a:t>
                      </a:r>
                      <a:r>
                        <a:rPr lang="zh-TW" altLang="en-US" sz="1700" b="1" dirty="0" smtClean="0"/>
                        <a:t>名</a:t>
                      </a:r>
                      <a:endParaRPr lang="zh-TW" altLang="en-US" sz="1700" b="1" dirty="0"/>
                    </a:p>
                  </a:txBody>
                  <a:tcPr anchor="ctr"/>
                </a:tc>
                <a:tc>
                  <a:txBody>
                    <a:bodyPr/>
                    <a:lstStyle/>
                    <a:p>
                      <a:pPr algn="ctr"/>
                      <a:r>
                        <a:rPr lang="zh-TW" altLang="en-US" b="1" dirty="0" smtClean="0"/>
                        <a:t>中正大學</a:t>
                      </a:r>
                      <a:endParaRPr lang="zh-TW" altLang="en-US" b="1" dirty="0"/>
                    </a:p>
                  </a:txBody>
                  <a:tcPr anchor="ctr"/>
                </a:tc>
                <a:tc>
                  <a:txBody>
                    <a:bodyPr/>
                    <a:lstStyle/>
                    <a:p>
                      <a:pPr algn="ctr"/>
                      <a:r>
                        <a:rPr lang="zh-TW" altLang="en-US" b="1" dirty="0" smtClean="0"/>
                        <a:t>特殊選才</a:t>
                      </a:r>
                      <a:endParaRPr lang="zh-TW" altLang="en-US" b="1" dirty="0"/>
                    </a:p>
                  </a:txBody>
                  <a:tcPr anchor="ctr"/>
                </a:tc>
                <a:tc>
                  <a:txBody>
                    <a:bodyPr/>
                    <a:lstStyle/>
                    <a:p>
                      <a:pPr algn="ctr"/>
                      <a:r>
                        <a:rPr lang="en-US" altLang="zh-TW" sz="1700" b="1" dirty="0" smtClean="0"/>
                        <a:t>2</a:t>
                      </a:r>
                      <a:r>
                        <a:rPr lang="zh-TW" altLang="en-US" sz="1700" b="1" dirty="0" smtClean="0"/>
                        <a:t>系</a:t>
                      </a:r>
                      <a:r>
                        <a:rPr lang="en-US" altLang="zh-TW" sz="1700" b="1" dirty="0" smtClean="0"/>
                        <a:t>5</a:t>
                      </a:r>
                      <a:r>
                        <a:rPr lang="zh-TW" altLang="en-US" sz="1700" b="1" dirty="0" smtClean="0"/>
                        <a:t>名</a:t>
                      </a:r>
                      <a:endParaRPr lang="zh-TW" altLang="en-US" sz="1700" b="1" dirty="0"/>
                    </a:p>
                  </a:txBody>
                  <a:tcPr anchor="ctr"/>
                </a:tc>
              </a:tr>
              <a:tr h="494578">
                <a:tc>
                  <a:txBody>
                    <a:bodyPr/>
                    <a:lstStyle/>
                    <a:p>
                      <a:pPr algn="ctr"/>
                      <a:r>
                        <a:rPr lang="zh-TW" altLang="en-US" b="1" dirty="0" smtClean="0"/>
                        <a:t>海洋大學</a:t>
                      </a:r>
                      <a:endParaRPr lang="zh-TW" altLang="en-US" b="1" dirty="0"/>
                    </a:p>
                  </a:txBody>
                  <a:tcPr anchor="ctr"/>
                </a:tc>
                <a:tc>
                  <a:txBody>
                    <a:bodyPr/>
                    <a:lstStyle/>
                    <a:p>
                      <a:pPr algn="ctr"/>
                      <a:r>
                        <a:rPr lang="zh-TW" altLang="en-US" b="1" dirty="0" smtClean="0"/>
                        <a:t>特殊選才</a:t>
                      </a:r>
                      <a:endParaRPr lang="zh-TW" altLang="en-US" b="1" dirty="0"/>
                    </a:p>
                  </a:txBody>
                  <a:tcPr anchor="ctr"/>
                </a:tc>
                <a:tc>
                  <a:txBody>
                    <a:bodyPr/>
                    <a:lstStyle/>
                    <a:p>
                      <a:pPr algn="ctr"/>
                      <a:r>
                        <a:rPr lang="en-US" altLang="zh-TW" sz="1700" b="1" dirty="0" smtClean="0"/>
                        <a:t>10</a:t>
                      </a:r>
                      <a:r>
                        <a:rPr lang="zh-TW" altLang="en-US" sz="1700" b="1" dirty="0" smtClean="0"/>
                        <a:t>系</a:t>
                      </a:r>
                      <a:r>
                        <a:rPr lang="en-US" altLang="zh-TW" sz="1700" b="1" dirty="0" smtClean="0"/>
                        <a:t>10</a:t>
                      </a:r>
                      <a:r>
                        <a:rPr lang="zh-TW" altLang="en-US" sz="1700" b="1" dirty="0" smtClean="0"/>
                        <a:t>名</a:t>
                      </a:r>
                      <a:endParaRPr lang="zh-TW" altLang="en-US" sz="1700" b="1" dirty="0"/>
                    </a:p>
                  </a:txBody>
                  <a:tcPr anchor="ctr"/>
                </a:tc>
                <a:tc>
                  <a:txBody>
                    <a:bodyPr/>
                    <a:lstStyle/>
                    <a:p>
                      <a:pPr algn="ctr"/>
                      <a:r>
                        <a:rPr lang="zh-TW" altLang="en-US" b="1" dirty="0" smtClean="0"/>
                        <a:t>交通大學</a:t>
                      </a:r>
                      <a:endParaRPr lang="zh-TW" altLang="en-US" b="1" dirty="0"/>
                    </a:p>
                  </a:txBody>
                  <a:tcPr anchor="ctr"/>
                </a:tc>
                <a:tc>
                  <a:txBody>
                    <a:bodyPr/>
                    <a:lstStyle/>
                    <a:p>
                      <a:pPr algn="ctr"/>
                      <a:r>
                        <a:rPr lang="zh-TW" altLang="en-US" b="1" dirty="0" smtClean="0"/>
                        <a:t>特殊選才</a:t>
                      </a:r>
                      <a:endParaRPr lang="zh-TW" altLang="en-US" b="1" dirty="0"/>
                    </a:p>
                  </a:txBody>
                  <a:tcPr anchor="ctr"/>
                </a:tc>
                <a:tc>
                  <a:txBody>
                    <a:bodyPr/>
                    <a:lstStyle/>
                    <a:p>
                      <a:pPr algn="ctr"/>
                      <a:r>
                        <a:rPr lang="en-US" altLang="zh-TW" sz="1700" b="1" dirty="0" smtClean="0"/>
                        <a:t>5</a:t>
                      </a:r>
                      <a:r>
                        <a:rPr lang="zh-TW" altLang="en-US" sz="1700" b="1" dirty="0" smtClean="0"/>
                        <a:t>系</a:t>
                      </a:r>
                      <a:r>
                        <a:rPr lang="en-US" altLang="zh-TW" sz="1700" b="1" dirty="0" smtClean="0"/>
                        <a:t>5</a:t>
                      </a:r>
                      <a:r>
                        <a:rPr lang="zh-TW" altLang="en-US" sz="1700" b="1" dirty="0" smtClean="0"/>
                        <a:t>名</a:t>
                      </a:r>
                      <a:endParaRPr lang="zh-TW" altLang="en-US" sz="1700" b="1" dirty="0"/>
                    </a:p>
                  </a:txBody>
                  <a:tcPr anchor="ctr"/>
                </a:tc>
              </a:tr>
              <a:tr h="549538">
                <a:tc>
                  <a:txBody>
                    <a:bodyPr/>
                    <a:lstStyle/>
                    <a:p>
                      <a:pPr algn="ctr"/>
                      <a:r>
                        <a:rPr lang="zh-TW" altLang="en-US" b="1" dirty="0" smtClean="0"/>
                        <a:t>臺灣大學</a:t>
                      </a:r>
                      <a:endParaRPr lang="zh-TW" altLang="en-US" b="1" dirty="0"/>
                    </a:p>
                  </a:txBody>
                  <a:tcPr anchor="ctr"/>
                </a:tc>
                <a:tc>
                  <a:txBody>
                    <a:bodyPr/>
                    <a:lstStyle/>
                    <a:p>
                      <a:pPr algn="ctr"/>
                      <a:r>
                        <a:rPr lang="zh-TW" altLang="en-US" b="1" dirty="0" smtClean="0"/>
                        <a:t>數學系</a:t>
                      </a:r>
                      <a:endParaRPr lang="en-US" altLang="zh-TW" b="1" dirty="0" smtClean="0"/>
                    </a:p>
                    <a:p>
                      <a:pPr algn="ctr"/>
                      <a:r>
                        <a:rPr lang="zh-TW" altLang="en-US" b="1" dirty="0" smtClean="0"/>
                        <a:t>特殊選才</a:t>
                      </a:r>
                      <a:endParaRPr lang="zh-TW" altLang="en-US" b="1" dirty="0"/>
                    </a:p>
                  </a:txBody>
                  <a:tcPr anchor="ctr"/>
                </a:tc>
                <a:tc>
                  <a:txBody>
                    <a:bodyPr/>
                    <a:lstStyle/>
                    <a:p>
                      <a:pPr algn="ctr"/>
                      <a:r>
                        <a:rPr lang="zh-TW" altLang="en-US" sz="1700" b="1" dirty="0" smtClean="0"/>
                        <a:t>  </a:t>
                      </a:r>
                      <a:r>
                        <a:rPr lang="en-US" altLang="zh-TW" sz="1700" b="1" dirty="0" smtClean="0"/>
                        <a:t>1</a:t>
                      </a:r>
                      <a:r>
                        <a:rPr lang="zh-TW" altLang="en-US" sz="1700" b="1" dirty="0" smtClean="0"/>
                        <a:t>系</a:t>
                      </a:r>
                      <a:r>
                        <a:rPr lang="en-US" altLang="zh-TW" sz="1700" b="1" dirty="0" smtClean="0"/>
                        <a:t>5</a:t>
                      </a:r>
                      <a:r>
                        <a:rPr lang="zh-TW" altLang="en-US" sz="1700" b="1" dirty="0" smtClean="0"/>
                        <a:t>名</a:t>
                      </a:r>
                      <a:endParaRPr lang="zh-TW" altLang="en-US" sz="1700" b="1" dirty="0"/>
                    </a:p>
                  </a:txBody>
                  <a:tcPr anchor="ctr"/>
                </a:tc>
                <a:tc>
                  <a:txBody>
                    <a:bodyPr/>
                    <a:lstStyle/>
                    <a:p>
                      <a:pPr algn="ctr"/>
                      <a:r>
                        <a:rPr lang="zh-TW" altLang="en-US" b="1" dirty="0" smtClean="0"/>
                        <a:t>陽明大學</a:t>
                      </a:r>
                      <a:endParaRPr lang="zh-TW" altLang="en-US" b="1" dirty="0"/>
                    </a:p>
                  </a:txBody>
                  <a:tcPr anchor="ctr"/>
                </a:tc>
                <a:tc>
                  <a:txBody>
                    <a:bodyPr/>
                    <a:lstStyle/>
                    <a:p>
                      <a:pPr algn="ctr"/>
                      <a:r>
                        <a:rPr lang="zh-TW" altLang="en-US" b="1" dirty="0" smtClean="0"/>
                        <a:t>特殊選才</a:t>
                      </a:r>
                      <a:endParaRPr lang="zh-TW" altLang="en-US" b="1" dirty="0"/>
                    </a:p>
                  </a:txBody>
                  <a:tcPr anchor="ctr"/>
                </a:tc>
                <a:tc>
                  <a:txBody>
                    <a:bodyPr/>
                    <a:lstStyle/>
                    <a:p>
                      <a:pPr algn="ctr"/>
                      <a:r>
                        <a:rPr lang="zh-TW" altLang="en-US" sz="1700" b="1" dirty="0" smtClean="0"/>
                        <a:t>不分系</a:t>
                      </a:r>
                      <a:endParaRPr lang="en-US" altLang="zh-TW" sz="1700" b="1" dirty="0" smtClean="0"/>
                    </a:p>
                    <a:p>
                      <a:pPr algn="ctr"/>
                      <a:r>
                        <a:rPr lang="en-US" altLang="zh-TW" sz="1700" b="1" dirty="0" smtClean="0"/>
                        <a:t>3</a:t>
                      </a:r>
                      <a:r>
                        <a:rPr lang="zh-TW" altLang="en-US" sz="1700" b="1" dirty="0" smtClean="0"/>
                        <a:t>名</a:t>
                      </a:r>
                      <a:endParaRPr lang="zh-TW" altLang="en-US" sz="1700" b="1" dirty="0"/>
                    </a:p>
                  </a:txBody>
                  <a:tcPr anchor="ctr"/>
                </a:tc>
              </a:tr>
              <a:tr h="549538">
                <a:tc>
                  <a:txBody>
                    <a:bodyPr/>
                    <a:lstStyle/>
                    <a:p>
                      <a:pPr algn="ctr"/>
                      <a:r>
                        <a:rPr lang="zh-TW" altLang="en-US" b="1" dirty="0" smtClean="0"/>
                        <a:t>臺灣大學</a:t>
                      </a:r>
                      <a:endParaRPr lang="zh-TW" altLang="en-US" b="1" dirty="0"/>
                    </a:p>
                  </a:txBody>
                  <a:tcPr anchor="ctr"/>
                </a:tc>
                <a:tc>
                  <a:txBody>
                    <a:bodyPr/>
                    <a:lstStyle/>
                    <a:p>
                      <a:pPr algn="ctr"/>
                      <a:r>
                        <a:rPr lang="zh-TW" altLang="en-US" b="1" dirty="0" smtClean="0"/>
                        <a:t>希望入學</a:t>
                      </a:r>
                      <a:endParaRPr lang="zh-TW" altLang="en-US" b="1" dirty="0"/>
                    </a:p>
                  </a:txBody>
                  <a:tcPr anchor="ctr"/>
                </a:tc>
                <a:tc>
                  <a:txBody>
                    <a:bodyPr/>
                    <a:lstStyle/>
                    <a:p>
                      <a:pPr algn="ctr"/>
                      <a:r>
                        <a:rPr lang="en-US" altLang="zh-TW" sz="1700" b="1" dirty="0" smtClean="0"/>
                        <a:t>53</a:t>
                      </a:r>
                      <a:r>
                        <a:rPr lang="zh-TW" altLang="en-US" sz="1700" b="1" dirty="0" smtClean="0"/>
                        <a:t>系</a:t>
                      </a:r>
                      <a:r>
                        <a:rPr lang="en-US" altLang="zh-TW" sz="1700" b="1" dirty="0" smtClean="0"/>
                        <a:t>20</a:t>
                      </a:r>
                      <a:r>
                        <a:rPr lang="zh-TW" altLang="en-US" sz="1700" b="1" dirty="0" smtClean="0"/>
                        <a:t>名</a:t>
                      </a:r>
                      <a:endParaRPr lang="zh-TW" altLang="en-US" sz="1700" b="1" dirty="0"/>
                    </a:p>
                  </a:txBody>
                  <a:tcPr anchor="ctr"/>
                </a:tc>
                <a:tc>
                  <a:txBody>
                    <a:bodyPr/>
                    <a:lstStyle/>
                    <a:p>
                      <a:pPr algn="ctr"/>
                      <a:r>
                        <a:rPr lang="zh-TW" altLang="en-US" b="1" dirty="0" smtClean="0"/>
                        <a:t>高雄</a:t>
                      </a:r>
                      <a:endParaRPr lang="en-US" altLang="zh-TW" b="1" dirty="0" smtClean="0"/>
                    </a:p>
                    <a:p>
                      <a:pPr algn="ctr"/>
                      <a:r>
                        <a:rPr lang="zh-TW" altLang="en-US" b="1" dirty="0" smtClean="0"/>
                        <a:t>師範大學</a:t>
                      </a:r>
                      <a:endParaRPr lang="zh-TW" altLang="en-US" b="1" dirty="0"/>
                    </a:p>
                  </a:txBody>
                  <a:tcPr anchor="ctr"/>
                </a:tc>
                <a:tc>
                  <a:txBody>
                    <a:bodyPr/>
                    <a:lstStyle/>
                    <a:p>
                      <a:pPr algn="ctr"/>
                      <a:r>
                        <a:rPr lang="zh-TW" altLang="en-US" b="1" dirty="0" smtClean="0"/>
                        <a:t>工設系</a:t>
                      </a:r>
                      <a:endParaRPr lang="en-US" altLang="zh-TW" b="1" dirty="0" smtClean="0"/>
                    </a:p>
                    <a:p>
                      <a:pPr algn="ctr"/>
                      <a:r>
                        <a:rPr lang="zh-TW" altLang="en-US" b="1" dirty="0" smtClean="0"/>
                        <a:t>特殊選才</a:t>
                      </a:r>
                      <a:endParaRPr lang="zh-TW" altLang="en-US" b="1" dirty="0"/>
                    </a:p>
                  </a:txBody>
                  <a:tcPr anchor="ctr"/>
                </a:tc>
                <a:tc>
                  <a:txBody>
                    <a:bodyPr/>
                    <a:lstStyle/>
                    <a:p>
                      <a:pPr algn="ctr"/>
                      <a:r>
                        <a:rPr lang="en-US" altLang="zh-TW" sz="1700" b="1" dirty="0" smtClean="0"/>
                        <a:t>1</a:t>
                      </a:r>
                      <a:r>
                        <a:rPr lang="zh-TW" altLang="en-US" sz="1700" b="1" dirty="0" smtClean="0"/>
                        <a:t>系</a:t>
                      </a:r>
                      <a:r>
                        <a:rPr lang="en-US" altLang="zh-TW" sz="1700" b="1" dirty="0" smtClean="0"/>
                        <a:t>1</a:t>
                      </a:r>
                      <a:r>
                        <a:rPr lang="zh-TW" altLang="en-US" sz="1700" b="1" dirty="0" smtClean="0"/>
                        <a:t>名</a:t>
                      </a:r>
                      <a:endParaRPr lang="zh-TW" altLang="en-US" sz="1700" b="1" dirty="0"/>
                    </a:p>
                  </a:txBody>
                  <a:tcPr anchor="ctr"/>
                </a:tc>
              </a:tr>
              <a:tr h="549538">
                <a:tc>
                  <a:txBody>
                    <a:bodyPr/>
                    <a:lstStyle/>
                    <a:p>
                      <a:pPr algn="ctr"/>
                      <a:r>
                        <a:rPr lang="zh-TW" altLang="en-US" b="1" dirty="0" smtClean="0"/>
                        <a:t>中央大學</a:t>
                      </a:r>
                      <a:endParaRPr lang="zh-TW" altLang="en-US" b="1" dirty="0"/>
                    </a:p>
                  </a:txBody>
                  <a:tcPr anchor="ctr"/>
                </a:tc>
                <a:tc>
                  <a:txBody>
                    <a:bodyPr/>
                    <a:lstStyle/>
                    <a:p>
                      <a:pPr algn="ctr"/>
                      <a:r>
                        <a:rPr lang="zh-TW" altLang="en-US" b="1" dirty="0" smtClean="0"/>
                        <a:t>特殊選才</a:t>
                      </a:r>
                      <a:endParaRPr lang="zh-TW" altLang="en-US" b="1" dirty="0"/>
                    </a:p>
                  </a:txBody>
                  <a:tcPr anchor="ctr"/>
                </a:tc>
                <a:tc>
                  <a:txBody>
                    <a:bodyPr/>
                    <a:lstStyle/>
                    <a:p>
                      <a:pPr algn="ctr"/>
                      <a:r>
                        <a:rPr lang="zh-TW" altLang="en-US" sz="1700" b="1" dirty="0" smtClean="0"/>
                        <a:t>  </a:t>
                      </a:r>
                      <a:r>
                        <a:rPr lang="en-US" altLang="zh-TW" sz="1700" b="1" dirty="0" smtClean="0"/>
                        <a:t>8</a:t>
                      </a:r>
                      <a:r>
                        <a:rPr lang="zh-TW" altLang="en-US" sz="1700" b="1" dirty="0" smtClean="0"/>
                        <a:t>系</a:t>
                      </a:r>
                      <a:r>
                        <a:rPr lang="en-US" altLang="zh-TW" sz="1700" b="1" dirty="0" smtClean="0"/>
                        <a:t>8</a:t>
                      </a:r>
                      <a:r>
                        <a:rPr lang="zh-TW" altLang="en-US" sz="1700" b="1" dirty="0" smtClean="0"/>
                        <a:t>名</a:t>
                      </a:r>
                      <a:endParaRPr lang="zh-TW" altLang="en-US" sz="1700" b="1" dirty="0"/>
                    </a:p>
                  </a:txBody>
                  <a:tcPr anchor="ctr"/>
                </a:tc>
                <a:tc>
                  <a:txBody>
                    <a:bodyPr/>
                    <a:lstStyle/>
                    <a:p>
                      <a:pPr algn="ctr"/>
                      <a:r>
                        <a:rPr lang="zh-TW" altLang="en-US" b="1" dirty="0" smtClean="0"/>
                        <a:t>暨南大學音樂專長</a:t>
                      </a:r>
                      <a:endParaRPr lang="zh-TW" altLang="en-US" b="1" dirty="0"/>
                    </a:p>
                  </a:txBody>
                  <a:tcPr anchor="ctr"/>
                </a:tc>
                <a:tc>
                  <a:txBody>
                    <a:bodyPr/>
                    <a:lstStyle/>
                    <a:p>
                      <a:pPr algn="ctr"/>
                      <a:r>
                        <a:rPr lang="zh-TW" altLang="en-US" b="1" dirty="0" smtClean="0"/>
                        <a:t>特殊選才</a:t>
                      </a:r>
                      <a:endParaRPr lang="zh-TW" altLang="en-US" b="1" dirty="0"/>
                    </a:p>
                  </a:txBody>
                  <a:tcPr anchor="ctr"/>
                </a:tc>
                <a:tc>
                  <a:txBody>
                    <a:bodyPr/>
                    <a:lstStyle/>
                    <a:p>
                      <a:pPr algn="ctr"/>
                      <a:r>
                        <a:rPr lang="en-US" altLang="zh-TW" sz="1700" b="1" dirty="0" smtClean="0"/>
                        <a:t>5</a:t>
                      </a:r>
                      <a:r>
                        <a:rPr lang="zh-TW" altLang="en-US" sz="1700" b="1" dirty="0" smtClean="0"/>
                        <a:t>系</a:t>
                      </a:r>
                      <a:r>
                        <a:rPr lang="en-US" altLang="zh-TW" sz="1700" b="1" dirty="0" smtClean="0"/>
                        <a:t>5</a:t>
                      </a:r>
                      <a:r>
                        <a:rPr lang="zh-TW" altLang="en-US" sz="1700" b="1" dirty="0" smtClean="0"/>
                        <a:t>名</a:t>
                      </a:r>
                      <a:endParaRPr lang="zh-TW" altLang="en-US" sz="1700" b="1" dirty="0"/>
                    </a:p>
                  </a:txBody>
                  <a:tcPr anchor="ctr"/>
                </a:tc>
              </a:tr>
              <a:tr h="494578">
                <a:tc>
                  <a:txBody>
                    <a:bodyPr/>
                    <a:lstStyle/>
                    <a:p>
                      <a:pPr algn="ctr"/>
                      <a:r>
                        <a:rPr lang="zh-TW" altLang="en-US" b="1" dirty="0" smtClean="0"/>
                        <a:t>台北大學</a:t>
                      </a:r>
                      <a:endParaRPr lang="zh-TW" altLang="en-US" b="1" dirty="0"/>
                    </a:p>
                  </a:txBody>
                  <a:tcPr anchor="ctr"/>
                </a:tc>
                <a:tc>
                  <a:txBody>
                    <a:bodyPr/>
                    <a:lstStyle/>
                    <a:p>
                      <a:pPr algn="ctr"/>
                      <a:r>
                        <a:rPr lang="zh-TW" altLang="en-US" b="1" dirty="0" smtClean="0"/>
                        <a:t>特殊選才</a:t>
                      </a:r>
                      <a:endParaRPr lang="zh-TW" altLang="en-US" b="1" dirty="0"/>
                    </a:p>
                  </a:txBody>
                  <a:tcPr anchor="ctr"/>
                </a:tc>
                <a:tc>
                  <a:txBody>
                    <a:bodyPr/>
                    <a:lstStyle/>
                    <a:p>
                      <a:pPr algn="ctr"/>
                      <a:r>
                        <a:rPr lang="zh-TW" altLang="en-US" sz="1700" b="1" dirty="0" smtClean="0"/>
                        <a:t>  </a:t>
                      </a:r>
                      <a:r>
                        <a:rPr lang="en-US" altLang="zh-TW" sz="1700" b="1" dirty="0" smtClean="0"/>
                        <a:t>2</a:t>
                      </a:r>
                      <a:r>
                        <a:rPr lang="zh-TW" altLang="en-US" sz="1700" b="1" dirty="0" smtClean="0"/>
                        <a:t>系</a:t>
                      </a:r>
                      <a:r>
                        <a:rPr lang="en-US" altLang="zh-TW" sz="1700" b="1" dirty="0" smtClean="0"/>
                        <a:t>4</a:t>
                      </a:r>
                      <a:r>
                        <a:rPr lang="zh-TW" altLang="en-US" sz="1700" b="1" dirty="0" smtClean="0"/>
                        <a:t>名</a:t>
                      </a:r>
                      <a:endParaRPr lang="zh-TW" altLang="en-US" sz="1700" b="1" dirty="0"/>
                    </a:p>
                  </a:txBody>
                  <a:tcPr anchor="ctr"/>
                </a:tc>
                <a:tc>
                  <a:txBody>
                    <a:bodyPr/>
                    <a:lstStyle/>
                    <a:p>
                      <a:pPr algn="ctr"/>
                      <a:r>
                        <a:rPr lang="zh-TW" altLang="en-US" b="1" dirty="0" smtClean="0"/>
                        <a:t>中興大學</a:t>
                      </a:r>
                      <a:endParaRPr lang="zh-TW" altLang="en-US" b="1" dirty="0"/>
                    </a:p>
                  </a:txBody>
                  <a:tcPr anchor="ctr"/>
                </a:tc>
                <a:tc>
                  <a:txBody>
                    <a:bodyPr/>
                    <a:lstStyle/>
                    <a:p>
                      <a:pPr algn="ctr"/>
                      <a:r>
                        <a:rPr lang="zh-TW" altLang="en-US" b="1" dirty="0" smtClean="0"/>
                        <a:t>特殊選才</a:t>
                      </a:r>
                      <a:endParaRPr lang="zh-TW" altLang="en-US" b="1" dirty="0"/>
                    </a:p>
                  </a:txBody>
                  <a:tcPr anchor="ctr"/>
                </a:tc>
                <a:tc>
                  <a:txBody>
                    <a:bodyPr/>
                    <a:lstStyle/>
                    <a:p>
                      <a:pPr algn="ctr"/>
                      <a:r>
                        <a:rPr lang="en-US" altLang="zh-TW" sz="1700" b="1" dirty="0" smtClean="0"/>
                        <a:t>10</a:t>
                      </a:r>
                      <a:r>
                        <a:rPr lang="zh-TW" altLang="en-US" sz="1700" b="1" dirty="0" smtClean="0"/>
                        <a:t>系</a:t>
                      </a:r>
                      <a:r>
                        <a:rPr lang="en-US" altLang="zh-TW" sz="1700" b="1" dirty="0" smtClean="0"/>
                        <a:t>10</a:t>
                      </a:r>
                      <a:r>
                        <a:rPr lang="zh-TW" altLang="en-US" sz="1700" b="1" dirty="0" smtClean="0"/>
                        <a:t>名</a:t>
                      </a:r>
                      <a:endParaRPr lang="zh-TW" altLang="en-US" sz="1700" b="1" dirty="0"/>
                    </a:p>
                  </a:txBody>
                  <a:tcPr anchor="ctr"/>
                </a:tc>
              </a:tr>
              <a:tr h="549538">
                <a:tc>
                  <a:txBody>
                    <a:bodyPr/>
                    <a:lstStyle/>
                    <a:p>
                      <a:pPr algn="ctr"/>
                      <a:r>
                        <a:rPr lang="zh-TW" altLang="en-US" b="1" dirty="0" smtClean="0"/>
                        <a:t>臺灣</a:t>
                      </a:r>
                      <a:endParaRPr lang="en-US" altLang="zh-TW" b="1" dirty="0" smtClean="0"/>
                    </a:p>
                    <a:p>
                      <a:pPr algn="ctr"/>
                      <a:r>
                        <a:rPr lang="zh-TW" altLang="en-US" b="1" dirty="0" smtClean="0"/>
                        <a:t>師範大學</a:t>
                      </a:r>
                      <a:endParaRPr lang="zh-TW" altLang="en-US" b="1" dirty="0"/>
                    </a:p>
                  </a:txBody>
                  <a:tcPr anchor="ctr"/>
                </a:tc>
                <a:tc>
                  <a:txBody>
                    <a:bodyPr/>
                    <a:lstStyle/>
                    <a:p>
                      <a:pPr algn="ctr"/>
                      <a:r>
                        <a:rPr lang="zh-TW" altLang="en-US" b="1" dirty="0" smtClean="0"/>
                        <a:t>獅子座</a:t>
                      </a:r>
                      <a:endParaRPr lang="en-US" altLang="zh-TW" b="1" dirty="0" smtClean="0"/>
                    </a:p>
                    <a:p>
                      <a:pPr algn="ctr"/>
                      <a:r>
                        <a:rPr lang="zh-TW" altLang="en-US" b="1" dirty="0" smtClean="0"/>
                        <a:t>計畫</a:t>
                      </a:r>
                      <a:endParaRPr lang="zh-TW" altLang="en-US" b="1" dirty="0"/>
                    </a:p>
                  </a:txBody>
                  <a:tcPr anchor="ctr"/>
                </a:tc>
                <a:tc>
                  <a:txBody>
                    <a:bodyPr/>
                    <a:lstStyle/>
                    <a:p>
                      <a:pPr algn="ctr"/>
                      <a:r>
                        <a:rPr lang="zh-TW" altLang="en-US" sz="1700" b="1" dirty="0" smtClean="0"/>
                        <a:t>  </a:t>
                      </a:r>
                      <a:r>
                        <a:rPr lang="en-US" altLang="zh-TW" sz="1700" b="1" dirty="0" smtClean="0"/>
                        <a:t>9</a:t>
                      </a:r>
                      <a:r>
                        <a:rPr lang="zh-TW" altLang="en-US" sz="1700" b="1" dirty="0" smtClean="0"/>
                        <a:t>系</a:t>
                      </a:r>
                      <a:r>
                        <a:rPr lang="en-US" altLang="zh-TW" sz="1700" b="1" dirty="0" smtClean="0"/>
                        <a:t>10</a:t>
                      </a:r>
                      <a:r>
                        <a:rPr lang="zh-TW" altLang="en-US" sz="1700" b="1" dirty="0" smtClean="0"/>
                        <a:t>名</a:t>
                      </a:r>
                      <a:endParaRPr lang="zh-TW" altLang="en-US" sz="1700" b="1" dirty="0"/>
                    </a:p>
                  </a:txBody>
                  <a:tcPr anchor="ctr"/>
                </a:tc>
                <a:tc>
                  <a:txBody>
                    <a:bodyPr/>
                    <a:lstStyle/>
                    <a:p>
                      <a:pPr algn="ctr"/>
                      <a:r>
                        <a:rPr lang="zh-TW" altLang="en-US" b="1" dirty="0" smtClean="0"/>
                        <a:t>中山大學</a:t>
                      </a:r>
                      <a:endParaRPr lang="zh-TW" altLang="en-US" b="1" dirty="0"/>
                    </a:p>
                  </a:txBody>
                  <a:tcPr anchor="ctr"/>
                </a:tc>
                <a:tc>
                  <a:txBody>
                    <a:bodyPr/>
                    <a:lstStyle/>
                    <a:p>
                      <a:pPr algn="ctr"/>
                      <a:r>
                        <a:rPr lang="zh-TW" altLang="en-US" b="1" dirty="0" smtClean="0"/>
                        <a:t>海納百川</a:t>
                      </a:r>
                      <a:endParaRPr lang="zh-TW" altLang="en-US" b="1" dirty="0"/>
                    </a:p>
                  </a:txBody>
                  <a:tcPr anchor="ctr"/>
                </a:tc>
                <a:tc>
                  <a:txBody>
                    <a:bodyPr/>
                    <a:lstStyle/>
                    <a:p>
                      <a:pPr algn="ctr"/>
                      <a:r>
                        <a:rPr lang="en-US" altLang="zh-TW" sz="1700" b="1" dirty="0" smtClean="0"/>
                        <a:t>2</a:t>
                      </a:r>
                      <a:r>
                        <a:rPr lang="zh-TW" altLang="en-US" sz="1700" b="1" dirty="0" smtClean="0"/>
                        <a:t>系</a:t>
                      </a:r>
                      <a:r>
                        <a:rPr lang="en-US" altLang="zh-TW" sz="1700" b="1" dirty="0" smtClean="0"/>
                        <a:t>8</a:t>
                      </a:r>
                      <a:r>
                        <a:rPr lang="zh-TW" altLang="en-US" sz="1700" b="1" dirty="0" smtClean="0"/>
                        <a:t>名</a:t>
                      </a:r>
                      <a:endParaRPr lang="zh-TW" altLang="en-US" sz="1700" b="1" dirty="0"/>
                    </a:p>
                  </a:txBody>
                  <a:tcPr anchor="ct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t>特殊選才試辦計畫</a:t>
            </a:r>
            <a:endParaRPr lang="zh-TW" altLang="en-US" dirty="0"/>
          </a:p>
        </p:txBody>
      </p:sp>
      <p:sp>
        <p:nvSpPr>
          <p:cNvPr id="3" name="內容版面配置區 2"/>
          <p:cNvSpPr>
            <a:spLocks noGrp="1"/>
          </p:cNvSpPr>
          <p:nvPr>
            <p:ph idx="1"/>
          </p:nvPr>
        </p:nvSpPr>
        <p:spPr/>
        <p:txBody>
          <a:bodyPr>
            <a:normAutofit/>
          </a:bodyPr>
          <a:lstStyle/>
          <a:p>
            <a:r>
              <a:rPr lang="en-US" altLang="zh-TW" b="1" dirty="0" smtClean="0">
                <a:solidFill>
                  <a:srgbClr val="0000FF"/>
                </a:solidFill>
              </a:rPr>
              <a:t>106</a:t>
            </a:r>
            <a:r>
              <a:rPr lang="zh-TW" altLang="en-US" b="1" dirty="0" smtClean="0">
                <a:solidFill>
                  <a:srgbClr val="0000FF"/>
                </a:solidFill>
              </a:rPr>
              <a:t>學年度大學特殊選才招生學校</a:t>
            </a:r>
            <a:endParaRPr lang="en-US" altLang="zh-TW" b="1" dirty="0" smtClean="0">
              <a:solidFill>
                <a:srgbClr val="0000FF"/>
              </a:solidFill>
            </a:endParaRPr>
          </a:p>
          <a:p>
            <a:r>
              <a:rPr lang="zh-TW" altLang="en-US" b="1" dirty="0" smtClean="0"/>
              <a:t>公立大學</a:t>
            </a:r>
            <a:r>
              <a:rPr lang="en-US" altLang="zh-TW" b="1" dirty="0" smtClean="0">
                <a:solidFill>
                  <a:srgbClr val="C00000"/>
                </a:solidFill>
              </a:rPr>
              <a:t>17</a:t>
            </a:r>
            <a:r>
              <a:rPr lang="zh-TW" altLang="en-US" b="1" dirty="0" smtClean="0">
                <a:solidFill>
                  <a:srgbClr val="C00000"/>
                </a:solidFill>
              </a:rPr>
              <a:t>校 </a:t>
            </a:r>
            <a:r>
              <a:rPr lang="en-US" altLang="zh-TW" b="1" dirty="0" smtClean="0">
                <a:solidFill>
                  <a:srgbClr val="C00000"/>
                </a:solidFill>
              </a:rPr>
              <a:t>185</a:t>
            </a:r>
            <a:r>
              <a:rPr lang="zh-TW" altLang="en-US" b="1" dirty="0" smtClean="0">
                <a:solidFill>
                  <a:srgbClr val="C00000"/>
                </a:solidFill>
              </a:rPr>
              <a:t>名</a:t>
            </a:r>
            <a:endParaRPr lang="en-US" altLang="zh-TW" b="1" dirty="0" smtClean="0">
              <a:solidFill>
                <a:srgbClr val="C00000"/>
              </a:solidFill>
            </a:endParaRPr>
          </a:p>
          <a:p>
            <a:r>
              <a:rPr lang="zh-TW" altLang="en-US" sz="2400" u="sng" dirty="0" smtClean="0"/>
              <a:t>台大</a:t>
            </a:r>
            <a:r>
              <a:rPr lang="zh-TW" altLang="en-US" sz="2400" dirty="0" smtClean="0"/>
              <a:t>、</a:t>
            </a:r>
            <a:r>
              <a:rPr lang="zh-TW" altLang="en-US" sz="2400" b="1" u="sng" dirty="0" smtClean="0">
                <a:solidFill>
                  <a:srgbClr val="C00000"/>
                </a:solidFill>
              </a:rPr>
              <a:t>清大</a:t>
            </a:r>
            <a:r>
              <a:rPr lang="zh-TW" altLang="en-US" sz="2400" dirty="0" smtClean="0"/>
              <a:t>、</a:t>
            </a:r>
            <a:r>
              <a:rPr lang="zh-TW" altLang="en-US" sz="2400" u="sng" dirty="0" smtClean="0"/>
              <a:t>交大</a:t>
            </a:r>
            <a:r>
              <a:rPr lang="zh-TW" altLang="en-US" sz="2400" dirty="0" smtClean="0"/>
              <a:t>、成大、</a:t>
            </a:r>
            <a:r>
              <a:rPr lang="zh-TW" altLang="en-US" sz="2400" u="sng" dirty="0" smtClean="0"/>
              <a:t>台師大</a:t>
            </a:r>
            <a:r>
              <a:rPr lang="zh-TW" altLang="en-US" sz="2400" dirty="0" smtClean="0"/>
              <a:t>、</a:t>
            </a:r>
            <a:r>
              <a:rPr lang="zh-TW" altLang="en-US" sz="2400" b="1" u="sng" dirty="0" smtClean="0">
                <a:solidFill>
                  <a:srgbClr val="C00000"/>
                </a:solidFill>
              </a:rPr>
              <a:t>中山</a:t>
            </a:r>
            <a:r>
              <a:rPr lang="zh-TW" altLang="en-US" sz="2400" dirty="0" smtClean="0"/>
              <a:t>、</a:t>
            </a:r>
            <a:r>
              <a:rPr lang="zh-TW" altLang="en-US" sz="2400" u="sng" dirty="0" smtClean="0"/>
              <a:t>中央</a:t>
            </a:r>
            <a:r>
              <a:rPr lang="zh-TW" altLang="en-US" sz="2400" dirty="0" smtClean="0"/>
              <a:t>、</a:t>
            </a:r>
            <a:r>
              <a:rPr lang="zh-TW" altLang="en-US" sz="2400" u="sng" dirty="0" smtClean="0"/>
              <a:t>中正</a:t>
            </a:r>
            <a:r>
              <a:rPr lang="zh-TW" altLang="en-US" sz="2400" dirty="0" smtClean="0"/>
              <a:t>、</a:t>
            </a:r>
            <a:r>
              <a:rPr lang="zh-TW" altLang="en-US" sz="2400" u="sng" dirty="0" smtClean="0"/>
              <a:t>中興</a:t>
            </a:r>
            <a:r>
              <a:rPr lang="zh-TW" altLang="en-US" sz="2400" dirty="0" smtClean="0"/>
              <a:t>、</a:t>
            </a:r>
            <a:r>
              <a:rPr lang="zh-TW" altLang="en-US" sz="2400" u="sng" dirty="0" smtClean="0"/>
              <a:t>高師大</a:t>
            </a:r>
            <a:r>
              <a:rPr lang="zh-TW" altLang="en-US" sz="2400" dirty="0" smtClean="0"/>
              <a:t>、宜大、</a:t>
            </a:r>
            <a:r>
              <a:rPr lang="zh-TW" altLang="en-US" sz="2400" u="sng" dirty="0" smtClean="0"/>
              <a:t>陽明</a:t>
            </a:r>
            <a:r>
              <a:rPr lang="zh-TW" altLang="en-US" sz="2400" dirty="0" smtClean="0"/>
              <a:t>、嘉大、</a:t>
            </a:r>
            <a:r>
              <a:rPr lang="zh-TW" altLang="en-US" sz="2400" u="sng" dirty="0" smtClean="0"/>
              <a:t>暨南</a:t>
            </a:r>
            <a:r>
              <a:rPr lang="zh-TW" altLang="en-US" sz="2400" dirty="0" smtClean="0"/>
              <a:t>、</a:t>
            </a:r>
            <a:r>
              <a:rPr lang="zh-TW" altLang="en-US" sz="2400" u="sng" dirty="0" smtClean="0"/>
              <a:t>北大</a:t>
            </a:r>
            <a:r>
              <a:rPr lang="zh-TW" altLang="en-US" sz="2400" dirty="0" smtClean="0"/>
              <a:t>、</a:t>
            </a:r>
            <a:r>
              <a:rPr lang="zh-TW" altLang="en-US" sz="2400" b="1" dirty="0" smtClean="0">
                <a:solidFill>
                  <a:srgbClr val="C00000"/>
                </a:solidFill>
              </a:rPr>
              <a:t>臺東</a:t>
            </a:r>
            <a:r>
              <a:rPr lang="zh-TW" altLang="en-US" sz="2400" dirty="0" smtClean="0"/>
              <a:t>、</a:t>
            </a:r>
            <a:r>
              <a:rPr lang="zh-TW" altLang="en-US" sz="2400" b="1" u="sng" dirty="0" smtClean="0">
                <a:solidFill>
                  <a:srgbClr val="C00000"/>
                </a:solidFill>
              </a:rPr>
              <a:t>海大</a:t>
            </a:r>
            <a:endParaRPr lang="en-US" altLang="zh-TW" sz="2400" b="1" u="sng" dirty="0" smtClean="0">
              <a:solidFill>
                <a:srgbClr val="C00000"/>
              </a:solidFill>
            </a:endParaRPr>
          </a:p>
          <a:p>
            <a:r>
              <a:rPr lang="zh-TW" altLang="en-US" b="1" dirty="0" smtClean="0"/>
              <a:t>私立大學</a:t>
            </a:r>
            <a:r>
              <a:rPr lang="en-US" altLang="zh-TW" b="1" dirty="0" smtClean="0">
                <a:solidFill>
                  <a:srgbClr val="C00000"/>
                </a:solidFill>
              </a:rPr>
              <a:t>13</a:t>
            </a:r>
            <a:r>
              <a:rPr lang="zh-TW" altLang="en-US" b="1" dirty="0" smtClean="0">
                <a:solidFill>
                  <a:srgbClr val="C00000"/>
                </a:solidFill>
              </a:rPr>
              <a:t>校 </a:t>
            </a:r>
            <a:r>
              <a:rPr lang="en-US" altLang="zh-TW" b="1" dirty="0" smtClean="0">
                <a:solidFill>
                  <a:srgbClr val="C00000"/>
                </a:solidFill>
              </a:rPr>
              <a:t>97</a:t>
            </a:r>
            <a:r>
              <a:rPr lang="zh-TW" altLang="en-US" b="1" dirty="0" smtClean="0">
                <a:solidFill>
                  <a:srgbClr val="C00000"/>
                </a:solidFill>
              </a:rPr>
              <a:t>名</a:t>
            </a:r>
            <a:endParaRPr lang="en-US" altLang="zh-TW" b="1" dirty="0" smtClean="0">
              <a:solidFill>
                <a:srgbClr val="C00000"/>
              </a:solidFill>
            </a:endParaRPr>
          </a:p>
          <a:p>
            <a:r>
              <a:rPr lang="zh-TW" altLang="en-US" sz="2400" u="sng" dirty="0" smtClean="0"/>
              <a:t>大葉</a:t>
            </a:r>
            <a:r>
              <a:rPr lang="zh-TW" altLang="en-US" sz="2400" dirty="0" smtClean="0"/>
              <a:t>、</a:t>
            </a:r>
            <a:r>
              <a:rPr lang="zh-TW" altLang="en-US" sz="2400" u="sng" dirty="0" smtClean="0"/>
              <a:t>中原</a:t>
            </a:r>
            <a:r>
              <a:rPr lang="zh-TW" altLang="en-US" sz="2400" dirty="0" smtClean="0"/>
              <a:t>、</a:t>
            </a:r>
            <a:r>
              <a:rPr lang="zh-TW" altLang="en-US" sz="2400" u="sng" dirty="0" smtClean="0"/>
              <a:t>玄奘</a:t>
            </a:r>
            <a:r>
              <a:rPr lang="zh-TW" altLang="en-US" sz="2400" dirty="0" smtClean="0"/>
              <a:t>、</a:t>
            </a:r>
            <a:r>
              <a:rPr lang="zh-TW" altLang="en-US" sz="2400" u="sng" dirty="0" smtClean="0"/>
              <a:t>亞大</a:t>
            </a:r>
            <a:r>
              <a:rPr lang="zh-TW" altLang="en-US" sz="2400" dirty="0" smtClean="0"/>
              <a:t>、</a:t>
            </a:r>
            <a:r>
              <a:rPr lang="zh-TW" altLang="en-US" sz="2400" u="sng" dirty="0" smtClean="0"/>
              <a:t>東海</a:t>
            </a:r>
            <a:r>
              <a:rPr lang="zh-TW" altLang="en-US" sz="2400" dirty="0" smtClean="0"/>
              <a:t>、長庚、高醫、逢甲、華梵、</a:t>
            </a:r>
            <a:r>
              <a:rPr lang="zh-TW" altLang="en-US" sz="2400" u="sng" dirty="0" smtClean="0"/>
              <a:t>慈濟</a:t>
            </a:r>
            <a:r>
              <a:rPr lang="zh-TW" altLang="en-US" sz="2400" dirty="0" smtClean="0"/>
              <a:t>、</a:t>
            </a:r>
            <a:r>
              <a:rPr lang="zh-TW" altLang="en-US" sz="2400" u="sng" dirty="0" smtClean="0"/>
              <a:t>義守</a:t>
            </a:r>
            <a:r>
              <a:rPr lang="zh-TW" altLang="en-US" sz="2400" dirty="0" smtClean="0"/>
              <a:t>、銘傳、</a:t>
            </a:r>
            <a:r>
              <a:rPr lang="zh-TW" altLang="en-US" sz="2400" u="sng" dirty="0" smtClean="0"/>
              <a:t>靜</a:t>
            </a:r>
            <a:endParaRPr lang="en-US" altLang="zh-TW" sz="2400" u="sng" dirty="0" smtClean="0"/>
          </a:p>
          <a:p>
            <a:pPr>
              <a:buNone/>
            </a:pPr>
            <a:endParaRPr lang="en-US" altLang="zh-TW" sz="1800" dirty="0" smtClean="0"/>
          </a:p>
          <a:p>
            <a:pPr>
              <a:buNone/>
            </a:pPr>
            <a:r>
              <a:rPr lang="en-US" altLang="zh-TW" sz="1800" dirty="0" smtClean="0"/>
              <a:t>※</a:t>
            </a:r>
            <a:r>
              <a:rPr lang="zh-TW" altLang="en-US" sz="1800" dirty="0" smtClean="0"/>
              <a:t>紅字：簡章已公告</a:t>
            </a:r>
            <a:r>
              <a:rPr lang="zh-TW" altLang="en-US" sz="1800" dirty="0" smtClean="0"/>
              <a:t>　</a:t>
            </a:r>
            <a:r>
              <a:rPr lang="en-US" altLang="zh-TW" sz="1800" dirty="0" smtClean="0"/>
              <a:t>※</a:t>
            </a:r>
            <a:r>
              <a:rPr lang="zh-TW" altLang="en-US" sz="1800" dirty="0" smtClean="0"/>
              <a:t>底線：</a:t>
            </a:r>
            <a:r>
              <a:rPr lang="en-US" altLang="zh-TW" sz="1800" dirty="0" smtClean="0"/>
              <a:t>105</a:t>
            </a:r>
            <a:r>
              <a:rPr lang="zh-TW" altLang="en-US" sz="1800" dirty="0" smtClean="0"/>
              <a:t>學年度有辦理招生</a:t>
            </a:r>
            <a:endParaRPr lang="en-US" altLang="zh-TW" sz="1800" dirty="0" smtClean="0"/>
          </a:p>
          <a:p>
            <a:pPr>
              <a:buNone/>
            </a:pPr>
            <a:endParaRPr lang="en-US" altLang="zh-TW" sz="2400" dirty="0" smtClean="0"/>
          </a:p>
          <a:p>
            <a:pPr>
              <a:buNone/>
            </a:pPr>
            <a:endParaRPr lang="en-US" altLang="zh-TW" sz="2400" u="sng" dirty="0" smtClean="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夏至">
  <a:themeElements>
    <a:clrScheme name="夏至">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夏至">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夏至">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3151</TotalTime>
  <Words>1537</Words>
  <Application>Microsoft Office PowerPoint</Application>
  <PresentationFormat>如螢幕大小 (4:3)</PresentationFormat>
  <Paragraphs>342</Paragraphs>
  <Slides>25</Slides>
  <Notes>0</Notes>
  <HiddenSlides>0</HiddenSlides>
  <MMClips>0</MMClips>
  <ScaleCrop>false</ScaleCrop>
  <HeadingPairs>
    <vt:vector size="4" baseType="variant">
      <vt:variant>
        <vt:lpstr>佈景主題</vt:lpstr>
      </vt:variant>
      <vt:variant>
        <vt:i4>1</vt:i4>
      </vt:variant>
      <vt:variant>
        <vt:lpstr>投影片標題</vt:lpstr>
      </vt:variant>
      <vt:variant>
        <vt:i4>25</vt:i4>
      </vt:variant>
    </vt:vector>
  </HeadingPairs>
  <TitlesOfParts>
    <vt:vector size="26" baseType="lpstr">
      <vt:lpstr>夏至</vt:lpstr>
      <vt:lpstr>特殊選才說明會 (以清大為例)</vt:lpstr>
      <vt:lpstr>教育部人才培育白皮書</vt:lpstr>
      <vt:lpstr>特殊選才試辦計畫</vt:lpstr>
      <vt:lpstr>特殊選才試辦計畫</vt:lpstr>
      <vt:lpstr>特殊選才試辦計畫</vt:lpstr>
      <vt:lpstr>特殊選才試辦計畫</vt:lpstr>
      <vt:lpstr>特殊選才試辦計畫</vt:lpstr>
      <vt:lpstr>特殊選才試辦計畫</vt:lpstr>
      <vt:lpstr>特殊選才試辦計畫</vt:lpstr>
      <vt:lpstr>特殊選才試辦計畫</vt:lpstr>
      <vt:lpstr>特殊選才試辦計畫</vt:lpstr>
      <vt:lpstr>清華大學拾穗計畫</vt:lpstr>
      <vt:lpstr>清華大學拾穗計畫</vt:lpstr>
      <vt:lpstr>清華大學拾穗計畫</vt:lpstr>
      <vt:lpstr>清華大學拾穗計畫</vt:lpstr>
      <vt:lpstr>清華大學拾穗計畫</vt:lpstr>
      <vt:lpstr>清華大學拾穗計畫</vt:lpstr>
      <vt:lpstr>清華大學拾穗計畫</vt:lpstr>
      <vt:lpstr>清華大學拾穗計畫</vt:lpstr>
      <vt:lpstr>清華大學拾穗計畫(104錄取)</vt:lpstr>
      <vt:lpstr>清華大學拾穗計畫(104錄取)</vt:lpstr>
      <vt:lpstr>清華大學拾穗計畫(105錄取)</vt:lpstr>
      <vt:lpstr>清華大學拾穗計畫(105錄取)</vt:lpstr>
      <vt:lpstr>扶助弱勢計畫(個人申請)</vt:lpstr>
      <vt:lpstr>扶助弱勢計畫(個人申請)</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近三年本校入學新生成績概況一</dc:title>
  <dc:creator>user</dc:creator>
  <cp:lastModifiedBy>USER</cp:lastModifiedBy>
  <cp:revision>73</cp:revision>
  <dcterms:created xsi:type="dcterms:W3CDTF">2016-07-11T23:52:17Z</dcterms:created>
  <dcterms:modified xsi:type="dcterms:W3CDTF">2016-10-20T02:55:58Z</dcterms:modified>
</cp:coreProperties>
</file>