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80" r:id="rId1"/>
    <p:sldMasterId id="2147483681" r:id="rId2"/>
  </p:sldMasterIdLst>
  <p:notesMasterIdLst>
    <p:notesMasterId r:id="rId58"/>
  </p:notesMasterIdLst>
  <p:handoutMasterIdLst>
    <p:handoutMasterId r:id="rId59"/>
  </p:handoutMasterIdLst>
  <p:sldIdLst>
    <p:sldId id="256" r:id="rId3"/>
    <p:sldId id="259" r:id="rId4"/>
    <p:sldId id="261" r:id="rId5"/>
    <p:sldId id="400" r:id="rId6"/>
    <p:sldId id="391" r:id="rId7"/>
    <p:sldId id="392" r:id="rId8"/>
    <p:sldId id="401" r:id="rId9"/>
    <p:sldId id="385" r:id="rId10"/>
    <p:sldId id="393" r:id="rId11"/>
    <p:sldId id="394" r:id="rId12"/>
    <p:sldId id="417" r:id="rId13"/>
    <p:sldId id="397" r:id="rId14"/>
    <p:sldId id="426" r:id="rId15"/>
    <p:sldId id="418" r:id="rId16"/>
    <p:sldId id="398" r:id="rId17"/>
    <p:sldId id="440" r:id="rId18"/>
    <p:sldId id="403" r:id="rId19"/>
    <p:sldId id="404" r:id="rId20"/>
    <p:sldId id="406" r:id="rId21"/>
    <p:sldId id="439" r:id="rId22"/>
    <p:sldId id="407" r:id="rId23"/>
    <p:sldId id="408" r:id="rId24"/>
    <p:sldId id="409" r:id="rId25"/>
    <p:sldId id="317" r:id="rId26"/>
    <p:sldId id="410" r:id="rId27"/>
    <p:sldId id="411" r:id="rId28"/>
    <p:sldId id="412" r:id="rId29"/>
    <p:sldId id="413" r:id="rId30"/>
    <p:sldId id="415" r:id="rId31"/>
    <p:sldId id="419" r:id="rId32"/>
    <p:sldId id="420" r:id="rId33"/>
    <p:sldId id="421" r:id="rId34"/>
    <p:sldId id="423" r:id="rId35"/>
    <p:sldId id="416" r:id="rId36"/>
    <p:sldId id="422" r:id="rId37"/>
    <p:sldId id="424" r:id="rId38"/>
    <p:sldId id="434" r:id="rId39"/>
    <p:sldId id="280" r:id="rId40"/>
    <p:sldId id="427" r:id="rId41"/>
    <p:sldId id="354" r:id="rId42"/>
    <p:sldId id="355" r:id="rId43"/>
    <p:sldId id="431" r:id="rId44"/>
    <p:sldId id="364" r:id="rId45"/>
    <p:sldId id="357" r:id="rId46"/>
    <p:sldId id="358" r:id="rId47"/>
    <p:sldId id="359" r:id="rId48"/>
    <p:sldId id="428" r:id="rId49"/>
    <p:sldId id="429" r:id="rId50"/>
    <p:sldId id="377" r:id="rId51"/>
    <p:sldId id="436" r:id="rId52"/>
    <p:sldId id="437" r:id="rId53"/>
    <p:sldId id="438" r:id="rId54"/>
    <p:sldId id="372" r:id="rId55"/>
    <p:sldId id="380" r:id="rId56"/>
    <p:sldId id="379" r:id="rId57"/>
  </p:sldIdLst>
  <p:sldSz cx="9144000" cy="6858000" type="screen4x3"/>
  <p:notesSz cx="6735763" cy="9866313"/>
  <p:embeddedFontLst>
    <p:embeddedFont>
      <p:font typeface="Arial Black" panose="020B0A04020102020204" pitchFamily="34" charset="0"/>
      <p:bold r:id="rId60"/>
    </p:embeddedFont>
    <p:embeddedFont>
      <p:font typeface="Lucida Sans Unicode" panose="020B0602030504020204" pitchFamily="34" charset="0"/>
      <p:regular r:id="rId61"/>
    </p:embeddedFont>
    <p:embeddedFont>
      <p:font typeface="微軟正黑體" panose="020B0604030504040204" pitchFamily="34" charset="-120"/>
      <p:regular r:id="rId62"/>
      <p:bold r:id="rId63"/>
    </p:embeddedFont>
    <p:embeddedFont>
      <p:font typeface="Eras Demi ITC" panose="020B0805030504020804" pitchFamily="34" charset="0"/>
      <p:regular r:id="rId64"/>
    </p:embeddedFont>
    <p:embeddedFont>
      <p:font typeface="Calibri" panose="020F0502020204030204" pitchFamily="34" charset="0"/>
      <p:regular r:id="rId65"/>
      <p:bold r:id="rId66"/>
      <p:italic r:id="rId67"/>
      <p:boldItalic r:id="rId6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FF"/>
    <a:srgbClr val="FF9933"/>
    <a:srgbClr val="FFCE33"/>
    <a:srgbClr val="FFFFFF"/>
    <a:srgbClr val="E23867"/>
    <a:srgbClr val="FF6600"/>
    <a:srgbClr val="505670"/>
    <a:srgbClr val="E4E3E9"/>
    <a:srgbClr val="E8E7E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141D8CDC-9986-4B95-A12B-B69ACFC05F85}">
  <a:tblStyle styleId="{141D8CDC-9986-4B95-A12B-B69ACFC05F85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00A15C55-8517-42AA-B614-E9B94910E393}" styleName="中等深淺樣式 2 - 輔色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84E427A-3D55-4303-BF80-6455036E1DE7}" styleName="佈景主題樣式 1 - 輔色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3C2FFA5D-87B4-456A-9821-1D502468CF0F}" styleName="佈景主題樣式 1 - 輔色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3788" autoAdjust="0"/>
  </p:normalViewPr>
  <p:slideViewPr>
    <p:cSldViewPr snapToGrid="0">
      <p:cViewPr>
        <p:scale>
          <a:sx n="80" d="100"/>
          <a:sy n="80" d="100"/>
        </p:scale>
        <p:origin x="-2514" y="-6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40" d="100"/>
        <a:sy n="14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font" Target="fonts/font4.fntdata"/><Relationship Id="rId68" Type="http://schemas.openxmlformats.org/officeDocument/2006/relationships/font" Target="fonts/font9.fntdata"/><Relationship Id="rId7" Type="http://schemas.openxmlformats.org/officeDocument/2006/relationships/slide" Target="slides/slide5.xml"/><Relationship Id="rId71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notesMaster" Target="notesMasters/notesMaster1.xml"/><Relationship Id="rId66" Type="http://schemas.openxmlformats.org/officeDocument/2006/relationships/font" Target="fonts/font7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61" Type="http://schemas.openxmlformats.org/officeDocument/2006/relationships/font" Target="fonts/font2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font" Target="fonts/font1.fntdata"/><Relationship Id="rId65" Type="http://schemas.openxmlformats.org/officeDocument/2006/relationships/font" Target="fonts/font6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font" Target="fonts/font5.fntdata"/><Relationship Id="rId69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tableStyles" Target="tableStyle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handoutMaster" Target="handoutMasters/handoutMaster1.xml"/><Relationship Id="rId67" Type="http://schemas.openxmlformats.org/officeDocument/2006/relationships/font" Target="fonts/font8.fntdata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font" Target="fonts/font3.fntdata"/><Relationship Id="rId7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3815373" y="0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5A0F9B-9B01-4011-AD15-AF3A9A3AB4A6}" type="datetimeFigureOut">
              <a:rPr lang="zh-TW" altLang="en-US" smtClean="0"/>
              <a:t>2021/2/26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0" y="9371285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3815373" y="9371285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7C1BC5-2130-4CB9-95FD-11C9476BB36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7294569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901700" y="739775"/>
            <a:ext cx="4932363" cy="3700463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85393111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1700" y="739775"/>
            <a:ext cx="4932363" cy="3700463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" name="Google Shape;136;g35f391192_00:notes"/>
          <p:cNvSpPr txBox="1">
            <a:spLocks noGrp="1"/>
          </p:cNvSpPr>
          <p:nvPr>
            <p:ph type="body" idx="1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885568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1700" y="739775"/>
            <a:ext cx="4932363" cy="3700463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Google Shape;177;p:notes"/>
          <p:cNvSpPr txBox="1">
            <a:spLocks noGrp="1"/>
          </p:cNvSpPr>
          <p:nvPr>
            <p:ph type="body" idx="1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8033792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1700" y="739775"/>
            <a:ext cx="4932363" cy="3700463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Google Shape;177;p:notes"/>
          <p:cNvSpPr txBox="1">
            <a:spLocks noGrp="1"/>
          </p:cNvSpPr>
          <p:nvPr>
            <p:ph type="body" idx="1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8033792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1700" y="739775"/>
            <a:ext cx="4932363" cy="3700463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Google Shape;177;p:notes"/>
          <p:cNvSpPr txBox="1">
            <a:spLocks noGrp="1"/>
          </p:cNvSpPr>
          <p:nvPr>
            <p:ph type="body" idx="1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8033792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1700" y="739775"/>
            <a:ext cx="4932363" cy="3700463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Google Shape;177;p:notes"/>
          <p:cNvSpPr txBox="1">
            <a:spLocks noGrp="1"/>
          </p:cNvSpPr>
          <p:nvPr>
            <p:ph type="body" idx="1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8033792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1700" y="739775"/>
            <a:ext cx="4932363" cy="3700463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" name="Google Shape;164;g35f391192_029:notes"/>
          <p:cNvSpPr txBox="1">
            <a:spLocks noGrp="1"/>
          </p:cNvSpPr>
          <p:nvPr>
            <p:ph type="body" idx="1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1985550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1700" y="739775"/>
            <a:ext cx="4932363" cy="3700463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Google Shape;177;p:notes"/>
          <p:cNvSpPr txBox="1">
            <a:spLocks noGrp="1"/>
          </p:cNvSpPr>
          <p:nvPr>
            <p:ph type="body" idx="1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8033792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1700" y="739775"/>
            <a:ext cx="4932363" cy="3700463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Google Shape;177;p:notes"/>
          <p:cNvSpPr txBox="1">
            <a:spLocks noGrp="1"/>
          </p:cNvSpPr>
          <p:nvPr>
            <p:ph type="body" idx="1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8033792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1700" y="739775"/>
            <a:ext cx="4932363" cy="3700463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Google Shape;177;p:notes"/>
          <p:cNvSpPr txBox="1">
            <a:spLocks noGrp="1"/>
          </p:cNvSpPr>
          <p:nvPr>
            <p:ph type="body" idx="1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8033792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1700" y="739775"/>
            <a:ext cx="4932363" cy="3700463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Google Shape;177;p:notes"/>
          <p:cNvSpPr txBox="1">
            <a:spLocks noGrp="1"/>
          </p:cNvSpPr>
          <p:nvPr>
            <p:ph type="body" idx="1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8033792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1700" y="739775"/>
            <a:ext cx="4932363" cy="3700463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Google Shape;177;p:notes"/>
          <p:cNvSpPr txBox="1">
            <a:spLocks noGrp="1"/>
          </p:cNvSpPr>
          <p:nvPr>
            <p:ph type="body" idx="1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803379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1700" y="739775"/>
            <a:ext cx="4932363" cy="3700463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" name="Google Shape;164;g35f391192_029:notes"/>
          <p:cNvSpPr txBox="1">
            <a:spLocks noGrp="1"/>
          </p:cNvSpPr>
          <p:nvPr>
            <p:ph type="body" idx="1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1985550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1700" y="739775"/>
            <a:ext cx="4932363" cy="3700463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Google Shape;177;p:notes"/>
          <p:cNvSpPr txBox="1">
            <a:spLocks noGrp="1"/>
          </p:cNvSpPr>
          <p:nvPr>
            <p:ph type="body" idx="1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8033792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1700" y="739775"/>
            <a:ext cx="4932363" cy="3700463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Google Shape;177;p:notes"/>
          <p:cNvSpPr txBox="1">
            <a:spLocks noGrp="1"/>
          </p:cNvSpPr>
          <p:nvPr>
            <p:ph type="body" idx="1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8033792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1700" y="739775"/>
            <a:ext cx="4932363" cy="3700463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Google Shape;177;p:notes"/>
          <p:cNvSpPr txBox="1">
            <a:spLocks noGrp="1"/>
          </p:cNvSpPr>
          <p:nvPr>
            <p:ph type="body" idx="1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8033792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1700" y="739775"/>
            <a:ext cx="4932363" cy="3700463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Google Shape;177;p:notes"/>
          <p:cNvSpPr txBox="1">
            <a:spLocks noGrp="1"/>
          </p:cNvSpPr>
          <p:nvPr>
            <p:ph type="body" idx="1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8033792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1700" y="739775"/>
            <a:ext cx="4932363" cy="3700463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" name="Google Shape;164;g35f391192_029:notes"/>
          <p:cNvSpPr txBox="1">
            <a:spLocks noGrp="1"/>
          </p:cNvSpPr>
          <p:nvPr>
            <p:ph type="body" idx="1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1985550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g35ed75ccf_0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1700" y="739775"/>
            <a:ext cx="4932363" cy="3700463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3" name="Google Shape;373;g35ed75ccf_022:notes"/>
          <p:cNvSpPr txBox="1">
            <a:spLocks noGrp="1"/>
          </p:cNvSpPr>
          <p:nvPr>
            <p:ph type="body" idx="1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957247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g35ed75ccf_0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1700" y="739775"/>
            <a:ext cx="4932363" cy="3700463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3" name="Google Shape;373;g35ed75ccf_022:notes"/>
          <p:cNvSpPr txBox="1">
            <a:spLocks noGrp="1"/>
          </p:cNvSpPr>
          <p:nvPr>
            <p:ph type="body" idx="1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957247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g35ed75ccf_0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1700" y="739775"/>
            <a:ext cx="4932363" cy="3700463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3" name="Google Shape;373;g35ed75ccf_022:notes"/>
          <p:cNvSpPr txBox="1">
            <a:spLocks noGrp="1"/>
          </p:cNvSpPr>
          <p:nvPr>
            <p:ph type="body" idx="1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957247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14627" y="9370868"/>
            <a:ext cx="2919564" cy="493867"/>
          </a:xfrm>
          <a:prstGeom prst="rect">
            <a:avLst/>
          </a:prstGeom>
          <a:ln/>
        </p:spPr>
        <p:txBody>
          <a:bodyPr/>
          <a:lstStyle/>
          <a:p>
            <a:fld id="{D34FE998-CFC6-473C-9FD1-71FAD01411BC}" type="slidenum">
              <a:rPr lang="en-US" altLang="zh-TW"/>
              <a:pPr/>
              <a:t>43</a:t>
            </a:fld>
            <a:endParaRPr lang="en-US" altLang="zh-TW"/>
          </a:p>
        </p:txBody>
      </p:sp>
      <p:sp>
        <p:nvSpPr>
          <p:cNvPr id="826370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01700" y="739775"/>
            <a:ext cx="4932363" cy="3700463"/>
          </a:xfrm>
          <a:ln/>
        </p:spPr>
      </p:sp>
      <p:sp>
        <p:nvSpPr>
          <p:cNvPr id="826371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r>
              <a:rPr lang="zh-TW" altLang="en-US"/>
              <a:t>有空做動畫</a:t>
            </a:r>
          </a:p>
        </p:txBody>
      </p:sp>
      <p:sp>
        <p:nvSpPr>
          <p:cNvPr id="118787" name="投影片編號版面配置區 3"/>
          <p:cNvSpPr txBox="1">
            <a:spLocks noGrp="1"/>
          </p:cNvSpPr>
          <p:nvPr/>
        </p:nvSpPr>
        <p:spPr bwMode="auto">
          <a:xfrm>
            <a:off x="3815374" y="9371285"/>
            <a:ext cx="2918831" cy="493316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>
              <a:defRPr/>
            </a:pPr>
            <a:fld id="{1B002ED6-0152-43A9-AF10-DAA789342A4C}" type="slidenum">
              <a:rPr kumimoji="0" lang="zh-TW" altLang="en-US" sz="1200">
                <a:latin typeface="+mn-lt"/>
                <a:ea typeface="+mn-ea"/>
              </a:rPr>
              <a:pPr algn="r">
                <a:defRPr/>
              </a:pPr>
              <a:t>43</a:t>
            </a:fld>
            <a:endParaRPr kumimoji="0" lang="en-US" altLang="zh-TW" sz="1200">
              <a:latin typeface="+mn-lt"/>
              <a:ea typeface="+mn-ea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gd2052252e_159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1700" y="739775"/>
            <a:ext cx="4932363" cy="3700463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4" name="Google Shape;234;gd2052252e_159_0:notes"/>
          <p:cNvSpPr txBox="1">
            <a:spLocks noGrp="1"/>
          </p:cNvSpPr>
          <p:nvPr>
            <p:ph type="body" idx="1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113193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1700" y="739775"/>
            <a:ext cx="4932363" cy="3700463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Google Shape;177;p:notes"/>
          <p:cNvSpPr txBox="1">
            <a:spLocks noGrp="1"/>
          </p:cNvSpPr>
          <p:nvPr>
            <p:ph type="body" idx="1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8033792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g35ed75ccf_0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1700" y="739775"/>
            <a:ext cx="4932363" cy="3700463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3" name="Google Shape;373;g35ed75ccf_022:notes"/>
          <p:cNvSpPr txBox="1">
            <a:spLocks noGrp="1"/>
          </p:cNvSpPr>
          <p:nvPr>
            <p:ph type="body" idx="1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957247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g35ed75ccf_0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1700" y="739775"/>
            <a:ext cx="4932363" cy="3700463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3" name="Google Shape;373;g35ed75ccf_022:notes"/>
          <p:cNvSpPr txBox="1">
            <a:spLocks noGrp="1"/>
          </p:cNvSpPr>
          <p:nvPr>
            <p:ph type="body" idx="1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95724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1700" y="739775"/>
            <a:ext cx="4932363" cy="3700463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Google Shape;177;p:notes"/>
          <p:cNvSpPr txBox="1">
            <a:spLocks noGrp="1"/>
          </p:cNvSpPr>
          <p:nvPr>
            <p:ph type="body" idx="1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803379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1700" y="739775"/>
            <a:ext cx="4932363" cy="3700463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Google Shape;177;p:notes"/>
          <p:cNvSpPr txBox="1">
            <a:spLocks noGrp="1"/>
          </p:cNvSpPr>
          <p:nvPr>
            <p:ph type="body" idx="1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803379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1700" y="739775"/>
            <a:ext cx="4932363" cy="3700463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" name="Google Shape;164;g35f391192_029:notes"/>
          <p:cNvSpPr txBox="1">
            <a:spLocks noGrp="1"/>
          </p:cNvSpPr>
          <p:nvPr>
            <p:ph type="body" idx="1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198555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1700" y="739775"/>
            <a:ext cx="4932363" cy="3700463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Google Shape;177;p:notes"/>
          <p:cNvSpPr txBox="1">
            <a:spLocks noGrp="1"/>
          </p:cNvSpPr>
          <p:nvPr>
            <p:ph type="body" idx="1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803379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1700" y="739775"/>
            <a:ext cx="4932363" cy="3700463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Google Shape;177;p:notes"/>
          <p:cNvSpPr txBox="1">
            <a:spLocks noGrp="1"/>
          </p:cNvSpPr>
          <p:nvPr>
            <p:ph type="body" idx="1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8033792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1700" y="739775"/>
            <a:ext cx="4932363" cy="3700463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Google Shape;177;p:notes"/>
          <p:cNvSpPr txBox="1">
            <a:spLocks noGrp="1"/>
          </p:cNvSpPr>
          <p:nvPr>
            <p:ph type="body" idx="1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803379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yellow" type="title">
  <p:cSld name="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1630650" y="2655750"/>
            <a:ext cx="5882700" cy="15465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ldNum" idx="12"/>
          </p:nvPr>
        </p:nvSpPr>
        <p:spPr>
          <a:xfrm>
            <a:off x="4348076" y="6383554"/>
            <a:ext cx="548700" cy="39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green">
  <p:cSld name="TITLE_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20"/>
          <p:cNvSpPr txBox="1">
            <a:spLocks noGrp="1"/>
          </p:cNvSpPr>
          <p:nvPr>
            <p:ph type="ctrTitle"/>
          </p:nvPr>
        </p:nvSpPr>
        <p:spPr>
          <a:xfrm>
            <a:off x="1630650" y="2655750"/>
            <a:ext cx="5882700" cy="15465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78" name="Google Shape;78;p20"/>
          <p:cNvSpPr txBox="1">
            <a:spLocks noGrp="1"/>
          </p:cNvSpPr>
          <p:nvPr>
            <p:ph type="sldNum" idx="12"/>
          </p:nvPr>
        </p:nvSpPr>
        <p:spPr>
          <a:xfrm>
            <a:off x="8556784" y="6333134"/>
            <a:ext cx="548700" cy="52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magenta">
  <p:cSld name="TITLE_2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21"/>
          <p:cNvSpPr txBox="1">
            <a:spLocks noGrp="1"/>
          </p:cNvSpPr>
          <p:nvPr>
            <p:ph type="ctrTitle"/>
          </p:nvPr>
        </p:nvSpPr>
        <p:spPr>
          <a:xfrm>
            <a:off x="1630650" y="2655750"/>
            <a:ext cx="5882700" cy="15465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81" name="Google Shape;81;p21"/>
          <p:cNvSpPr txBox="1">
            <a:spLocks noGrp="1"/>
          </p:cNvSpPr>
          <p:nvPr>
            <p:ph type="sldNum" idx="12"/>
          </p:nvPr>
        </p:nvSpPr>
        <p:spPr>
          <a:xfrm>
            <a:off x="8556784" y="6333134"/>
            <a:ext cx="548700" cy="52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TITLE_1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3"/>
          <p:cNvSpPr txBox="1">
            <a:spLocks noGrp="1"/>
          </p:cNvSpPr>
          <p:nvPr>
            <p:ph type="ctrTitle"/>
          </p:nvPr>
        </p:nvSpPr>
        <p:spPr>
          <a:xfrm>
            <a:off x="1650450" y="1830110"/>
            <a:ext cx="5843100" cy="15465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87" name="Google Shape;87;p23"/>
          <p:cNvSpPr txBox="1">
            <a:spLocks noGrp="1"/>
          </p:cNvSpPr>
          <p:nvPr>
            <p:ph type="subTitle" idx="1"/>
          </p:nvPr>
        </p:nvSpPr>
        <p:spPr>
          <a:xfrm>
            <a:off x="1650450" y="3505725"/>
            <a:ext cx="5843100" cy="104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979CB8"/>
              </a:buClr>
              <a:buSzPts val="2400"/>
              <a:buNone/>
              <a:defRPr>
                <a:solidFill>
                  <a:srgbClr val="979CB8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979CB8"/>
              </a:buClr>
              <a:buSzPts val="3000"/>
              <a:buNone/>
              <a:defRPr sz="3000">
                <a:solidFill>
                  <a:srgbClr val="979CB8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979CB8"/>
              </a:buClr>
              <a:buSzPts val="3000"/>
              <a:buNone/>
              <a:defRPr sz="3000">
                <a:solidFill>
                  <a:srgbClr val="979CB8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979CB8"/>
              </a:buClr>
              <a:buSzPts val="3000"/>
              <a:buNone/>
              <a:defRPr sz="3000">
                <a:solidFill>
                  <a:srgbClr val="979CB8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979CB8"/>
              </a:buClr>
              <a:buSzPts val="3000"/>
              <a:buNone/>
              <a:defRPr sz="3000">
                <a:solidFill>
                  <a:srgbClr val="979CB8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979CB8"/>
              </a:buClr>
              <a:buSzPts val="3000"/>
              <a:buNone/>
              <a:defRPr sz="3000">
                <a:solidFill>
                  <a:srgbClr val="979CB8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979CB8"/>
              </a:buClr>
              <a:buSzPts val="3000"/>
              <a:buNone/>
              <a:defRPr sz="3000">
                <a:solidFill>
                  <a:srgbClr val="979CB8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979CB8"/>
              </a:buClr>
              <a:buSzPts val="3000"/>
              <a:buNone/>
              <a:defRPr sz="3000">
                <a:solidFill>
                  <a:srgbClr val="979CB8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979CB8"/>
              </a:buClr>
              <a:buSzPts val="3000"/>
              <a:buNone/>
              <a:defRPr sz="3000">
                <a:solidFill>
                  <a:srgbClr val="979CB8"/>
                </a:solidFill>
              </a:defRPr>
            </a:lvl9pPr>
          </a:lstStyle>
          <a:p>
            <a:endParaRPr/>
          </a:p>
        </p:txBody>
      </p:sp>
      <p:sp>
        <p:nvSpPr>
          <p:cNvPr id="88" name="Google Shape;88;p23"/>
          <p:cNvSpPr txBox="1">
            <a:spLocks noGrp="1"/>
          </p:cNvSpPr>
          <p:nvPr>
            <p:ph type="sldNum" idx="12"/>
          </p:nvPr>
        </p:nvSpPr>
        <p:spPr>
          <a:xfrm>
            <a:off x="8556784" y="6333134"/>
            <a:ext cx="548700" cy="52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TITLE_1_1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4"/>
          <p:cNvSpPr txBox="1">
            <a:spLocks noGrp="1"/>
          </p:cNvSpPr>
          <p:nvPr>
            <p:ph type="body" idx="1"/>
          </p:nvPr>
        </p:nvSpPr>
        <p:spPr>
          <a:xfrm>
            <a:off x="1404600" y="2882400"/>
            <a:ext cx="6334800" cy="1093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419100" algn="ctr" rtl="0">
              <a:spcBef>
                <a:spcPts val="600"/>
              </a:spcBef>
              <a:spcAft>
                <a:spcPts val="0"/>
              </a:spcAft>
              <a:buSzPts val="3000"/>
              <a:buFont typeface="Shadows Into Light"/>
              <a:buChar char="▧"/>
              <a:defRPr sz="3000">
                <a:latin typeface="Shadows Into Light"/>
                <a:ea typeface="Shadows Into Light"/>
                <a:cs typeface="Shadows Into Light"/>
                <a:sym typeface="Shadows Into Light"/>
              </a:defRPr>
            </a:lvl1pPr>
            <a:lvl2pPr marL="914400" lvl="1" indent="-419100" algn="ctr" rtl="0">
              <a:spcBef>
                <a:spcPts val="0"/>
              </a:spcBef>
              <a:spcAft>
                <a:spcPts val="0"/>
              </a:spcAft>
              <a:buSzPts val="3000"/>
              <a:buFont typeface="Shadows Into Light"/>
              <a:buChar char="○"/>
              <a:defRPr sz="3000">
                <a:latin typeface="Shadows Into Light"/>
                <a:ea typeface="Shadows Into Light"/>
                <a:cs typeface="Shadows Into Light"/>
                <a:sym typeface="Shadows Into Light"/>
              </a:defRPr>
            </a:lvl2pPr>
            <a:lvl3pPr marL="1371600" lvl="2" indent="-419100" algn="ctr" rtl="0">
              <a:spcBef>
                <a:spcPts val="0"/>
              </a:spcBef>
              <a:spcAft>
                <a:spcPts val="0"/>
              </a:spcAft>
              <a:buSzPts val="3000"/>
              <a:buFont typeface="Shadows Into Light"/>
              <a:buChar char="■"/>
              <a:defRPr sz="3000">
                <a:latin typeface="Shadows Into Light"/>
                <a:ea typeface="Shadows Into Light"/>
                <a:cs typeface="Shadows Into Light"/>
                <a:sym typeface="Shadows Into Light"/>
              </a:defRPr>
            </a:lvl3pPr>
            <a:lvl4pPr marL="1828800" lvl="3" indent="-419100" algn="ctr" rtl="0">
              <a:spcBef>
                <a:spcPts val="0"/>
              </a:spcBef>
              <a:spcAft>
                <a:spcPts val="0"/>
              </a:spcAft>
              <a:buSzPts val="3000"/>
              <a:buFont typeface="Shadows Into Light"/>
              <a:buChar char="●"/>
              <a:defRPr sz="3000">
                <a:latin typeface="Shadows Into Light"/>
                <a:ea typeface="Shadows Into Light"/>
                <a:cs typeface="Shadows Into Light"/>
                <a:sym typeface="Shadows Into Light"/>
              </a:defRPr>
            </a:lvl4pPr>
            <a:lvl5pPr marL="2286000" lvl="4" indent="-419100" algn="ctr" rtl="0">
              <a:spcBef>
                <a:spcPts val="0"/>
              </a:spcBef>
              <a:spcAft>
                <a:spcPts val="0"/>
              </a:spcAft>
              <a:buSzPts val="3000"/>
              <a:buFont typeface="Shadows Into Light"/>
              <a:buChar char="○"/>
              <a:defRPr sz="3000">
                <a:latin typeface="Shadows Into Light"/>
                <a:ea typeface="Shadows Into Light"/>
                <a:cs typeface="Shadows Into Light"/>
                <a:sym typeface="Shadows Into Light"/>
              </a:defRPr>
            </a:lvl5pPr>
            <a:lvl6pPr marL="2743200" lvl="5" indent="-419100" algn="ctr" rtl="0">
              <a:spcBef>
                <a:spcPts val="0"/>
              </a:spcBef>
              <a:spcAft>
                <a:spcPts val="0"/>
              </a:spcAft>
              <a:buSzPts val="3000"/>
              <a:buFont typeface="Shadows Into Light"/>
              <a:buChar char="■"/>
              <a:defRPr sz="3000">
                <a:latin typeface="Shadows Into Light"/>
                <a:ea typeface="Shadows Into Light"/>
                <a:cs typeface="Shadows Into Light"/>
                <a:sym typeface="Shadows Into Light"/>
              </a:defRPr>
            </a:lvl6pPr>
            <a:lvl7pPr marL="3200400" lvl="6" indent="-419100" algn="ctr" rtl="0">
              <a:spcBef>
                <a:spcPts val="0"/>
              </a:spcBef>
              <a:spcAft>
                <a:spcPts val="0"/>
              </a:spcAft>
              <a:buSzPts val="3000"/>
              <a:buFont typeface="Shadows Into Light"/>
              <a:buChar char="●"/>
              <a:defRPr sz="3000">
                <a:latin typeface="Shadows Into Light"/>
                <a:ea typeface="Shadows Into Light"/>
                <a:cs typeface="Shadows Into Light"/>
                <a:sym typeface="Shadows Into Light"/>
              </a:defRPr>
            </a:lvl7pPr>
            <a:lvl8pPr marL="3657600" lvl="7" indent="-419100" algn="ctr" rtl="0">
              <a:spcBef>
                <a:spcPts val="0"/>
              </a:spcBef>
              <a:spcAft>
                <a:spcPts val="0"/>
              </a:spcAft>
              <a:buSzPts val="3000"/>
              <a:buFont typeface="Shadows Into Light"/>
              <a:buChar char="○"/>
              <a:defRPr sz="3000">
                <a:latin typeface="Shadows Into Light"/>
                <a:ea typeface="Shadows Into Light"/>
                <a:cs typeface="Shadows Into Light"/>
                <a:sym typeface="Shadows Into Light"/>
              </a:defRPr>
            </a:lvl8pPr>
            <a:lvl9pPr marL="4114800" lvl="8" indent="-419100" algn="ctr" rtl="0">
              <a:spcBef>
                <a:spcPts val="0"/>
              </a:spcBef>
              <a:spcAft>
                <a:spcPts val="0"/>
              </a:spcAft>
              <a:buSzPts val="3000"/>
              <a:buFont typeface="Shadows Into Light"/>
              <a:buChar char="■"/>
              <a:defRPr sz="3000">
                <a:latin typeface="Shadows Into Light"/>
                <a:ea typeface="Shadows Into Light"/>
                <a:cs typeface="Shadows Into Light"/>
                <a:sym typeface="Shadows Into Light"/>
              </a:defRPr>
            </a:lvl9pPr>
          </a:lstStyle>
          <a:p>
            <a:endParaRPr/>
          </a:p>
        </p:txBody>
      </p:sp>
      <p:sp>
        <p:nvSpPr>
          <p:cNvPr id="91" name="Google Shape;91;p24"/>
          <p:cNvSpPr txBox="1"/>
          <p:nvPr/>
        </p:nvSpPr>
        <p:spPr>
          <a:xfrm>
            <a:off x="3593400" y="1651425"/>
            <a:ext cx="1957200" cy="8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>
                <a:solidFill>
                  <a:srgbClr val="979CB8"/>
                </a:solidFill>
                <a:latin typeface="Varela Round"/>
                <a:ea typeface="Varela Round"/>
                <a:cs typeface="Varela Round"/>
                <a:sym typeface="Varela Round"/>
              </a:rPr>
              <a:t>“</a:t>
            </a:r>
            <a:endParaRPr sz="9600">
              <a:solidFill>
                <a:srgbClr val="979CB8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92" name="Google Shape;92;p24"/>
          <p:cNvSpPr/>
          <p:nvPr/>
        </p:nvSpPr>
        <p:spPr>
          <a:xfrm>
            <a:off x="3950607" y="1571221"/>
            <a:ext cx="1308410" cy="1159079"/>
          </a:xfrm>
          <a:custGeom>
            <a:avLst/>
            <a:gdLst/>
            <a:ahLst/>
            <a:cxnLst/>
            <a:rect l="0" t="0" r="0" b="0"/>
            <a:pathLst>
              <a:path w="59251" h="52447" extrusionOk="0">
                <a:moveTo>
                  <a:pt x="31417" y="954"/>
                </a:moveTo>
                <a:cubicBezTo>
                  <a:pt x="25372" y="537"/>
                  <a:pt x="17283" y="-1744"/>
                  <a:pt x="13340" y="2856"/>
                </a:cubicBezTo>
                <a:cubicBezTo>
                  <a:pt x="3771" y="14019"/>
                  <a:pt x="374" y="37628"/>
                  <a:pt x="11755" y="46938"/>
                </a:cubicBezTo>
                <a:cubicBezTo>
                  <a:pt x="19208" y="53034"/>
                  <a:pt x="30839" y="53180"/>
                  <a:pt x="40297" y="51378"/>
                </a:cubicBezTo>
                <a:cubicBezTo>
                  <a:pt x="46481" y="50200"/>
                  <a:pt x="49934" y="42779"/>
                  <a:pt x="52665" y="37107"/>
                </a:cubicBezTo>
                <a:cubicBezTo>
                  <a:pt x="55247" y="31745"/>
                  <a:pt x="60979" y="25793"/>
                  <a:pt x="58690" y="20299"/>
                </a:cubicBezTo>
                <a:cubicBezTo>
                  <a:pt x="57279" y="16912"/>
                  <a:pt x="53473" y="15077"/>
                  <a:pt x="50445" y="13005"/>
                </a:cubicBezTo>
                <a:cubicBezTo>
                  <a:pt x="41918" y="7171"/>
                  <a:pt x="31006" y="-916"/>
                  <a:pt x="21269" y="2539"/>
                </a:cubicBezTo>
                <a:cubicBezTo>
                  <a:pt x="13737" y="5212"/>
                  <a:pt x="5208" y="9706"/>
                  <a:pt x="2241" y="17127"/>
                </a:cubicBezTo>
                <a:cubicBezTo>
                  <a:pt x="-1025" y="25295"/>
                  <a:pt x="-738" y="36131"/>
                  <a:pt x="4144" y="43449"/>
                </a:cubicBezTo>
              </a:path>
            </a:pathLst>
          </a:custGeom>
          <a:noFill/>
          <a:ln w="9525" cap="flat" cmpd="sng">
            <a:solidFill>
              <a:srgbClr val="979CB8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93" name="Google Shape;93;p24"/>
          <p:cNvSpPr/>
          <p:nvPr/>
        </p:nvSpPr>
        <p:spPr>
          <a:xfrm>
            <a:off x="3874668" y="1485125"/>
            <a:ext cx="1394664" cy="1302552"/>
          </a:xfrm>
          <a:custGeom>
            <a:avLst/>
            <a:gdLst/>
            <a:ahLst/>
            <a:cxnLst/>
            <a:rect l="0" t="0" r="0" b="0"/>
            <a:pathLst>
              <a:path w="63157" h="58939" extrusionOk="0">
                <a:moveTo>
                  <a:pt x="20826" y="0"/>
                </a:moveTo>
                <a:cubicBezTo>
                  <a:pt x="13566" y="0"/>
                  <a:pt x="6296" y="7516"/>
                  <a:pt x="4652" y="14588"/>
                </a:cubicBezTo>
                <a:cubicBezTo>
                  <a:pt x="2364" y="24428"/>
                  <a:pt x="5707" y="35897"/>
                  <a:pt x="11629" y="44082"/>
                </a:cubicBezTo>
                <a:cubicBezTo>
                  <a:pt x="17782" y="52587"/>
                  <a:pt x="29173" y="60332"/>
                  <a:pt x="39537" y="58670"/>
                </a:cubicBezTo>
                <a:cubicBezTo>
                  <a:pt x="49203" y="57120"/>
                  <a:pt x="49748" y="56659"/>
                  <a:pt x="57296" y="50424"/>
                </a:cubicBezTo>
                <a:cubicBezTo>
                  <a:pt x="62556" y="46079"/>
                  <a:pt x="64679" y="36600"/>
                  <a:pt x="61736" y="30445"/>
                </a:cubicBezTo>
                <a:cubicBezTo>
                  <a:pt x="58298" y="23257"/>
                  <a:pt x="56273" y="24644"/>
                  <a:pt x="50954" y="18711"/>
                </a:cubicBezTo>
                <a:cubicBezTo>
                  <a:pt x="47260" y="14591"/>
                  <a:pt x="44103" y="9185"/>
                  <a:pt x="38903" y="7294"/>
                </a:cubicBezTo>
                <a:cubicBezTo>
                  <a:pt x="33439" y="5307"/>
                  <a:pt x="26891" y="5218"/>
                  <a:pt x="21460" y="7294"/>
                </a:cubicBezTo>
                <a:cubicBezTo>
                  <a:pt x="9149" y="12001"/>
                  <a:pt x="-3826" y="29029"/>
                  <a:pt x="1164" y="41228"/>
                </a:cubicBezTo>
                <a:cubicBezTo>
                  <a:pt x="8128" y="58254"/>
                  <a:pt x="49341" y="57602"/>
                  <a:pt x="56345" y="40593"/>
                </a:cubicBezTo>
                <a:cubicBezTo>
                  <a:pt x="58882" y="34432"/>
                  <a:pt x="60567" y="26229"/>
                  <a:pt x="56979" y="20614"/>
                </a:cubicBezTo>
                <a:cubicBezTo>
                  <a:pt x="53070" y="14496"/>
                  <a:pt x="47109" y="9628"/>
                  <a:pt x="40806" y="6026"/>
                </a:cubicBezTo>
                <a:cubicBezTo>
                  <a:pt x="32309" y="1170"/>
                  <a:pt x="17818" y="3588"/>
                  <a:pt x="11946" y="11417"/>
                </a:cubicBezTo>
              </a:path>
            </a:pathLst>
          </a:custGeom>
          <a:noFill/>
          <a:ln w="9525" cap="flat" cmpd="sng">
            <a:solidFill>
              <a:srgbClr val="979CB8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94" name="Google Shape;94;p24"/>
          <p:cNvSpPr txBox="1">
            <a:spLocks noGrp="1"/>
          </p:cNvSpPr>
          <p:nvPr>
            <p:ph type="sldNum" idx="12"/>
          </p:nvPr>
        </p:nvSpPr>
        <p:spPr>
          <a:xfrm>
            <a:off x="8556784" y="6333134"/>
            <a:ext cx="548700" cy="52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>
                <a:latin typeface="Shadows Into Light"/>
                <a:ea typeface="Shadows Into Light"/>
                <a:cs typeface="Shadows Into Light"/>
                <a:sym typeface="Shadows Into Light"/>
              </a:defRPr>
            </a:lvl1pPr>
            <a:lvl2pPr lvl="1">
              <a:buNone/>
              <a:defRPr>
                <a:latin typeface="Shadows Into Light"/>
                <a:ea typeface="Shadows Into Light"/>
                <a:cs typeface="Shadows Into Light"/>
                <a:sym typeface="Shadows Into Light"/>
              </a:defRPr>
            </a:lvl2pPr>
            <a:lvl3pPr lvl="2">
              <a:buNone/>
              <a:defRPr>
                <a:latin typeface="Shadows Into Light"/>
                <a:ea typeface="Shadows Into Light"/>
                <a:cs typeface="Shadows Into Light"/>
                <a:sym typeface="Shadows Into Light"/>
              </a:defRPr>
            </a:lvl3pPr>
            <a:lvl4pPr lvl="3">
              <a:buNone/>
              <a:defRPr>
                <a:latin typeface="Shadows Into Light"/>
                <a:ea typeface="Shadows Into Light"/>
                <a:cs typeface="Shadows Into Light"/>
                <a:sym typeface="Shadows Into Light"/>
              </a:defRPr>
            </a:lvl4pPr>
            <a:lvl5pPr lvl="4">
              <a:buNone/>
              <a:defRPr>
                <a:latin typeface="Shadows Into Light"/>
                <a:ea typeface="Shadows Into Light"/>
                <a:cs typeface="Shadows Into Light"/>
                <a:sym typeface="Shadows Into Light"/>
              </a:defRPr>
            </a:lvl5pPr>
            <a:lvl6pPr lvl="5">
              <a:buNone/>
              <a:defRPr>
                <a:latin typeface="Shadows Into Light"/>
                <a:ea typeface="Shadows Into Light"/>
                <a:cs typeface="Shadows Into Light"/>
                <a:sym typeface="Shadows Into Light"/>
              </a:defRPr>
            </a:lvl6pPr>
            <a:lvl7pPr lvl="6">
              <a:buNone/>
              <a:defRPr>
                <a:latin typeface="Shadows Into Light"/>
                <a:ea typeface="Shadows Into Light"/>
                <a:cs typeface="Shadows Into Light"/>
                <a:sym typeface="Shadows Into Light"/>
              </a:defRPr>
            </a:lvl7pPr>
            <a:lvl8pPr lvl="7">
              <a:buNone/>
              <a:defRPr>
                <a:latin typeface="Shadows Into Light"/>
                <a:ea typeface="Shadows Into Light"/>
                <a:cs typeface="Shadows Into Light"/>
                <a:sym typeface="Shadows Into Light"/>
              </a:defRPr>
            </a:lvl8pPr>
            <a:lvl9pPr lvl="8">
              <a:buNone/>
              <a:defRPr>
                <a:latin typeface="Shadows Into Light"/>
                <a:ea typeface="Shadows Into Light"/>
                <a:cs typeface="Shadows Into Light"/>
                <a:sym typeface="Shadows Into Light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_AND_TWO_COLUMNS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6"/>
          <p:cNvSpPr txBox="1">
            <a:spLocks noGrp="1"/>
          </p:cNvSpPr>
          <p:nvPr>
            <p:ph type="body" idx="1"/>
          </p:nvPr>
        </p:nvSpPr>
        <p:spPr>
          <a:xfrm>
            <a:off x="1109975" y="1831450"/>
            <a:ext cx="326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 rtl="0">
              <a:spcBef>
                <a:spcPts val="600"/>
              </a:spcBef>
              <a:spcAft>
                <a:spcPts val="0"/>
              </a:spcAft>
              <a:buSzPts val="1800"/>
              <a:buChar char="▧"/>
              <a:defRPr sz="1800"/>
            </a:lvl1pPr>
            <a:lvl2pPr marL="914400" lvl="1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2pPr>
            <a:lvl3pPr marL="1371600" lvl="2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3pPr>
            <a:lvl4pPr marL="1828800" lvl="3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103" name="Google Shape;103;p26"/>
          <p:cNvSpPr txBox="1">
            <a:spLocks noGrp="1"/>
          </p:cNvSpPr>
          <p:nvPr>
            <p:ph type="body" idx="2"/>
          </p:nvPr>
        </p:nvSpPr>
        <p:spPr>
          <a:xfrm>
            <a:off x="4915550" y="1831450"/>
            <a:ext cx="3155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 rtl="0">
              <a:spcBef>
                <a:spcPts val="600"/>
              </a:spcBef>
              <a:spcAft>
                <a:spcPts val="0"/>
              </a:spcAft>
              <a:buSzPts val="1800"/>
              <a:buChar char="▧"/>
              <a:defRPr sz="1800"/>
            </a:lvl1pPr>
            <a:lvl2pPr marL="914400" lvl="1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2pPr>
            <a:lvl3pPr marL="1371600" lvl="2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3pPr>
            <a:lvl4pPr marL="1828800" lvl="3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104" name="Google Shape;104;p26"/>
          <p:cNvSpPr txBox="1">
            <a:spLocks noGrp="1"/>
          </p:cNvSpPr>
          <p:nvPr>
            <p:ph type="title"/>
          </p:nvPr>
        </p:nvSpPr>
        <p:spPr>
          <a:xfrm>
            <a:off x="1027950" y="689775"/>
            <a:ext cx="7088100" cy="9105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979CB8"/>
              </a:buClr>
              <a:buSzPts val="3000"/>
              <a:buNone/>
              <a:defRPr>
                <a:solidFill>
                  <a:srgbClr val="979CB8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979CB8"/>
              </a:buClr>
              <a:buSzPts val="3000"/>
              <a:buNone/>
              <a:defRPr>
                <a:solidFill>
                  <a:srgbClr val="979CB8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979CB8"/>
              </a:buClr>
              <a:buSzPts val="3000"/>
              <a:buNone/>
              <a:defRPr>
                <a:solidFill>
                  <a:srgbClr val="979CB8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979CB8"/>
              </a:buClr>
              <a:buSzPts val="3000"/>
              <a:buNone/>
              <a:defRPr>
                <a:solidFill>
                  <a:srgbClr val="979CB8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979CB8"/>
              </a:buClr>
              <a:buSzPts val="3000"/>
              <a:buNone/>
              <a:defRPr>
                <a:solidFill>
                  <a:srgbClr val="979CB8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979CB8"/>
              </a:buClr>
              <a:buSzPts val="3000"/>
              <a:buNone/>
              <a:defRPr>
                <a:solidFill>
                  <a:srgbClr val="979CB8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979CB8"/>
              </a:buClr>
              <a:buSzPts val="3000"/>
              <a:buNone/>
              <a:defRPr>
                <a:solidFill>
                  <a:srgbClr val="979CB8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979CB8"/>
              </a:buClr>
              <a:buSzPts val="3000"/>
              <a:buNone/>
              <a:defRPr>
                <a:solidFill>
                  <a:srgbClr val="979CB8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979CB8"/>
              </a:buClr>
              <a:buSzPts val="3000"/>
              <a:buNone/>
              <a:defRPr>
                <a:solidFill>
                  <a:srgbClr val="979CB8"/>
                </a:solidFill>
              </a:defRPr>
            </a:lvl9pPr>
          </a:lstStyle>
          <a:p>
            <a:endParaRPr/>
          </a:p>
        </p:txBody>
      </p:sp>
      <p:sp>
        <p:nvSpPr>
          <p:cNvPr id="105" name="Google Shape;105;p26"/>
          <p:cNvSpPr/>
          <p:nvPr/>
        </p:nvSpPr>
        <p:spPr>
          <a:xfrm>
            <a:off x="3120675" y="1533250"/>
            <a:ext cx="3060325" cy="15325"/>
          </a:xfrm>
          <a:custGeom>
            <a:avLst/>
            <a:gdLst/>
            <a:ahLst/>
            <a:cxnLst/>
            <a:rect l="0" t="0" r="0" b="0"/>
            <a:pathLst>
              <a:path w="122413" h="613" extrusionOk="0">
                <a:moveTo>
                  <a:pt x="0" y="317"/>
                </a:moveTo>
                <a:cubicBezTo>
                  <a:pt x="40797" y="1117"/>
                  <a:pt x="81609" y="0"/>
                  <a:pt x="122413" y="0"/>
                </a:cubicBezTo>
              </a:path>
            </a:pathLst>
          </a:custGeom>
          <a:noFill/>
          <a:ln w="9525" cap="flat" cmpd="sng">
            <a:solidFill>
              <a:srgbClr val="979CB8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06" name="Google Shape;106;p26"/>
          <p:cNvSpPr/>
          <p:nvPr/>
        </p:nvSpPr>
        <p:spPr>
          <a:xfrm>
            <a:off x="3068250" y="1577725"/>
            <a:ext cx="3226850" cy="15875"/>
          </a:xfrm>
          <a:custGeom>
            <a:avLst/>
            <a:gdLst/>
            <a:ahLst/>
            <a:cxnLst/>
            <a:rect l="0" t="0" r="0" b="0"/>
            <a:pathLst>
              <a:path w="129074" h="635" extrusionOk="0">
                <a:moveTo>
                  <a:pt x="0" y="0"/>
                </a:moveTo>
                <a:cubicBezTo>
                  <a:pt x="43025" y="0"/>
                  <a:pt x="86049" y="635"/>
                  <a:pt x="129074" y="635"/>
                </a:cubicBezTo>
              </a:path>
            </a:pathLst>
          </a:custGeom>
          <a:noFill/>
          <a:ln w="9525" cap="flat" cmpd="sng">
            <a:solidFill>
              <a:srgbClr val="979CB8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07" name="Google Shape;107;p26"/>
          <p:cNvSpPr txBox="1">
            <a:spLocks noGrp="1"/>
          </p:cNvSpPr>
          <p:nvPr>
            <p:ph type="sldNum" idx="12"/>
          </p:nvPr>
        </p:nvSpPr>
        <p:spPr>
          <a:xfrm>
            <a:off x="8556784" y="6333134"/>
            <a:ext cx="548700" cy="52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>
  <p:cSld name="TITLE_AND_TWO_COLUMNS_1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27"/>
          <p:cNvSpPr txBox="1">
            <a:spLocks noGrp="1"/>
          </p:cNvSpPr>
          <p:nvPr>
            <p:ph type="body" idx="1"/>
          </p:nvPr>
        </p:nvSpPr>
        <p:spPr>
          <a:xfrm>
            <a:off x="1014825" y="1902800"/>
            <a:ext cx="2297400" cy="40911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30200" rtl="0">
              <a:spcBef>
                <a:spcPts val="600"/>
              </a:spcBef>
              <a:spcAft>
                <a:spcPts val="0"/>
              </a:spcAft>
              <a:buSzPts val="1600"/>
              <a:buChar char="▧"/>
              <a:defRPr sz="1600"/>
            </a:lvl1pPr>
            <a:lvl2pPr marL="914400" lvl="1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110" name="Google Shape;110;p27"/>
          <p:cNvSpPr txBox="1">
            <a:spLocks noGrp="1"/>
          </p:cNvSpPr>
          <p:nvPr>
            <p:ph type="body" idx="2"/>
          </p:nvPr>
        </p:nvSpPr>
        <p:spPr>
          <a:xfrm>
            <a:off x="3429925" y="1902800"/>
            <a:ext cx="2297400" cy="40911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30200" rtl="0">
              <a:spcBef>
                <a:spcPts val="600"/>
              </a:spcBef>
              <a:spcAft>
                <a:spcPts val="0"/>
              </a:spcAft>
              <a:buSzPts val="1600"/>
              <a:buChar char="▧"/>
              <a:defRPr sz="1600"/>
            </a:lvl1pPr>
            <a:lvl2pPr marL="914400" lvl="1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111" name="Google Shape;111;p27"/>
          <p:cNvSpPr txBox="1">
            <a:spLocks noGrp="1"/>
          </p:cNvSpPr>
          <p:nvPr>
            <p:ph type="body" idx="3"/>
          </p:nvPr>
        </p:nvSpPr>
        <p:spPr>
          <a:xfrm>
            <a:off x="5845025" y="1902800"/>
            <a:ext cx="2297400" cy="40911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30200" rtl="0">
              <a:spcBef>
                <a:spcPts val="600"/>
              </a:spcBef>
              <a:spcAft>
                <a:spcPts val="0"/>
              </a:spcAft>
              <a:buSzPts val="1600"/>
              <a:buChar char="▧"/>
              <a:defRPr sz="1600"/>
            </a:lvl1pPr>
            <a:lvl2pPr marL="914400" lvl="1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112" name="Google Shape;112;p27"/>
          <p:cNvSpPr txBox="1">
            <a:spLocks noGrp="1"/>
          </p:cNvSpPr>
          <p:nvPr>
            <p:ph type="title"/>
          </p:nvPr>
        </p:nvSpPr>
        <p:spPr>
          <a:xfrm>
            <a:off x="1027950" y="689775"/>
            <a:ext cx="7088100" cy="9105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979CB8"/>
              </a:buClr>
              <a:buSzPts val="3000"/>
              <a:buNone/>
              <a:defRPr>
                <a:solidFill>
                  <a:srgbClr val="979CB8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979CB8"/>
              </a:buClr>
              <a:buSzPts val="3000"/>
              <a:buNone/>
              <a:defRPr>
                <a:solidFill>
                  <a:srgbClr val="979CB8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979CB8"/>
              </a:buClr>
              <a:buSzPts val="3000"/>
              <a:buNone/>
              <a:defRPr>
                <a:solidFill>
                  <a:srgbClr val="979CB8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979CB8"/>
              </a:buClr>
              <a:buSzPts val="3000"/>
              <a:buNone/>
              <a:defRPr>
                <a:solidFill>
                  <a:srgbClr val="979CB8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979CB8"/>
              </a:buClr>
              <a:buSzPts val="3000"/>
              <a:buNone/>
              <a:defRPr>
                <a:solidFill>
                  <a:srgbClr val="979CB8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979CB8"/>
              </a:buClr>
              <a:buSzPts val="3000"/>
              <a:buNone/>
              <a:defRPr>
                <a:solidFill>
                  <a:srgbClr val="979CB8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979CB8"/>
              </a:buClr>
              <a:buSzPts val="3000"/>
              <a:buNone/>
              <a:defRPr>
                <a:solidFill>
                  <a:srgbClr val="979CB8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979CB8"/>
              </a:buClr>
              <a:buSzPts val="3000"/>
              <a:buNone/>
              <a:defRPr>
                <a:solidFill>
                  <a:srgbClr val="979CB8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979CB8"/>
              </a:buClr>
              <a:buSzPts val="3000"/>
              <a:buNone/>
              <a:defRPr>
                <a:solidFill>
                  <a:srgbClr val="979CB8"/>
                </a:solidFill>
              </a:defRPr>
            </a:lvl9pPr>
          </a:lstStyle>
          <a:p>
            <a:endParaRPr/>
          </a:p>
        </p:txBody>
      </p:sp>
      <p:sp>
        <p:nvSpPr>
          <p:cNvPr id="113" name="Google Shape;113;p27"/>
          <p:cNvSpPr/>
          <p:nvPr/>
        </p:nvSpPr>
        <p:spPr>
          <a:xfrm>
            <a:off x="3120675" y="1533250"/>
            <a:ext cx="3060325" cy="15325"/>
          </a:xfrm>
          <a:custGeom>
            <a:avLst/>
            <a:gdLst/>
            <a:ahLst/>
            <a:cxnLst/>
            <a:rect l="0" t="0" r="0" b="0"/>
            <a:pathLst>
              <a:path w="122413" h="613" extrusionOk="0">
                <a:moveTo>
                  <a:pt x="0" y="317"/>
                </a:moveTo>
                <a:cubicBezTo>
                  <a:pt x="40797" y="1117"/>
                  <a:pt x="81609" y="0"/>
                  <a:pt x="122413" y="0"/>
                </a:cubicBezTo>
              </a:path>
            </a:pathLst>
          </a:custGeom>
          <a:noFill/>
          <a:ln w="9525" cap="flat" cmpd="sng">
            <a:solidFill>
              <a:srgbClr val="979CB8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14" name="Google Shape;114;p27"/>
          <p:cNvSpPr/>
          <p:nvPr/>
        </p:nvSpPr>
        <p:spPr>
          <a:xfrm>
            <a:off x="3068250" y="1577725"/>
            <a:ext cx="3226850" cy="15875"/>
          </a:xfrm>
          <a:custGeom>
            <a:avLst/>
            <a:gdLst/>
            <a:ahLst/>
            <a:cxnLst/>
            <a:rect l="0" t="0" r="0" b="0"/>
            <a:pathLst>
              <a:path w="129074" h="635" extrusionOk="0">
                <a:moveTo>
                  <a:pt x="0" y="0"/>
                </a:moveTo>
                <a:cubicBezTo>
                  <a:pt x="43025" y="0"/>
                  <a:pt x="86049" y="635"/>
                  <a:pt x="129074" y="635"/>
                </a:cubicBezTo>
              </a:path>
            </a:pathLst>
          </a:custGeom>
          <a:noFill/>
          <a:ln w="9525" cap="flat" cmpd="sng">
            <a:solidFill>
              <a:srgbClr val="979CB8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15" name="Google Shape;115;p27"/>
          <p:cNvSpPr txBox="1">
            <a:spLocks noGrp="1"/>
          </p:cNvSpPr>
          <p:nvPr>
            <p:ph type="sldNum" idx="12"/>
          </p:nvPr>
        </p:nvSpPr>
        <p:spPr>
          <a:xfrm>
            <a:off x="8556784" y="6333134"/>
            <a:ext cx="548700" cy="52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28"/>
          <p:cNvSpPr txBox="1">
            <a:spLocks noGrp="1"/>
          </p:cNvSpPr>
          <p:nvPr>
            <p:ph type="title"/>
          </p:nvPr>
        </p:nvSpPr>
        <p:spPr>
          <a:xfrm>
            <a:off x="1027950" y="689775"/>
            <a:ext cx="7088100" cy="9105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979CB8"/>
              </a:buClr>
              <a:buSzPts val="3000"/>
              <a:buNone/>
              <a:defRPr>
                <a:solidFill>
                  <a:srgbClr val="979CB8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979CB8"/>
              </a:buClr>
              <a:buSzPts val="3000"/>
              <a:buNone/>
              <a:defRPr>
                <a:solidFill>
                  <a:srgbClr val="979CB8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979CB8"/>
              </a:buClr>
              <a:buSzPts val="3000"/>
              <a:buNone/>
              <a:defRPr>
                <a:solidFill>
                  <a:srgbClr val="979CB8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979CB8"/>
              </a:buClr>
              <a:buSzPts val="3000"/>
              <a:buNone/>
              <a:defRPr>
                <a:solidFill>
                  <a:srgbClr val="979CB8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979CB8"/>
              </a:buClr>
              <a:buSzPts val="3000"/>
              <a:buNone/>
              <a:defRPr>
                <a:solidFill>
                  <a:srgbClr val="979CB8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979CB8"/>
              </a:buClr>
              <a:buSzPts val="3000"/>
              <a:buNone/>
              <a:defRPr>
                <a:solidFill>
                  <a:srgbClr val="979CB8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979CB8"/>
              </a:buClr>
              <a:buSzPts val="3000"/>
              <a:buNone/>
              <a:defRPr>
                <a:solidFill>
                  <a:srgbClr val="979CB8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979CB8"/>
              </a:buClr>
              <a:buSzPts val="3000"/>
              <a:buNone/>
              <a:defRPr>
                <a:solidFill>
                  <a:srgbClr val="979CB8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979CB8"/>
              </a:buClr>
              <a:buSzPts val="3000"/>
              <a:buNone/>
              <a:defRPr>
                <a:solidFill>
                  <a:srgbClr val="979CB8"/>
                </a:solidFill>
              </a:defRPr>
            </a:lvl9pPr>
          </a:lstStyle>
          <a:p>
            <a:endParaRPr/>
          </a:p>
        </p:txBody>
      </p:sp>
      <p:sp>
        <p:nvSpPr>
          <p:cNvPr id="118" name="Google Shape;118;p28"/>
          <p:cNvSpPr/>
          <p:nvPr/>
        </p:nvSpPr>
        <p:spPr>
          <a:xfrm>
            <a:off x="3120675" y="1533250"/>
            <a:ext cx="3060325" cy="15325"/>
          </a:xfrm>
          <a:custGeom>
            <a:avLst/>
            <a:gdLst/>
            <a:ahLst/>
            <a:cxnLst/>
            <a:rect l="0" t="0" r="0" b="0"/>
            <a:pathLst>
              <a:path w="122413" h="613" extrusionOk="0">
                <a:moveTo>
                  <a:pt x="0" y="317"/>
                </a:moveTo>
                <a:cubicBezTo>
                  <a:pt x="40797" y="1117"/>
                  <a:pt x="81609" y="0"/>
                  <a:pt x="122413" y="0"/>
                </a:cubicBezTo>
              </a:path>
            </a:pathLst>
          </a:custGeom>
          <a:noFill/>
          <a:ln w="9525" cap="flat" cmpd="sng">
            <a:solidFill>
              <a:srgbClr val="979CB8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19" name="Google Shape;119;p28"/>
          <p:cNvSpPr/>
          <p:nvPr/>
        </p:nvSpPr>
        <p:spPr>
          <a:xfrm>
            <a:off x="3068250" y="1577725"/>
            <a:ext cx="3226850" cy="15875"/>
          </a:xfrm>
          <a:custGeom>
            <a:avLst/>
            <a:gdLst/>
            <a:ahLst/>
            <a:cxnLst/>
            <a:rect l="0" t="0" r="0" b="0"/>
            <a:pathLst>
              <a:path w="129074" h="635" extrusionOk="0">
                <a:moveTo>
                  <a:pt x="0" y="0"/>
                </a:moveTo>
                <a:cubicBezTo>
                  <a:pt x="43025" y="0"/>
                  <a:pt x="86049" y="635"/>
                  <a:pt x="129074" y="635"/>
                </a:cubicBezTo>
              </a:path>
            </a:pathLst>
          </a:custGeom>
          <a:noFill/>
          <a:ln w="9525" cap="flat" cmpd="sng">
            <a:solidFill>
              <a:srgbClr val="979CB8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20" name="Google Shape;120;p28"/>
          <p:cNvSpPr txBox="1">
            <a:spLocks noGrp="1"/>
          </p:cNvSpPr>
          <p:nvPr>
            <p:ph type="sldNum" idx="12"/>
          </p:nvPr>
        </p:nvSpPr>
        <p:spPr>
          <a:xfrm>
            <a:off x="8556784" y="6333134"/>
            <a:ext cx="548700" cy="52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blue">
  <p:cSld name="BLANK_1_1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34"/>
          <p:cNvSpPr txBox="1">
            <a:spLocks noGrp="1"/>
          </p:cNvSpPr>
          <p:nvPr>
            <p:ph type="sldNum" idx="12"/>
          </p:nvPr>
        </p:nvSpPr>
        <p:spPr>
          <a:xfrm>
            <a:off x="8556784" y="6333134"/>
            <a:ext cx="548700" cy="52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green">
  <p:cSld name="Blank green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5"/>
          <p:cNvSpPr txBox="1">
            <a:spLocks noGrp="1"/>
          </p:cNvSpPr>
          <p:nvPr>
            <p:ph type="sldNum" idx="12"/>
          </p:nvPr>
        </p:nvSpPr>
        <p:spPr>
          <a:xfrm>
            <a:off x="4348076" y="6383554"/>
            <a:ext cx="548700" cy="39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365593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green">
  <p:cSld name="TITLE_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3"/>
          <p:cNvSpPr txBox="1">
            <a:spLocks noGrp="1"/>
          </p:cNvSpPr>
          <p:nvPr>
            <p:ph type="ctrTitle"/>
          </p:nvPr>
        </p:nvSpPr>
        <p:spPr>
          <a:xfrm>
            <a:off x="1630650" y="2655750"/>
            <a:ext cx="5882700" cy="15465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4" name="Google Shape;14;p3"/>
          <p:cNvSpPr txBox="1">
            <a:spLocks noGrp="1"/>
          </p:cNvSpPr>
          <p:nvPr>
            <p:ph type="sldNum" idx="12"/>
          </p:nvPr>
        </p:nvSpPr>
        <p:spPr>
          <a:xfrm>
            <a:off x="4348076" y="6383554"/>
            <a:ext cx="548700" cy="39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TITLE_1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6"/>
          <p:cNvSpPr txBox="1">
            <a:spLocks noGrp="1"/>
          </p:cNvSpPr>
          <p:nvPr>
            <p:ph type="ctrTitle"/>
          </p:nvPr>
        </p:nvSpPr>
        <p:spPr>
          <a:xfrm>
            <a:off x="1650450" y="1830110"/>
            <a:ext cx="5843100" cy="15465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23" name="Google Shape;23;p6"/>
          <p:cNvSpPr txBox="1">
            <a:spLocks noGrp="1"/>
          </p:cNvSpPr>
          <p:nvPr>
            <p:ph type="subTitle" idx="1"/>
          </p:nvPr>
        </p:nvSpPr>
        <p:spPr>
          <a:xfrm>
            <a:off x="1650450" y="3505725"/>
            <a:ext cx="5843100" cy="104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979CB8"/>
              </a:buClr>
              <a:buSzPts val="2400"/>
              <a:buNone/>
              <a:defRPr>
                <a:solidFill>
                  <a:srgbClr val="979CB8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979CB8"/>
              </a:buClr>
              <a:buSzPts val="3000"/>
              <a:buNone/>
              <a:defRPr sz="3000">
                <a:solidFill>
                  <a:srgbClr val="979CB8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979CB8"/>
              </a:buClr>
              <a:buSzPts val="3000"/>
              <a:buNone/>
              <a:defRPr sz="3000">
                <a:solidFill>
                  <a:srgbClr val="979CB8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979CB8"/>
              </a:buClr>
              <a:buSzPts val="3000"/>
              <a:buNone/>
              <a:defRPr sz="3000">
                <a:solidFill>
                  <a:srgbClr val="979CB8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979CB8"/>
              </a:buClr>
              <a:buSzPts val="3000"/>
              <a:buNone/>
              <a:defRPr sz="3000">
                <a:solidFill>
                  <a:srgbClr val="979CB8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979CB8"/>
              </a:buClr>
              <a:buSzPts val="3000"/>
              <a:buNone/>
              <a:defRPr sz="3000">
                <a:solidFill>
                  <a:srgbClr val="979CB8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979CB8"/>
              </a:buClr>
              <a:buSzPts val="3000"/>
              <a:buNone/>
              <a:defRPr sz="3000">
                <a:solidFill>
                  <a:srgbClr val="979CB8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979CB8"/>
              </a:buClr>
              <a:buSzPts val="3000"/>
              <a:buNone/>
              <a:defRPr sz="3000">
                <a:solidFill>
                  <a:srgbClr val="979CB8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979CB8"/>
              </a:buClr>
              <a:buSzPts val="3000"/>
              <a:buNone/>
              <a:defRPr sz="3000">
                <a:solidFill>
                  <a:srgbClr val="979CB8"/>
                </a:solidFill>
              </a:defRPr>
            </a:lvl9pPr>
          </a:lstStyle>
          <a:p>
            <a:endParaRPr/>
          </a:p>
        </p:txBody>
      </p:sp>
      <p:sp>
        <p:nvSpPr>
          <p:cNvPr id="24" name="Google Shape;24;p6"/>
          <p:cNvSpPr txBox="1">
            <a:spLocks noGrp="1"/>
          </p:cNvSpPr>
          <p:nvPr>
            <p:ph type="sldNum" idx="12"/>
          </p:nvPr>
        </p:nvSpPr>
        <p:spPr>
          <a:xfrm>
            <a:off x="4348076" y="6383554"/>
            <a:ext cx="548700" cy="39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1"/>
          <p:cNvSpPr txBox="1">
            <a:spLocks noGrp="1"/>
          </p:cNvSpPr>
          <p:nvPr>
            <p:ph type="title"/>
          </p:nvPr>
        </p:nvSpPr>
        <p:spPr>
          <a:xfrm>
            <a:off x="1027950" y="689775"/>
            <a:ext cx="7088100" cy="9105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979CB8"/>
              </a:buClr>
              <a:buSzPts val="3000"/>
              <a:buNone/>
              <a:defRPr>
                <a:solidFill>
                  <a:srgbClr val="979CB8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979CB8"/>
              </a:buClr>
              <a:buSzPts val="3000"/>
              <a:buNone/>
              <a:defRPr>
                <a:solidFill>
                  <a:srgbClr val="979CB8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979CB8"/>
              </a:buClr>
              <a:buSzPts val="3000"/>
              <a:buNone/>
              <a:defRPr>
                <a:solidFill>
                  <a:srgbClr val="979CB8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979CB8"/>
              </a:buClr>
              <a:buSzPts val="3000"/>
              <a:buNone/>
              <a:defRPr>
                <a:solidFill>
                  <a:srgbClr val="979CB8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979CB8"/>
              </a:buClr>
              <a:buSzPts val="3000"/>
              <a:buNone/>
              <a:defRPr>
                <a:solidFill>
                  <a:srgbClr val="979CB8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979CB8"/>
              </a:buClr>
              <a:buSzPts val="3000"/>
              <a:buNone/>
              <a:defRPr>
                <a:solidFill>
                  <a:srgbClr val="979CB8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979CB8"/>
              </a:buClr>
              <a:buSzPts val="3000"/>
              <a:buNone/>
              <a:defRPr>
                <a:solidFill>
                  <a:srgbClr val="979CB8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979CB8"/>
              </a:buClr>
              <a:buSzPts val="3000"/>
              <a:buNone/>
              <a:defRPr>
                <a:solidFill>
                  <a:srgbClr val="979CB8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979CB8"/>
              </a:buClr>
              <a:buSzPts val="3000"/>
              <a:buNone/>
              <a:defRPr>
                <a:solidFill>
                  <a:srgbClr val="979CB8"/>
                </a:solidFill>
              </a:defRPr>
            </a:lvl9pPr>
          </a:lstStyle>
          <a:p>
            <a:endParaRPr/>
          </a:p>
        </p:txBody>
      </p:sp>
      <p:sp>
        <p:nvSpPr>
          <p:cNvPr id="54" name="Google Shape;54;p11"/>
          <p:cNvSpPr/>
          <p:nvPr/>
        </p:nvSpPr>
        <p:spPr>
          <a:xfrm>
            <a:off x="3120675" y="1533250"/>
            <a:ext cx="3060325" cy="15325"/>
          </a:xfrm>
          <a:custGeom>
            <a:avLst/>
            <a:gdLst/>
            <a:ahLst/>
            <a:cxnLst/>
            <a:rect l="0" t="0" r="0" b="0"/>
            <a:pathLst>
              <a:path w="122413" h="613" extrusionOk="0">
                <a:moveTo>
                  <a:pt x="0" y="317"/>
                </a:moveTo>
                <a:cubicBezTo>
                  <a:pt x="40797" y="1117"/>
                  <a:pt x="81609" y="0"/>
                  <a:pt x="122413" y="0"/>
                </a:cubicBezTo>
              </a:path>
            </a:pathLst>
          </a:custGeom>
          <a:noFill/>
          <a:ln w="9525" cap="flat" cmpd="sng">
            <a:solidFill>
              <a:srgbClr val="979CB8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5" name="Google Shape;55;p11"/>
          <p:cNvSpPr/>
          <p:nvPr/>
        </p:nvSpPr>
        <p:spPr>
          <a:xfrm>
            <a:off x="3068250" y="1577725"/>
            <a:ext cx="3226850" cy="15875"/>
          </a:xfrm>
          <a:custGeom>
            <a:avLst/>
            <a:gdLst/>
            <a:ahLst/>
            <a:cxnLst/>
            <a:rect l="0" t="0" r="0" b="0"/>
            <a:pathLst>
              <a:path w="129074" h="635" extrusionOk="0">
                <a:moveTo>
                  <a:pt x="0" y="0"/>
                </a:moveTo>
                <a:cubicBezTo>
                  <a:pt x="43025" y="0"/>
                  <a:pt x="86049" y="635"/>
                  <a:pt x="129074" y="635"/>
                </a:cubicBezTo>
              </a:path>
            </a:pathLst>
          </a:custGeom>
          <a:noFill/>
          <a:ln w="9525" cap="flat" cmpd="sng">
            <a:solidFill>
              <a:srgbClr val="979CB8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6" name="Google Shape;56;p11"/>
          <p:cNvSpPr txBox="1">
            <a:spLocks noGrp="1"/>
          </p:cNvSpPr>
          <p:nvPr>
            <p:ph type="sldNum" idx="12"/>
          </p:nvPr>
        </p:nvSpPr>
        <p:spPr>
          <a:xfrm>
            <a:off x="4348076" y="6383554"/>
            <a:ext cx="548700" cy="39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3"/>
          <p:cNvSpPr txBox="1">
            <a:spLocks noGrp="1"/>
          </p:cNvSpPr>
          <p:nvPr>
            <p:ph type="sldNum" idx="12"/>
          </p:nvPr>
        </p:nvSpPr>
        <p:spPr>
          <a:xfrm>
            <a:off x="4348076" y="6383554"/>
            <a:ext cx="548700" cy="39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green">
  <p:cSld name="BLANK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5"/>
          <p:cNvSpPr txBox="1">
            <a:spLocks noGrp="1"/>
          </p:cNvSpPr>
          <p:nvPr>
            <p:ph type="sldNum" idx="12"/>
          </p:nvPr>
        </p:nvSpPr>
        <p:spPr>
          <a:xfrm>
            <a:off x="4348076" y="6383554"/>
            <a:ext cx="548700" cy="39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blue">
  <p:cSld name="BLANK_1_1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7"/>
          <p:cNvSpPr txBox="1">
            <a:spLocks noGrp="1"/>
          </p:cNvSpPr>
          <p:nvPr>
            <p:ph type="sldNum" idx="12"/>
          </p:nvPr>
        </p:nvSpPr>
        <p:spPr>
          <a:xfrm>
            <a:off x="4348076" y="6383554"/>
            <a:ext cx="548700" cy="39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/>
          <a:lstStyle>
            <a:extLst/>
          </a:lstStyle>
          <a:p>
            <a:fld id="{63CA0093-40FF-436E-A350-CB10C4680510}" type="datetimeFigureOut">
              <a:rPr lang="zh-TW" altLang="en-US" smtClean="0"/>
              <a:pPr/>
              <a:t>2021/2/26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/>
          <a:lstStyle>
            <a:extLst/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085CC0A-D8EC-42E3-9ADB-F3B0F7A2E6FB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7" name="標題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yellow" type="title">
  <p:cSld name="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9"/>
          <p:cNvSpPr txBox="1">
            <a:spLocks noGrp="1"/>
          </p:cNvSpPr>
          <p:nvPr>
            <p:ph type="ctrTitle"/>
          </p:nvPr>
        </p:nvSpPr>
        <p:spPr>
          <a:xfrm>
            <a:off x="1630650" y="2655750"/>
            <a:ext cx="5882700" cy="15465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image" Target="../media/image1.jpeg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blipFill>
          <a:blip r:embed="rId10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824550" y="689775"/>
            <a:ext cx="7547700" cy="91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505670"/>
              </a:buClr>
              <a:buSzPts val="3000"/>
              <a:buFont typeface="Shadows Into Light"/>
              <a:buNone/>
              <a:defRPr sz="3000">
                <a:solidFill>
                  <a:srgbClr val="505670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505670"/>
              </a:buClr>
              <a:buSzPts val="3000"/>
              <a:buFont typeface="Shadows Into Light"/>
              <a:buNone/>
              <a:defRPr sz="3000">
                <a:solidFill>
                  <a:srgbClr val="505670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505670"/>
              </a:buClr>
              <a:buSzPts val="3000"/>
              <a:buFont typeface="Shadows Into Light"/>
              <a:buNone/>
              <a:defRPr sz="3000">
                <a:solidFill>
                  <a:srgbClr val="505670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505670"/>
              </a:buClr>
              <a:buSzPts val="3000"/>
              <a:buFont typeface="Shadows Into Light"/>
              <a:buNone/>
              <a:defRPr sz="3000">
                <a:solidFill>
                  <a:srgbClr val="505670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505670"/>
              </a:buClr>
              <a:buSzPts val="3000"/>
              <a:buFont typeface="Shadows Into Light"/>
              <a:buNone/>
              <a:defRPr sz="3000">
                <a:solidFill>
                  <a:srgbClr val="505670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505670"/>
              </a:buClr>
              <a:buSzPts val="3000"/>
              <a:buFont typeface="Shadows Into Light"/>
              <a:buNone/>
              <a:defRPr sz="3000">
                <a:solidFill>
                  <a:srgbClr val="505670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505670"/>
              </a:buClr>
              <a:buSzPts val="3000"/>
              <a:buFont typeface="Shadows Into Light"/>
              <a:buNone/>
              <a:defRPr sz="3000">
                <a:solidFill>
                  <a:srgbClr val="505670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505670"/>
              </a:buClr>
              <a:buSzPts val="3000"/>
              <a:buFont typeface="Shadows Into Light"/>
              <a:buNone/>
              <a:defRPr sz="3000">
                <a:solidFill>
                  <a:srgbClr val="505670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505670"/>
              </a:buClr>
              <a:buSzPts val="3000"/>
              <a:buFont typeface="Shadows Into Light"/>
              <a:buNone/>
              <a:defRPr sz="3000">
                <a:solidFill>
                  <a:srgbClr val="505670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070325" y="1918650"/>
            <a:ext cx="7056300" cy="408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81000">
              <a:spcBef>
                <a:spcPts val="600"/>
              </a:spcBef>
              <a:spcAft>
                <a:spcPts val="0"/>
              </a:spcAft>
              <a:buClr>
                <a:srgbClr val="505670"/>
              </a:buClr>
              <a:buSzPts val="2400"/>
              <a:buFont typeface="Varela Round"/>
              <a:buChar char="▧"/>
              <a:defRPr sz="2400">
                <a:solidFill>
                  <a:srgbClr val="505670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L="914400" lvl="1" indent="-355600">
              <a:spcBef>
                <a:spcPts val="0"/>
              </a:spcBef>
              <a:spcAft>
                <a:spcPts val="0"/>
              </a:spcAft>
              <a:buClr>
                <a:srgbClr val="505670"/>
              </a:buClr>
              <a:buSzPts val="2000"/>
              <a:buFont typeface="Varela Round"/>
              <a:buChar char="○"/>
              <a:defRPr sz="2000">
                <a:solidFill>
                  <a:srgbClr val="505670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marL="1371600" lvl="2" indent="-355600">
              <a:spcBef>
                <a:spcPts val="0"/>
              </a:spcBef>
              <a:spcAft>
                <a:spcPts val="0"/>
              </a:spcAft>
              <a:buClr>
                <a:srgbClr val="505670"/>
              </a:buClr>
              <a:buSzPts val="2000"/>
              <a:buFont typeface="Varela Round"/>
              <a:buChar char="■"/>
              <a:defRPr sz="2000">
                <a:solidFill>
                  <a:srgbClr val="505670"/>
                </a:solidFill>
                <a:latin typeface="Varela Round"/>
                <a:ea typeface="Varela Round"/>
                <a:cs typeface="Varela Round"/>
                <a:sym typeface="Varela Round"/>
              </a:defRPr>
            </a:lvl3pPr>
            <a:lvl4pPr marL="1828800" lvl="3" indent="-330200">
              <a:spcBef>
                <a:spcPts val="0"/>
              </a:spcBef>
              <a:spcAft>
                <a:spcPts val="0"/>
              </a:spcAft>
              <a:buClr>
                <a:srgbClr val="505670"/>
              </a:buClr>
              <a:buSzPts val="1600"/>
              <a:buFont typeface="Varela Round"/>
              <a:buChar char="●"/>
              <a:defRPr sz="1600">
                <a:solidFill>
                  <a:srgbClr val="505670"/>
                </a:solidFill>
                <a:latin typeface="Varela Round"/>
                <a:ea typeface="Varela Round"/>
                <a:cs typeface="Varela Round"/>
                <a:sym typeface="Varela Round"/>
              </a:defRPr>
            </a:lvl4pPr>
            <a:lvl5pPr marL="2286000" lvl="4" indent="-330200">
              <a:spcBef>
                <a:spcPts val="0"/>
              </a:spcBef>
              <a:spcAft>
                <a:spcPts val="0"/>
              </a:spcAft>
              <a:buClr>
                <a:srgbClr val="505670"/>
              </a:buClr>
              <a:buSzPts val="1600"/>
              <a:buFont typeface="Varela Round"/>
              <a:buChar char="○"/>
              <a:defRPr sz="1600">
                <a:solidFill>
                  <a:srgbClr val="505670"/>
                </a:solidFill>
                <a:latin typeface="Varela Round"/>
                <a:ea typeface="Varela Round"/>
                <a:cs typeface="Varela Round"/>
                <a:sym typeface="Varela Round"/>
              </a:defRPr>
            </a:lvl5pPr>
            <a:lvl6pPr marL="2743200" lvl="5" indent="-330200">
              <a:spcBef>
                <a:spcPts val="0"/>
              </a:spcBef>
              <a:spcAft>
                <a:spcPts val="0"/>
              </a:spcAft>
              <a:buClr>
                <a:srgbClr val="505670"/>
              </a:buClr>
              <a:buSzPts val="1600"/>
              <a:buFont typeface="Varela Round"/>
              <a:buChar char="■"/>
              <a:defRPr sz="1600">
                <a:solidFill>
                  <a:srgbClr val="505670"/>
                </a:solidFill>
                <a:latin typeface="Varela Round"/>
                <a:ea typeface="Varela Round"/>
                <a:cs typeface="Varela Round"/>
                <a:sym typeface="Varela Round"/>
              </a:defRPr>
            </a:lvl6pPr>
            <a:lvl7pPr marL="3200400" lvl="6" indent="-330200">
              <a:spcBef>
                <a:spcPts val="0"/>
              </a:spcBef>
              <a:spcAft>
                <a:spcPts val="0"/>
              </a:spcAft>
              <a:buClr>
                <a:srgbClr val="505670"/>
              </a:buClr>
              <a:buSzPts val="1600"/>
              <a:buFont typeface="Varela Round"/>
              <a:buChar char="●"/>
              <a:defRPr sz="1600">
                <a:solidFill>
                  <a:srgbClr val="505670"/>
                </a:solidFill>
                <a:latin typeface="Varela Round"/>
                <a:ea typeface="Varela Round"/>
                <a:cs typeface="Varela Round"/>
                <a:sym typeface="Varela Round"/>
              </a:defRPr>
            </a:lvl7pPr>
            <a:lvl8pPr marL="3657600" lvl="7" indent="-330200">
              <a:spcBef>
                <a:spcPts val="0"/>
              </a:spcBef>
              <a:spcAft>
                <a:spcPts val="0"/>
              </a:spcAft>
              <a:buClr>
                <a:srgbClr val="505670"/>
              </a:buClr>
              <a:buSzPts val="1600"/>
              <a:buFont typeface="Varela Round"/>
              <a:buChar char="○"/>
              <a:defRPr sz="1600">
                <a:solidFill>
                  <a:srgbClr val="505670"/>
                </a:solidFill>
                <a:latin typeface="Varela Round"/>
                <a:ea typeface="Varela Round"/>
                <a:cs typeface="Varela Round"/>
                <a:sym typeface="Varela Round"/>
              </a:defRPr>
            </a:lvl8pPr>
            <a:lvl9pPr marL="4114800" lvl="8" indent="-330200">
              <a:spcBef>
                <a:spcPts val="0"/>
              </a:spcBef>
              <a:spcAft>
                <a:spcPts val="0"/>
              </a:spcAft>
              <a:buClr>
                <a:srgbClr val="505670"/>
              </a:buClr>
              <a:buSzPts val="1600"/>
              <a:buFont typeface="Varela Round"/>
              <a:buChar char="■"/>
              <a:defRPr sz="1600">
                <a:solidFill>
                  <a:srgbClr val="505670"/>
                </a:solidFill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4348076" y="6383554"/>
            <a:ext cx="548700" cy="39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buNone/>
              <a:defRPr sz="1300">
                <a:solidFill>
                  <a:srgbClr val="979CB8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1pPr>
            <a:lvl2pPr lvl="1" algn="ctr">
              <a:buNone/>
              <a:defRPr sz="1300">
                <a:solidFill>
                  <a:srgbClr val="979CB8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2pPr>
            <a:lvl3pPr lvl="2" algn="ctr">
              <a:buNone/>
              <a:defRPr sz="1300">
                <a:solidFill>
                  <a:srgbClr val="979CB8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3pPr>
            <a:lvl4pPr lvl="3" algn="ctr">
              <a:buNone/>
              <a:defRPr sz="1300">
                <a:solidFill>
                  <a:srgbClr val="979CB8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4pPr>
            <a:lvl5pPr lvl="4" algn="ctr">
              <a:buNone/>
              <a:defRPr sz="1300">
                <a:solidFill>
                  <a:srgbClr val="979CB8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5pPr>
            <a:lvl6pPr lvl="5" algn="ctr">
              <a:buNone/>
              <a:defRPr sz="1300">
                <a:solidFill>
                  <a:srgbClr val="979CB8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6pPr>
            <a:lvl7pPr lvl="6" algn="ctr">
              <a:buNone/>
              <a:defRPr sz="1300">
                <a:solidFill>
                  <a:srgbClr val="979CB8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7pPr>
            <a:lvl8pPr lvl="7" algn="ctr">
              <a:buNone/>
              <a:defRPr sz="1300">
                <a:solidFill>
                  <a:srgbClr val="979CB8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8pPr>
            <a:lvl9pPr lvl="8" algn="ctr">
              <a:buNone/>
              <a:defRPr sz="1300">
                <a:solidFill>
                  <a:srgbClr val="979CB8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2" r:id="rId3"/>
    <p:sldLayoutId id="2147483657" r:id="rId4"/>
    <p:sldLayoutId id="2147483659" r:id="rId5"/>
    <p:sldLayoutId id="2147483661" r:id="rId6"/>
    <p:sldLayoutId id="2147483663" r:id="rId7"/>
    <p:sldLayoutId id="2147483683" r:id="rId8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blipFill>
          <a:blip r:embed="rId12">
            <a:alphaModFix/>
          </a:blip>
          <a:stretch>
            <a:fillRect/>
          </a:stretch>
        </a:blipFill>
        <a:effectLst/>
      </p:bgPr>
    </p:bg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8"/>
          <p:cNvSpPr txBox="1">
            <a:spLocks noGrp="1"/>
          </p:cNvSpPr>
          <p:nvPr>
            <p:ph type="title"/>
          </p:nvPr>
        </p:nvSpPr>
        <p:spPr>
          <a:xfrm>
            <a:off x="824550" y="689775"/>
            <a:ext cx="7547700" cy="91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505670"/>
              </a:buClr>
              <a:buSzPts val="3000"/>
              <a:buFont typeface="Shadows Into Light"/>
              <a:buNone/>
              <a:defRPr sz="3000">
                <a:solidFill>
                  <a:srgbClr val="505670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505670"/>
              </a:buClr>
              <a:buSzPts val="3000"/>
              <a:buFont typeface="Shadows Into Light"/>
              <a:buNone/>
              <a:defRPr sz="3000">
                <a:solidFill>
                  <a:srgbClr val="505670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505670"/>
              </a:buClr>
              <a:buSzPts val="3000"/>
              <a:buFont typeface="Shadows Into Light"/>
              <a:buNone/>
              <a:defRPr sz="3000">
                <a:solidFill>
                  <a:srgbClr val="505670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505670"/>
              </a:buClr>
              <a:buSzPts val="3000"/>
              <a:buFont typeface="Shadows Into Light"/>
              <a:buNone/>
              <a:defRPr sz="3000">
                <a:solidFill>
                  <a:srgbClr val="505670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505670"/>
              </a:buClr>
              <a:buSzPts val="3000"/>
              <a:buFont typeface="Shadows Into Light"/>
              <a:buNone/>
              <a:defRPr sz="3000">
                <a:solidFill>
                  <a:srgbClr val="505670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505670"/>
              </a:buClr>
              <a:buSzPts val="3000"/>
              <a:buFont typeface="Shadows Into Light"/>
              <a:buNone/>
              <a:defRPr sz="3000">
                <a:solidFill>
                  <a:srgbClr val="505670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505670"/>
              </a:buClr>
              <a:buSzPts val="3000"/>
              <a:buFont typeface="Shadows Into Light"/>
              <a:buNone/>
              <a:defRPr sz="3000">
                <a:solidFill>
                  <a:srgbClr val="505670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505670"/>
              </a:buClr>
              <a:buSzPts val="3000"/>
              <a:buFont typeface="Shadows Into Light"/>
              <a:buNone/>
              <a:defRPr sz="3000">
                <a:solidFill>
                  <a:srgbClr val="505670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505670"/>
              </a:buClr>
              <a:buSzPts val="3000"/>
              <a:buFont typeface="Shadows Into Light"/>
              <a:buNone/>
              <a:defRPr sz="3000">
                <a:solidFill>
                  <a:srgbClr val="505670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9pPr>
          </a:lstStyle>
          <a:p>
            <a:endParaRPr/>
          </a:p>
        </p:txBody>
      </p:sp>
      <p:sp>
        <p:nvSpPr>
          <p:cNvPr id="72" name="Google Shape;72;p18"/>
          <p:cNvSpPr txBox="1">
            <a:spLocks noGrp="1"/>
          </p:cNvSpPr>
          <p:nvPr>
            <p:ph type="body" idx="1"/>
          </p:nvPr>
        </p:nvSpPr>
        <p:spPr>
          <a:xfrm>
            <a:off x="1070325" y="1918650"/>
            <a:ext cx="7056300" cy="408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81000" rtl="0">
              <a:spcBef>
                <a:spcPts val="600"/>
              </a:spcBef>
              <a:spcAft>
                <a:spcPts val="0"/>
              </a:spcAft>
              <a:buClr>
                <a:srgbClr val="505670"/>
              </a:buClr>
              <a:buSzPts val="2400"/>
              <a:buFont typeface="Varela Round"/>
              <a:buChar char="▧"/>
              <a:defRPr sz="2400">
                <a:solidFill>
                  <a:srgbClr val="505670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L="914400" lvl="1" indent="-355600" rtl="0">
              <a:spcBef>
                <a:spcPts val="0"/>
              </a:spcBef>
              <a:spcAft>
                <a:spcPts val="0"/>
              </a:spcAft>
              <a:buClr>
                <a:srgbClr val="505670"/>
              </a:buClr>
              <a:buSzPts val="2000"/>
              <a:buFont typeface="Varela Round"/>
              <a:buChar char="○"/>
              <a:defRPr sz="2000">
                <a:solidFill>
                  <a:srgbClr val="505670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marL="1371600" lvl="2" indent="-355600" rtl="0">
              <a:spcBef>
                <a:spcPts val="0"/>
              </a:spcBef>
              <a:spcAft>
                <a:spcPts val="0"/>
              </a:spcAft>
              <a:buClr>
                <a:srgbClr val="505670"/>
              </a:buClr>
              <a:buSzPts val="2000"/>
              <a:buFont typeface="Varela Round"/>
              <a:buChar char="■"/>
              <a:defRPr sz="2000">
                <a:solidFill>
                  <a:srgbClr val="505670"/>
                </a:solidFill>
                <a:latin typeface="Varela Round"/>
                <a:ea typeface="Varela Round"/>
                <a:cs typeface="Varela Round"/>
                <a:sym typeface="Varela Round"/>
              </a:defRPr>
            </a:lvl3pPr>
            <a:lvl4pPr marL="1828800" lvl="3" indent="-330200" rtl="0">
              <a:spcBef>
                <a:spcPts val="0"/>
              </a:spcBef>
              <a:spcAft>
                <a:spcPts val="0"/>
              </a:spcAft>
              <a:buClr>
                <a:srgbClr val="505670"/>
              </a:buClr>
              <a:buSzPts val="1600"/>
              <a:buFont typeface="Varela Round"/>
              <a:buChar char="●"/>
              <a:defRPr sz="1600">
                <a:solidFill>
                  <a:srgbClr val="505670"/>
                </a:solidFill>
                <a:latin typeface="Varela Round"/>
                <a:ea typeface="Varela Round"/>
                <a:cs typeface="Varela Round"/>
                <a:sym typeface="Varela Round"/>
              </a:defRPr>
            </a:lvl4pPr>
            <a:lvl5pPr marL="2286000" lvl="4" indent="-330200" rtl="0">
              <a:spcBef>
                <a:spcPts val="0"/>
              </a:spcBef>
              <a:spcAft>
                <a:spcPts val="0"/>
              </a:spcAft>
              <a:buClr>
                <a:srgbClr val="505670"/>
              </a:buClr>
              <a:buSzPts val="1600"/>
              <a:buFont typeface="Varela Round"/>
              <a:buChar char="○"/>
              <a:defRPr sz="1600">
                <a:solidFill>
                  <a:srgbClr val="505670"/>
                </a:solidFill>
                <a:latin typeface="Varela Round"/>
                <a:ea typeface="Varela Round"/>
                <a:cs typeface="Varela Round"/>
                <a:sym typeface="Varela Round"/>
              </a:defRPr>
            </a:lvl5pPr>
            <a:lvl6pPr marL="2743200" lvl="5" indent="-330200" rtl="0">
              <a:spcBef>
                <a:spcPts val="0"/>
              </a:spcBef>
              <a:spcAft>
                <a:spcPts val="0"/>
              </a:spcAft>
              <a:buClr>
                <a:srgbClr val="505670"/>
              </a:buClr>
              <a:buSzPts val="1600"/>
              <a:buFont typeface="Varela Round"/>
              <a:buChar char="■"/>
              <a:defRPr sz="1600">
                <a:solidFill>
                  <a:srgbClr val="505670"/>
                </a:solidFill>
                <a:latin typeface="Varela Round"/>
                <a:ea typeface="Varela Round"/>
                <a:cs typeface="Varela Round"/>
                <a:sym typeface="Varela Round"/>
              </a:defRPr>
            </a:lvl6pPr>
            <a:lvl7pPr marL="3200400" lvl="6" indent="-330200" rtl="0">
              <a:spcBef>
                <a:spcPts val="0"/>
              </a:spcBef>
              <a:spcAft>
                <a:spcPts val="0"/>
              </a:spcAft>
              <a:buClr>
                <a:srgbClr val="505670"/>
              </a:buClr>
              <a:buSzPts val="1600"/>
              <a:buFont typeface="Varela Round"/>
              <a:buChar char="●"/>
              <a:defRPr sz="1600">
                <a:solidFill>
                  <a:srgbClr val="505670"/>
                </a:solidFill>
                <a:latin typeface="Varela Round"/>
                <a:ea typeface="Varela Round"/>
                <a:cs typeface="Varela Round"/>
                <a:sym typeface="Varela Round"/>
              </a:defRPr>
            </a:lvl7pPr>
            <a:lvl8pPr marL="3657600" lvl="7" indent="-330200" rtl="0">
              <a:spcBef>
                <a:spcPts val="0"/>
              </a:spcBef>
              <a:spcAft>
                <a:spcPts val="0"/>
              </a:spcAft>
              <a:buClr>
                <a:srgbClr val="505670"/>
              </a:buClr>
              <a:buSzPts val="1600"/>
              <a:buFont typeface="Varela Round"/>
              <a:buChar char="○"/>
              <a:defRPr sz="1600">
                <a:solidFill>
                  <a:srgbClr val="505670"/>
                </a:solidFill>
                <a:latin typeface="Varela Round"/>
                <a:ea typeface="Varela Round"/>
                <a:cs typeface="Varela Round"/>
                <a:sym typeface="Varela Round"/>
              </a:defRPr>
            </a:lvl8pPr>
            <a:lvl9pPr marL="4114800" lvl="8" indent="-330200" rtl="0">
              <a:spcBef>
                <a:spcPts val="0"/>
              </a:spcBef>
              <a:spcAft>
                <a:spcPts val="0"/>
              </a:spcAft>
              <a:buClr>
                <a:srgbClr val="505670"/>
              </a:buClr>
              <a:buSzPts val="1600"/>
              <a:buFont typeface="Varela Round"/>
              <a:buChar char="■"/>
              <a:defRPr sz="1600">
                <a:solidFill>
                  <a:srgbClr val="505670"/>
                </a:solidFill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endParaRPr/>
          </a:p>
        </p:txBody>
      </p:sp>
      <p:sp>
        <p:nvSpPr>
          <p:cNvPr id="73" name="Google Shape;73;p18"/>
          <p:cNvSpPr txBox="1">
            <a:spLocks noGrp="1"/>
          </p:cNvSpPr>
          <p:nvPr>
            <p:ph type="sldNum" idx="12"/>
          </p:nvPr>
        </p:nvSpPr>
        <p:spPr>
          <a:xfrm>
            <a:off x="8556784" y="6333134"/>
            <a:ext cx="548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buNone/>
              <a:defRPr sz="1300">
                <a:solidFill>
                  <a:srgbClr val="505670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lvl="1" algn="r">
              <a:buNone/>
              <a:defRPr sz="1300">
                <a:solidFill>
                  <a:srgbClr val="505670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lvl="2" algn="r">
              <a:buNone/>
              <a:defRPr sz="1300">
                <a:solidFill>
                  <a:srgbClr val="505670"/>
                </a:solidFill>
                <a:latin typeface="Varela Round"/>
                <a:ea typeface="Varela Round"/>
                <a:cs typeface="Varela Round"/>
                <a:sym typeface="Varela Round"/>
              </a:defRPr>
            </a:lvl3pPr>
            <a:lvl4pPr lvl="3" algn="r">
              <a:buNone/>
              <a:defRPr sz="1300">
                <a:solidFill>
                  <a:srgbClr val="505670"/>
                </a:solidFill>
                <a:latin typeface="Varela Round"/>
                <a:ea typeface="Varela Round"/>
                <a:cs typeface="Varela Round"/>
                <a:sym typeface="Varela Round"/>
              </a:defRPr>
            </a:lvl4pPr>
            <a:lvl5pPr lvl="4" algn="r">
              <a:buNone/>
              <a:defRPr sz="1300">
                <a:solidFill>
                  <a:srgbClr val="505670"/>
                </a:solidFill>
                <a:latin typeface="Varela Round"/>
                <a:ea typeface="Varela Round"/>
                <a:cs typeface="Varela Round"/>
                <a:sym typeface="Varela Round"/>
              </a:defRPr>
            </a:lvl5pPr>
            <a:lvl6pPr lvl="5" algn="r">
              <a:buNone/>
              <a:defRPr sz="1300">
                <a:solidFill>
                  <a:srgbClr val="505670"/>
                </a:solidFill>
                <a:latin typeface="Varela Round"/>
                <a:ea typeface="Varela Round"/>
                <a:cs typeface="Varela Round"/>
                <a:sym typeface="Varela Round"/>
              </a:defRPr>
            </a:lvl6pPr>
            <a:lvl7pPr lvl="6" algn="r">
              <a:buNone/>
              <a:defRPr sz="1300">
                <a:solidFill>
                  <a:srgbClr val="505670"/>
                </a:solidFill>
                <a:latin typeface="Varela Round"/>
                <a:ea typeface="Varela Round"/>
                <a:cs typeface="Varela Round"/>
                <a:sym typeface="Varela Round"/>
              </a:defRPr>
            </a:lvl7pPr>
            <a:lvl8pPr lvl="7" algn="r">
              <a:buNone/>
              <a:defRPr sz="1300">
                <a:solidFill>
                  <a:srgbClr val="505670"/>
                </a:solidFill>
                <a:latin typeface="Varela Round"/>
                <a:ea typeface="Varela Round"/>
                <a:cs typeface="Varela Round"/>
                <a:sym typeface="Varela Round"/>
              </a:defRPr>
            </a:lvl8pPr>
            <a:lvl9pPr lvl="8" algn="r">
              <a:buNone/>
              <a:defRPr sz="1300">
                <a:solidFill>
                  <a:srgbClr val="505670"/>
                </a:solidFill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8" r:id="rId4"/>
    <p:sldLayoutId id="2147483669" r:id="rId5"/>
    <p:sldLayoutId id="2147483671" r:id="rId6"/>
    <p:sldLayoutId id="2147483672" r:id="rId7"/>
    <p:sldLayoutId id="2147483673" r:id="rId8"/>
    <p:sldLayoutId id="2147483679" r:id="rId9"/>
    <p:sldLayoutId id="2147483686" r:id="rId10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0.png"/><Relationship Id="rId4" Type="http://schemas.openxmlformats.org/officeDocument/2006/relationships/image" Target="../media/image19.gi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8.png"/><Relationship Id="rId5" Type="http://schemas.openxmlformats.org/officeDocument/2006/relationships/hyperlink" Target="https://www.cac.edu.tw/cacportal/index.php" TargetMode="External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aicareer.org.tw/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om.tw/cross/ap.html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8.xml"/><Relationship Id="rId4" Type="http://schemas.openxmlformats.org/officeDocument/2006/relationships/hyperlink" Target="https://www.1111.com.tw/96368/" TargetMode="Externa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5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8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5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5"/>
          <p:cNvSpPr txBox="1">
            <a:spLocks noGrp="1"/>
          </p:cNvSpPr>
          <p:nvPr>
            <p:ph type="ctrTitle"/>
          </p:nvPr>
        </p:nvSpPr>
        <p:spPr>
          <a:xfrm>
            <a:off x="1101177" y="2485130"/>
            <a:ext cx="6924875" cy="182060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b="1" dirty="0" smtClean="0">
                <a:solidFill>
                  <a:srgbClr val="0066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US" altLang="zh-TW" sz="4800" b="1" dirty="0" smtClean="0">
                <a:solidFill>
                  <a:srgbClr val="0066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  <a:r>
              <a:rPr lang="zh-TW" altLang="en-US" sz="4800" b="1" dirty="0">
                <a:solidFill>
                  <a:srgbClr val="0066FF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Calibri" panose="020F0502020204030204" pitchFamily="34" charset="0"/>
              </a:rPr>
              <a:t>學</a:t>
            </a:r>
            <a:r>
              <a:rPr lang="zh-TW" altLang="en-US" sz="4800" b="1" dirty="0" smtClean="0">
                <a:solidFill>
                  <a:srgbClr val="0066FF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Calibri" panose="020F0502020204030204" pitchFamily="34" charset="0"/>
              </a:rPr>
              <a:t>年度</a:t>
            </a:r>
            <a:r>
              <a:rPr lang="en-US" altLang="zh-TW" sz="4800" b="1" dirty="0" smtClean="0">
                <a:solidFill>
                  <a:srgbClr val="0066FF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Calibri" panose="020F0502020204030204" pitchFamily="34" charset="0"/>
              </a:rPr>
              <a:t/>
            </a:r>
            <a:br>
              <a:rPr lang="en-US" altLang="zh-TW" sz="4800" b="1" dirty="0" smtClean="0">
                <a:solidFill>
                  <a:srgbClr val="0066FF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Calibri" panose="020F0502020204030204" pitchFamily="34" charset="0"/>
              </a:rPr>
            </a:br>
            <a:r>
              <a:rPr lang="zh-TW" altLang="en-US" sz="4800" b="1" dirty="0" smtClean="0">
                <a:solidFill>
                  <a:srgbClr val="0066FF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Calibri" panose="020F0502020204030204" pitchFamily="34" charset="0"/>
              </a:rPr>
              <a:t>甄選入學選填志願說明會</a:t>
            </a:r>
            <a:endParaRPr sz="4800" b="1" dirty="0">
              <a:solidFill>
                <a:srgbClr val="0066FF"/>
              </a:solidFill>
              <a:latin typeface="Calibri" panose="020F0502020204030204" pitchFamily="34" charset="0"/>
              <a:ea typeface="微軟正黑體" panose="020B0604030504040204" pitchFamily="34" charset="-120"/>
              <a:cs typeface="Calibri" panose="020F0502020204030204" pitchFamily="34" charset="0"/>
            </a:endParaRPr>
          </a:p>
        </p:txBody>
      </p:sp>
      <p:sp>
        <p:nvSpPr>
          <p:cNvPr id="139" name="Google Shape;139;p35"/>
          <p:cNvSpPr/>
          <p:nvPr/>
        </p:nvSpPr>
        <p:spPr>
          <a:xfrm rot="-4140551">
            <a:off x="2598387" y="1864560"/>
            <a:ext cx="402308" cy="1167266"/>
          </a:xfrm>
          <a:custGeom>
            <a:avLst/>
            <a:gdLst/>
            <a:ahLst/>
            <a:cxnLst/>
            <a:rect l="0" t="0" r="0" b="0"/>
            <a:pathLst>
              <a:path w="30959" h="89819" extrusionOk="0">
                <a:moveTo>
                  <a:pt x="0" y="0"/>
                </a:moveTo>
                <a:cubicBezTo>
                  <a:pt x="5134" y="6918"/>
                  <a:pt x="29561" y="26535"/>
                  <a:pt x="30804" y="41505"/>
                </a:cubicBezTo>
                <a:cubicBezTo>
                  <a:pt x="32047" y="56475"/>
                  <a:pt x="11349" y="81767"/>
                  <a:pt x="7458" y="89819"/>
                </a:cubicBezTo>
              </a:path>
            </a:pathLst>
          </a:custGeom>
          <a:noFill/>
          <a:ln w="9525" cap="flat" cmpd="sng">
            <a:solidFill>
              <a:srgbClr val="FFFFFF"/>
            </a:solidFill>
            <a:prstDash val="dash"/>
            <a:round/>
            <a:headEnd type="none" w="med" len="med"/>
            <a:tailEnd type="stealth" w="med" len="med"/>
          </a:ln>
        </p:spPr>
      </p:sp>
      <p:sp>
        <p:nvSpPr>
          <p:cNvPr id="140" name="Google Shape;140;p35"/>
          <p:cNvSpPr/>
          <p:nvPr/>
        </p:nvSpPr>
        <p:spPr>
          <a:xfrm flipV="1">
            <a:off x="2039561" y="4178599"/>
            <a:ext cx="3336480" cy="45719"/>
          </a:xfrm>
          <a:custGeom>
            <a:avLst/>
            <a:gdLst/>
            <a:ahLst/>
            <a:cxnLst/>
            <a:rect l="0" t="0" r="0" b="0"/>
            <a:pathLst>
              <a:path w="126135" h="1380" extrusionOk="0">
                <a:moveTo>
                  <a:pt x="0" y="973"/>
                </a:moveTo>
                <a:cubicBezTo>
                  <a:pt x="29075" y="973"/>
                  <a:pt x="58158" y="273"/>
                  <a:pt x="87224" y="973"/>
                </a:cubicBezTo>
                <a:cubicBezTo>
                  <a:pt x="100195" y="1285"/>
                  <a:pt x="113312" y="1974"/>
                  <a:pt x="126135" y="0"/>
                </a:cubicBezTo>
              </a:path>
            </a:pathLst>
          </a:custGeom>
          <a:noFill/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41" name="Google Shape;141;p35"/>
          <p:cNvSpPr/>
          <p:nvPr/>
        </p:nvSpPr>
        <p:spPr>
          <a:xfrm>
            <a:off x="1982352" y="4303603"/>
            <a:ext cx="3177700" cy="41425"/>
          </a:xfrm>
          <a:custGeom>
            <a:avLst/>
            <a:gdLst/>
            <a:ahLst/>
            <a:cxnLst/>
            <a:rect l="0" t="0" r="0" b="0"/>
            <a:pathLst>
              <a:path w="127108" h="1657" extrusionOk="0">
                <a:moveTo>
                  <a:pt x="0" y="1657"/>
                </a:moveTo>
                <a:cubicBezTo>
                  <a:pt x="42250" y="-1532"/>
                  <a:pt x="84738" y="1008"/>
                  <a:pt x="127108" y="1008"/>
                </a:cubicBezTo>
              </a:path>
            </a:pathLst>
          </a:custGeom>
          <a:noFill/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sp>
      <p:cxnSp>
        <p:nvCxnSpPr>
          <p:cNvPr id="142" name="Google Shape;142;p35"/>
          <p:cNvCxnSpPr/>
          <p:nvPr/>
        </p:nvCxnSpPr>
        <p:spPr>
          <a:xfrm rot="10800000" flipH="1">
            <a:off x="3781562" y="2126487"/>
            <a:ext cx="291900" cy="543000"/>
          </a:xfrm>
          <a:prstGeom prst="straightConnector1">
            <a:avLst/>
          </a:prstGeom>
          <a:noFill/>
          <a:ln w="9525" cap="flat" cmpd="sng">
            <a:solidFill>
              <a:srgbClr val="FFFFFF"/>
            </a:solidFill>
            <a:prstDash val="dash"/>
            <a:round/>
            <a:headEnd type="stealth" w="med" len="med"/>
            <a:tailEnd type="none" w="med" len="med"/>
          </a:ln>
        </p:spPr>
      </p:cxnSp>
      <p:sp>
        <p:nvSpPr>
          <p:cNvPr id="8" name="文字方塊 7"/>
          <p:cNvSpPr txBox="1"/>
          <p:nvPr/>
        </p:nvSpPr>
        <p:spPr>
          <a:xfrm>
            <a:off x="2527300" y="4775200"/>
            <a:ext cx="4267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000" dirty="0" smtClean="0">
                <a:solidFill>
                  <a:srgbClr val="0066FF"/>
                </a:solidFill>
                <a:latin typeface="微軟正黑體" pitchFamily="34" charset="-120"/>
                <a:ea typeface="微軟正黑體" pitchFamily="34" charset="-120"/>
              </a:rPr>
              <a:t>台中二中輔導室 陳建良老師</a:t>
            </a:r>
            <a:endParaRPr lang="en-US" altLang="zh-TW" sz="2000" dirty="0" smtClean="0">
              <a:solidFill>
                <a:srgbClr val="0066FF"/>
              </a:solidFill>
              <a:latin typeface="微軟正黑體" pitchFamily="34" charset="-120"/>
              <a:ea typeface="微軟正黑體" pitchFamily="34" charset="-120"/>
            </a:endParaRPr>
          </a:p>
          <a:p>
            <a:pPr algn="ctr"/>
            <a:r>
              <a:rPr lang="en-US" altLang="zh-TW" sz="2000" dirty="0" smtClean="0">
                <a:solidFill>
                  <a:srgbClr val="0066FF"/>
                </a:solidFill>
                <a:latin typeface="微軟正黑體" pitchFamily="34" charset="-120"/>
                <a:ea typeface="微軟正黑體" pitchFamily="34" charset="-120"/>
              </a:rPr>
              <a:t>110.02.26</a:t>
            </a:r>
            <a:endParaRPr lang="zh-TW" altLang="en-US" sz="2000" dirty="0">
              <a:solidFill>
                <a:srgbClr val="0066FF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" name="文字方塊 1"/>
          <p:cNvSpPr txBox="1"/>
          <p:nvPr/>
        </p:nvSpPr>
        <p:spPr>
          <a:xfrm>
            <a:off x="5376041" y="724395"/>
            <a:ext cx="29688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TW" altLang="en-US" sz="1800" dirty="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今日說明會有提到的檔案，都可以在學校首頁</a:t>
            </a:r>
            <a:r>
              <a:rPr lang="en-US" altLang="zh-TW" sz="1800" dirty="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&lt;110</a:t>
            </a:r>
            <a:r>
              <a:rPr lang="zh-TW" altLang="en-US" sz="1800" dirty="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學年度甄選入學選填志願說明會參考資料</a:t>
            </a:r>
            <a:r>
              <a:rPr lang="en-US" altLang="zh-TW" sz="1800" dirty="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&gt;</a:t>
            </a:r>
            <a:r>
              <a:rPr lang="zh-TW" altLang="en-US" sz="1800" dirty="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公告中下載</a:t>
            </a:r>
            <a:endParaRPr lang="zh-TW" altLang="en-US" sz="1800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40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10</a:t>
            </a:fld>
            <a:endParaRPr/>
          </a:p>
        </p:txBody>
      </p:sp>
      <p:sp>
        <p:nvSpPr>
          <p:cNvPr id="179" name="Google Shape;179;p40"/>
          <p:cNvSpPr txBox="1">
            <a:spLocks noGrp="1"/>
          </p:cNvSpPr>
          <p:nvPr>
            <p:ph type="title" idx="4294967295"/>
          </p:nvPr>
        </p:nvSpPr>
        <p:spPr>
          <a:xfrm>
            <a:off x="1079125" y="865639"/>
            <a:ext cx="7086600" cy="909637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評估落點時，你要先思考</a:t>
            </a:r>
            <a:r>
              <a:rPr lang="en-US" altLang="zh-TW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…</a:t>
            </a:r>
            <a:endParaRPr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80" name="Google Shape;180;p40"/>
          <p:cNvSpPr txBox="1">
            <a:spLocks noGrp="1"/>
          </p:cNvSpPr>
          <p:nvPr>
            <p:ph type="body" idx="4294967295"/>
          </p:nvPr>
        </p:nvSpPr>
        <p:spPr>
          <a:xfrm>
            <a:off x="1094207" y="1950352"/>
            <a:ext cx="7056437" cy="40830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zh-TW" altLang="en-US" b="1" dirty="0">
                <a:latin typeface="微軟正黑體" pitchFamily="34" charset="-120"/>
                <a:ea typeface="微軟正黑體" pitchFamily="34" charset="-120"/>
              </a:rPr>
              <a:t>我的學測各科，強勢或弱勢科目分別是哪些</a:t>
            </a:r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</a:rPr>
              <a:t>？</a:t>
            </a:r>
            <a:endParaRPr lang="en-US" altLang="zh-TW" b="1" dirty="0" smtClean="0">
              <a:latin typeface="微軟正黑體" pitchFamily="34" charset="-120"/>
              <a:ea typeface="微軟正黑體" pitchFamily="34" charset="-120"/>
            </a:endParaRPr>
          </a:p>
          <a:p>
            <a:pPr marL="76200" lvl="0" indent="0">
              <a:buNone/>
            </a:pPr>
            <a:r>
              <a:rPr lang="zh-TW" altLang="en-US" b="1" dirty="0"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</a:rPr>
              <a:t>    用我的強勢科目跟人家</a:t>
            </a:r>
            <a:r>
              <a:rPr lang="en-US" altLang="zh-TW" b="1" dirty="0" smtClean="0">
                <a:latin typeface="微軟正黑體" pitchFamily="34" charset="-120"/>
                <a:ea typeface="微軟正黑體" pitchFamily="34" charset="-120"/>
              </a:rPr>
              <a:t>PK!!</a:t>
            </a:r>
            <a:endParaRPr lang="en-US" altLang="zh-TW" b="1" dirty="0">
              <a:latin typeface="微軟正黑體" pitchFamily="34" charset="-120"/>
              <a:ea typeface="微軟正黑體" pitchFamily="34" charset="-120"/>
            </a:endParaRPr>
          </a:p>
          <a:p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</a:rPr>
              <a:t>我的學</a:t>
            </a:r>
            <a:r>
              <a:rPr lang="zh-TW" altLang="en-US" b="1" dirty="0">
                <a:latin typeface="微軟正黑體" pitchFamily="34" charset="-120"/>
                <a:ea typeface="微軟正黑體" pitchFamily="34" charset="-120"/>
              </a:rPr>
              <a:t>測級分</a:t>
            </a:r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</a:rPr>
              <a:t>在市場</a:t>
            </a:r>
            <a:r>
              <a:rPr lang="zh-TW" altLang="en-US" b="1" dirty="0">
                <a:latin typeface="微軟正黑體" pitchFamily="34" charset="-120"/>
                <a:ea typeface="微軟正黑體" pitchFamily="34" charset="-120"/>
              </a:rPr>
              <a:t>上的</a:t>
            </a:r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</a:rPr>
              <a:t>行情，鎖定戰場。</a:t>
            </a:r>
            <a:endParaRPr lang="en-US" altLang="zh-TW" b="1" dirty="0">
              <a:latin typeface="微軟正黑體" pitchFamily="34" charset="-120"/>
              <a:ea typeface="微軟正黑體" pitchFamily="34" charset="-120"/>
            </a:endParaRPr>
          </a:p>
          <a:p>
            <a:pPr lvl="0"/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</a:rPr>
              <a:t>網路落</a:t>
            </a:r>
            <a:r>
              <a:rPr lang="zh-TW" altLang="en-US" b="1" dirty="0">
                <a:latin typeface="微軟正黑體" pitchFamily="34" charset="-120"/>
                <a:ea typeface="微軟正黑體" pitchFamily="34" charset="-120"/>
              </a:rPr>
              <a:t>點</a:t>
            </a:r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</a:rPr>
              <a:t>分析所</a:t>
            </a:r>
            <a:r>
              <a:rPr lang="zh-TW" altLang="en-US" b="1" dirty="0">
                <a:latin typeface="微軟正黑體" pitchFamily="34" charset="-120"/>
                <a:ea typeface="微軟正黑體" pitchFamily="34" charset="-120"/>
              </a:rPr>
              <a:t>使用的</a:t>
            </a:r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</a:rPr>
              <a:t>原理。</a:t>
            </a:r>
            <a:endParaRPr lang="en-US" altLang="zh-TW" b="1" dirty="0" smtClean="0">
              <a:latin typeface="微軟正黑體" pitchFamily="34" charset="-120"/>
              <a:ea typeface="微軟正黑體" pitchFamily="34" charset="-120"/>
            </a:endParaRPr>
          </a:p>
          <a:p>
            <a:pPr lvl="0"/>
            <a:r>
              <a:rPr lang="zh-TW" altLang="en-US" b="1" dirty="0">
                <a:latin typeface="微軟正黑體" pitchFamily="34" charset="-120"/>
                <a:ea typeface="微軟正黑體" pitchFamily="34" charset="-120"/>
              </a:rPr>
              <a:t>落點分析只是讓你知道通過第一</a:t>
            </a:r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</a:rPr>
              <a:t>階段機率的高低，有較高機率通過一階篩選，不等於你穩上</a:t>
            </a:r>
            <a:r>
              <a:rPr lang="en-US" altLang="zh-TW" b="1" dirty="0" smtClean="0">
                <a:latin typeface="微軟正黑體" pitchFamily="34" charset="-120"/>
                <a:ea typeface="微軟正黑體" pitchFamily="34" charset="-120"/>
              </a:rPr>
              <a:t>!!</a:t>
            </a:r>
          </a:p>
          <a:p>
            <a:pPr lvl="0"/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</a:rPr>
              <a:t>沒有</a:t>
            </a:r>
            <a:r>
              <a:rPr lang="en-US" altLang="zh-TW" b="1" dirty="0" smtClean="0">
                <a:latin typeface="微軟正黑體" pitchFamily="34" charset="-120"/>
                <a:ea typeface="微軟正黑體" pitchFamily="34" charset="-120"/>
              </a:rPr>
              <a:t>100%</a:t>
            </a:r>
            <a:r>
              <a:rPr lang="zh-TW" altLang="en-US" b="1" dirty="0">
                <a:latin typeface="微軟正黑體" pitchFamily="34" charset="-120"/>
                <a:ea typeface="微軟正黑體" pitchFamily="34" charset="-120"/>
              </a:rPr>
              <a:t>絕對</a:t>
            </a:r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</a:rPr>
              <a:t>準確</a:t>
            </a:r>
            <a:r>
              <a:rPr lang="zh-TW" altLang="en-US" b="1" dirty="0">
                <a:latin typeface="微軟正黑體" pitchFamily="34" charset="-120"/>
                <a:ea typeface="微軟正黑體" pitchFamily="34" charset="-120"/>
              </a:rPr>
              <a:t>的落點</a:t>
            </a:r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</a:rPr>
              <a:t>分析，也不要期待誰可以鐵口直斷</a:t>
            </a:r>
            <a:r>
              <a:rPr lang="en-US" altLang="zh-TW" b="1" dirty="0" smtClean="0">
                <a:latin typeface="微軟正黑體" pitchFamily="34" charset="-120"/>
                <a:ea typeface="微軟正黑體" pitchFamily="34" charset="-120"/>
              </a:rPr>
              <a:t>!!</a:t>
            </a:r>
          </a:p>
          <a:p>
            <a:pPr lvl="0"/>
            <a:endParaRPr lang="en-US" altLang="zh-TW" b="1" dirty="0" smtClean="0">
              <a:latin typeface="微軟正黑體" pitchFamily="34" charset="-120"/>
              <a:ea typeface="微軟正黑體" pitchFamily="34" charset="-120"/>
            </a:endParaRPr>
          </a:p>
          <a:p>
            <a:pPr marL="76200" lvl="0" indent="0">
              <a:buNone/>
            </a:pPr>
            <a:endParaRPr b="1" dirty="0"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460704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11</a:t>
            </a:fld>
            <a:endParaRPr lang="en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3963" y="2286323"/>
            <a:ext cx="6694487" cy="3760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文字方塊 2"/>
          <p:cNvSpPr txBox="1"/>
          <p:nvPr/>
        </p:nvSpPr>
        <p:spPr>
          <a:xfrm>
            <a:off x="1223963" y="1270660"/>
            <a:ext cx="651874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000" b="1" dirty="0">
                <a:solidFill>
                  <a:srgbClr val="50567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Shadows Into Light"/>
                <a:sym typeface="Shadows Into Light"/>
              </a:rPr>
              <a:t>老師，我志願這樣填會不會上</a:t>
            </a:r>
            <a:r>
              <a:rPr lang="en-US" altLang="zh-TW" sz="3000" b="1" dirty="0">
                <a:solidFill>
                  <a:srgbClr val="50567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Shadows Into Light"/>
                <a:sym typeface="Shadows Into Light"/>
              </a:rPr>
              <a:t>???</a:t>
            </a:r>
          </a:p>
          <a:p>
            <a:r>
              <a:rPr lang="zh-TW" altLang="en-US" sz="3000" b="1" dirty="0">
                <a:solidFill>
                  <a:srgbClr val="50567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Shadows Into Light"/>
                <a:sym typeface="Shadows Into Light"/>
              </a:rPr>
              <a:t>阿要怎樣填才一定可以通過</a:t>
            </a:r>
            <a:r>
              <a:rPr lang="en-US" altLang="zh-TW" sz="3000" b="1" dirty="0">
                <a:solidFill>
                  <a:srgbClr val="50567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Shadows Into Light"/>
                <a:sym typeface="Shadows Into Light"/>
              </a:rPr>
              <a:t>???</a:t>
            </a:r>
            <a:endParaRPr lang="zh-TW" altLang="en-US" sz="3000" b="1" dirty="0">
              <a:solidFill>
                <a:srgbClr val="50567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Shadows Into Light"/>
              <a:sym typeface="Shadows Into Light"/>
            </a:endParaRPr>
          </a:p>
        </p:txBody>
      </p:sp>
    </p:spTree>
    <p:extLst>
      <p:ext uri="{BB962C8B-B14F-4D97-AF65-F5344CB8AC3E}">
        <p14:creationId xmlns:p14="http://schemas.microsoft.com/office/powerpoint/2010/main" val="253601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40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12</a:t>
            </a:fld>
            <a:endParaRPr/>
          </a:p>
        </p:txBody>
      </p:sp>
      <p:sp>
        <p:nvSpPr>
          <p:cNvPr id="5" name="標題 3"/>
          <p:cNvSpPr txBox="1">
            <a:spLocks/>
          </p:cNvSpPr>
          <p:nvPr/>
        </p:nvSpPr>
        <p:spPr>
          <a:xfrm>
            <a:off x="1020460" y="576310"/>
            <a:ext cx="7086600" cy="909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/>
          <a:p>
            <a:pPr algn="ctr" defTabSz="914400" eaLnBrk="1" fontAlgn="auto" latinLnBrk="0" hangingPunct="1">
              <a:buClr>
                <a:srgbClr val="505670"/>
              </a:buClr>
              <a:buSzPts val="3000"/>
              <a:tabLst/>
              <a:defRPr/>
            </a:pPr>
            <a:r>
              <a:rPr lang="zh-TW" altLang="en-US" sz="3000" b="1" dirty="0">
                <a:solidFill>
                  <a:srgbClr val="50567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Shadows Into Light"/>
                <a:sym typeface="Shadows Into Light"/>
              </a:rPr>
              <a:t>找出優勢科目</a:t>
            </a:r>
            <a:r>
              <a:rPr lang="en-US" altLang="zh-TW" sz="3000" b="1" dirty="0">
                <a:solidFill>
                  <a:srgbClr val="50567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Shadows Into Light"/>
                <a:sym typeface="Shadows Into Light"/>
              </a:rPr>
              <a:t>(</a:t>
            </a:r>
            <a:r>
              <a:rPr lang="zh-TW" altLang="en-US" sz="3000" b="1" dirty="0" smtClean="0">
                <a:solidFill>
                  <a:srgbClr val="50567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Shadows Into Light"/>
                <a:sym typeface="Shadows Into Light"/>
              </a:rPr>
              <a:t>搭配手上講義</a:t>
            </a:r>
            <a:r>
              <a:rPr lang="en-US" altLang="zh-TW" sz="3000" b="1" dirty="0" smtClean="0">
                <a:solidFill>
                  <a:srgbClr val="50567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Shadows Into Light"/>
                <a:sym typeface="Shadows Into Light"/>
              </a:rPr>
              <a:t>)</a:t>
            </a:r>
            <a:endParaRPr lang="zh-TW" altLang="en-US" sz="3000" b="1" dirty="0">
              <a:solidFill>
                <a:srgbClr val="50567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Shadows Into Light"/>
              <a:sym typeface="Shadows Into Light"/>
            </a:endParaRPr>
          </a:p>
        </p:txBody>
      </p:sp>
      <p:graphicFrame>
        <p:nvGraphicFramePr>
          <p:cNvPr id="6" name="表格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79440234"/>
              </p:ext>
            </p:extLst>
          </p:nvPr>
        </p:nvGraphicFramePr>
        <p:xfrm>
          <a:off x="977898" y="1464284"/>
          <a:ext cx="7226302" cy="4593615"/>
        </p:xfrm>
        <a:graphic>
          <a:graphicData uri="http://schemas.openxmlformats.org/drawingml/2006/table">
            <a:tbl>
              <a:tblPr>
                <a:tableStyleId>{284E427A-3D55-4303-BF80-6455036E1DE7}</a:tableStyleId>
              </a:tblPr>
              <a:tblGrid>
                <a:gridCol w="1501882"/>
                <a:gridCol w="572442"/>
                <a:gridCol w="572442"/>
                <a:gridCol w="572442"/>
                <a:gridCol w="572442"/>
                <a:gridCol w="572442"/>
                <a:gridCol w="572442"/>
                <a:gridCol w="572442"/>
                <a:gridCol w="572442"/>
                <a:gridCol w="572442"/>
                <a:gridCol w="572442"/>
              </a:tblGrid>
              <a:tr h="352414">
                <a:tc rowSpan="2"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zh-TW" sz="1800" kern="100" dirty="0">
                          <a:latin typeface="微軟正黑體" pitchFamily="34" charset="-120"/>
                          <a:ea typeface="微軟正黑體" pitchFamily="34" charset="-120"/>
                        </a:rPr>
                        <a:t>科目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sz="1800" kern="100" dirty="0">
                          <a:latin typeface="微軟正黑體" pitchFamily="34" charset="-120"/>
                          <a:ea typeface="微軟正黑體" pitchFamily="34" charset="-120"/>
                        </a:rPr>
                        <a:t>五標</a:t>
                      </a:r>
                      <a:endParaRPr lang="zh-TW" sz="1800" kern="100" dirty="0"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800" kern="100" dirty="0">
                          <a:latin typeface="微軟正黑體" pitchFamily="34" charset="-120"/>
                          <a:ea typeface="微軟正黑體" pitchFamily="34" charset="-120"/>
                        </a:rPr>
                        <a:t>國文</a:t>
                      </a:r>
                      <a:endParaRPr lang="zh-TW" sz="1800" kern="100" dirty="0"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800" kern="100">
                          <a:latin typeface="微軟正黑體" pitchFamily="34" charset="-120"/>
                          <a:ea typeface="微軟正黑體" pitchFamily="34" charset="-120"/>
                        </a:rPr>
                        <a:t>英文</a:t>
                      </a:r>
                      <a:endParaRPr lang="zh-TW" sz="1800" kern="100"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800" kern="100">
                          <a:latin typeface="微軟正黑體" pitchFamily="34" charset="-120"/>
                          <a:ea typeface="微軟正黑體" pitchFamily="34" charset="-120"/>
                        </a:rPr>
                        <a:t>數學</a:t>
                      </a:r>
                      <a:endParaRPr lang="zh-TW" sz="1800" kern="100"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800" kern="100">
                          <a:latin typeface="微軟正黑體" pitchFamily="34" charset="-120"/>
                          <a:ea typeface="微軟正黑體" pitchFamily="34" charset="-120"/>
                        </a:rPr>
                        <a:t>社會</a:t>
                      </a:r>
                      <a:endParaRPr lang="zh-TW" sz="1800" kern="100"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800" kern="100">
                          <a:latin typeface="微軟正黑體" pitchFamily="34" charset="-120"/>
                          <a:ea typeface="微軟正黑體" pitchFamily="34" charset="-120"/>
                        </a:rPr>
                        <a:t>自然</a:t>
                      </a:r>
                      <a:endParaRPr lang="zh-TW" sz="1800" kern="100"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</a:tr>
              <a:tr h="687696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kern="100" spc="-50" dirty="0" smtClean="0">
                          <a:solidFill>
                            <a:srgbClr val="FF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1</a:t>
                      </a:r>
                      <a:r>
                        <a:rPr lang="en-US" altLang="zh-TW" sz="1800" b="1" kern="100" spc="-50" dirty="0" smtClean="0">
                          <a:solidFill>
                            <a:srgbClr val="FF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10</a:t>
                      </a:r>
                      <a:endParaRPr lang="zh-TW" sz="1800" b="1" kern="100" dirty="0">
                        <a:solidFill>
                          <a:srgbClr val="FF0000"/>
                        </a:solidFill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TW" sz="1800" kern="100" spc="-50" dirty="0" smtClean="0"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109</a:t>
                      </a:r>
                      <a:endParaRPr lang="zh-TW" sz="1800" kern="100" dirty="0"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kern="100" spc="-50" dirty="0" smtClean="0">
                          <a:solidFill>
                            <a:srgbClr val="FF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1</a:t>
                      </a:r>
                      <a:r>
                        <a:rPr lang="en-US" altLang="zh-TW" sz="1800" b="1" kern="100" spc="-50" dirty="0" smtClean="0">
                          <a:solidFill>
                            <a:srgbClr val="FF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1</a:t>
                      </a:r>
                      <a:r>
                        <a:rPr lang="en-US" sz="1800" b="1" kern="100" spc="-50" dirty="0" smtClean="0">
                          <a:solidFill>
                            <a:srgbClr val="FF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0</a:t>
                      </a:r>
                      <a:endParaRPr lang="zh-TW" sz="1800" b="1" kern="100" dirty="0">
                        <a:solidFill>
                          <a:srgbClr val="FF0000"/>
                        </a:solidFill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 spc="-50" dirty="0" smtClean="0">
                          <a:latin typeface="微軟正黑體" pitchFamily="34" charset="-120"/>
                          <a:ea typeface="微軟正黑體" pitchFamily="34" charset="-120"/>
                        </a:rPr>
                        <a:t>10</a:t>
                      </a:r>
                      <a:r>
                        <a:rPr lang="en-US" altLang="zh-TW" sz="1800" kern="100" spc="-50" dirty="0" smtClean="0">
                          <a:latin typeface="微軟正黑體" pitchFamily="34" charset="-120"/>
                          <a:ea typeface="微軟正黑體" pitchFamily="34" charset="-120"/>
                        </a:rPr>
                        <a:t>9</a:t>
                      </a:r>
                      <a:endParaRPr lang="zh-TW" sz="1800" kern="100" dirty="0"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kern="100" spc="-50" dirty="0" smtClean="0">
                          <a:solidFill>
                            <a:srgbClr val="FF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1</a:t>
                      </a:r>
                      <a:r>
                        <a:rPr lang="en-US" altLang="zh-TW" sz="1800" b="1" kern="100" spc="-50" dirty="0" smtClean="0">
                          <a:solidFill>
                            <a:srgbClr val="FF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1</a:t>
                      </a:r>
                      <a:r>
                        <a:rPr lang="en-US" sz="1800" b="1" kern="100" spc="-50" dirty="0" smtClean="0">
                          <a:solidFill>
                            <a:srgbClr val="FF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0</a:t>
                      </a:r>
                      <a:endParaRPr lang="zh-TW" sz="1800" b="1" kern="100" dirty="0">
                        <a:solidFill>
                          <a:srgbClr val="FF0000"/>
                        </a:solidFill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 spc="-50" dirty="0" smtClean="0">
                          <a:latin typeface="微軟正黑體" pitchFamily="34" charset="-120"/>
                          <a:ea typeface="微軟正黑體" pitchFamily="34" charset="-120"/>
                        </a:rPr>
                        <a:t>10</a:t>
                      </a:r>
                      <a:r>
                        <a:rPr lang="en-US" altLang="zh-TW" sz="1800" kern="100" spc="-50" dirty="0" smtClean="0">
                          <a:latin typeface="微軟正黑體" pitchFamily="34" charset="-120"/>
                          <a:ea typeface="微軟正黑體" pitchFamily="34" charset="-120"/>
                        </a:rPr>
                        <a:t>9</a:t>
                      </a:r>
                      <a:endParaRPr lang="zh-TW" sz="1800" kern="100" dirty="0"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kern="100" spc="-50" dirty="0" smtClean="0">
                          <a:solidFill>
                            <a:srgbClr val="FF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1</a:t>
                      </a:r>
                      <a:r>
                        <a:rPr lang="en-US" altLang="zh-TW" sz="1800" b="1" kern="100" spc="-50" dirty="0" smtClean="0">
                          <a:solidFill>
                            <a:srgbClr val="FF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1</a:t>
                      </a:r>
                      <a:r>
                        <a:rPr lang="en-US" sz="1800" b="1" kern="100" spc="-50" dirty="0" smtClean="0">
                          <a:solidFill>
                            <a:srgbClr val="FF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0</a:t>
                      </a:r>
                      <a:endParaRPr lang="zh-TW" sz="1800" b="1" kern="100" dirty="0">
                        <a:solidFill>
                          <a:srgbClr val="FF0000"/>
                        </a:solidFill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 spc="-50" dirty="0" smtClean="0">
                          <a:latin typeface="微軟正黑體" pitchFamily="34" charset="-120"/>
                          <a:ea typeface="微軟正黑體" pitchFamily="34" charset="-120"/>
                        </a:rPr>
                        <a:t>10</a:t>
                      </a:r>
                      <a:r>
                        <a:rPr lang="en-US" altLang="zh-TW" sz="1800" kern="100" spc="-50" dirty="0" smtClean="0">
                          <a:latin typeface="微軟正黑體" pitchFamily="34" charset="-120"/>
                          <a:ea typeface="微軟正黑體" pitchFamily="34" charset="-120"/>
                        </a:rPr>
                        <a:t>9</a:t>
                      </a:r>
                      <a:endParaRPr lang="zh-TW" sz="1800" kern="100" dirty="0"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kern="100" spc="-50" dirty="0" smtClean="0">
                          <a:solidFill>
                            <a:srgbClr val="FF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1</a:t>
                      </a:r>
                      <a:r>
                        <a:rPr lang="en-US" altLang="zh-TW" sz="1800" b="1" kern="100" spc="-50" dirty="0" smtClean="0">
                          <a:solidFill>
                            <a:srgbClr val="FF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1</a:t>
                      </a:r>
                      <a:r>
                        <a:rPr lang="en-US" sz="1800" b="1" kern="100" spc="-50" dirty="0" smtClean="0">
                          <a:solidFill>
                            <a:srgbClr val="FF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0</a:t>
                      </a:r>
                      <a:endParaRPr lang="zh-TW" sz="1800" b="1" kern="100" dirty="0">
                        <a:solidFill>
                          <a:srgbClr val="FF0000"/>
                        </a:solidFill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 spc="-50" dirty="0" smtClean="0">
                          <a:latin typeface="微軟正黑體" pitchFamily="34" charset="-120"/>
                          <a:ea typeface="微軟正黑體" pitchFamily="34" charset="-120"/>
                        </a:rPr>
                        <a:t>10</a:t>
                      </a:r>
                      <a:r>
                        <a:rPr lang="en-US" altLang="zh-TW" sz="1800" kern="100" spc="-50" dirty="0" smtClean="0">
                          <a:latin typeface="微軟正黑體" pitchFamily="34" charset="-120"/>
                          <a:ea typeface="微軟正黑體" pitchFamily="34" charset="-120"/>
                        </a:rPr>
                        <a:t>9</a:t>
                      </a:r>
                      <a:endParaRPr lang="zh-TW" sz="1800" kern="100" dirty="0"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</a:tr>
              <a:tr h="35241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800" kern="100">
                          <a:latin typeface="微軟正黑體" pitchFamily="34" charset="-120"/>
                          <a:ea typeface="微軟正黑體" pitchFamily="34" charset="-120"/>
                        </a:rPr>
                        <a:t>頂標</a:t>
                      </a:r>
                      <a:endParaRPr lang="zh-TW" sz="1800" kern="100"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altLang="zh-TW" sz="1800" b="1" i="0" u="none" strike="noStrike" kern="100" cap="none" dirty="0" smtClean="0">
                          <a:solidFill>
                            <a:srgbClr val="FF0000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  <a:sym typeface="Arial"/>
                        </a:rPr>
                        <a:t>13</a:t>
                      </a:r>
                      <a:endParaRPr lang="zh-TW" altLang="en-US" sz="1800" b="1" i="0" u="none" strike="noStrike" kern="100" cap="none" dirty="0">
                        <a:solidFill>
                          <a:srgbClr val="FF0000"/>
                        </a:solidFill>
                        <a:latin typeface="微軟正黑體" pitchFamily="34" charset="-120"/>
                        <a:ea typeface="微軟正黑體" pitchFamily="34" charset="-120"/>
                        <a:cs typeface="+mn-cs"/>
                        <a:sym typeface="Arial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latin typeface="微軟正黑體" pitchFamily="34" charset="-120"/>
                          <a:ea typeface="微軟正黑體" pitchFamily="34" charset="-120"/>
                        </a:rPr>
                        <a:t>13</a:t>
                      </a:r>
                      <a:endParaRPr lang="zh-TW" sz="1800" kern="100" dirty="0"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altLang="zh-TW" sz="1800" b="1" i="0" u="none" strike="noStrike" kern="100" cap="none" dirty="0" smtClean="0">
                          <a:solidFill>
                            <a:srgbClr val="FF0000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  <a:sym typeface="Arial"/>
                        </a:rPr>
                        <a:t>13</a:t>
                      </a:r>
                      <a:endParaRPr lang="zh-TW" altLang="en-US" sz="1800" b="1" i="0" u="none" strike="noStrike" kern="100" cap="none" dirty="0">
                        <a:solidFill>
                          <a:srgbClr val="FF0000"/>
                        </a:solidFill>
                        <a:latin typeface="微軟正黑體" pitchFamily="34" charset="-120"/>
                        <a:ea typeface="微軟正黑體" pitchFamily="34" charset="-120"/>
                        <a:cs typeface="+mn-cs"/>
                        <a:sym typeface="Arial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sz="1800" b="0" i="0" u="none" strike="noStrike" kern="100" cap="none" dirty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  <a:sym typeface="Arial"/>
                        </a:rPr>
                        <a:t>14</a:t>
                      </a:r>
                      <a:endParaRPr lang="zh-TW" sz="1800" b="0" i="0" u="none" strike="noStrike" kern="100" cap="none" dirty="0">
                        <a:solidFill>
                          <a:schemeClr val="dk1"/>
                        </a:solidFill>
                        <a:latin typeface="微軟正黑體" pitchFamily="34" charset="-120"/>
                        <a:ea typeface="微軟正黑體" pitchFamily="34" charset="-120"/>
                        <a:cs typeface="+mn-cs"/>
                        <a:sym typeface="Arial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altLang="zh-TW" sz="1800" b="1" i="0" u="none" strike="noStrike" kern="100" cap="none" dirty="0" smtClean="0">
                          <a:solidFill>
                            <a:srgbClr val="FF0000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  <a:sym typeface="Arial"/>
                        </a:rPr>
                        <a:t>11</a:t>
                      </a:r>
                      <a:endParaRPr lang="zh-TW" altLang="en-US" sz="1800" b="1" i="0" u="none" strike="noStrike" kern="100" cap="none" dirty="0">
                        <a:solidFill>
                          <a:srgbClr val="FF0000"/>
                        </a:solidFill>
                        <a:latin typeface="微軟正黑體" pitchFamily="34" charset="-120"/>
                        <a:ea typeface="微軟正黑體" pitchFamily="34" charset="-120"/>
                        <a:cs typeface="+mn-cs"/>
                        <a:sym typeface="Arial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sz="1800" b="0" i="0" u="none" strike="noStrike" kern="100" cap="none" dirty="0" smtClean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  <a:sym typeface="Arial"/>
                        </a:rPr>
                        <a:t>1</a:t>
                      </a:r>
                      <a:r>
                        <a:rPr lang="en-US" altLang="zh-TW" sz="1800" b="0" i="0" u="none" strike="noStrike" kern="100" cap="none" dirty="0" smtClean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  <a:sym typeface="Arial"/>
                        </a:rPr>
                        <a:t>4</a:t>
                      </a:r>
                      <a:endParaRPr lang="zh-TW" sz="1800" b="0" i="0" u="none" strike="noStrike" kern="100" cap="none" dirty="0">
                        <a:solidFill>
                          <a:schemeClr val="dk1"/>
                        </a:solidFill>
                        <a:latin typeface="微軟正黑體" pitchFamily="34" charset="-120"/>
                        <a:ea typeface="微軟正黑體" pitchFamily="34" charset="-120"/>
                        <a:cs typeface="+mn-cs"/>
                        <a:sym typeface="Arial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altLang="zh-TW" sz="1800" b="1" i="0" u="none" strike="noStrike" kern="100" cap="none" dirty="0" smtClean="0">
                          <a:solidFill>
                            <a:srgbClr val="FF0000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  <a:sym typeface="Arial"/>
                        </a:rPr>
                        <a:t>13</a:t>
                      </a:r>
                      <a:endParaRPr lang="zh-TW" altLang="en-US" sz="1800" b="1" i="0" u="none" strike="noStrike" kern="100" cap="none" dirty="0">
                        <a:solidFill>
                          <a:srgbClr val="FF0000"/>
                        </a:solidFill>
                        <a:latin typeface="微軟正黑體" pitchFamily="34" charset="-120"/>
                        <a:ea typeface="微軟正黑體" pitchFamily="34" charset="-120"/>
                        <a:cs typeface="+mn-cs"/>
                        <a:sym typeface="Arial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sz="1800" b="0" i="0" u="none" strike="noStrike" kern="100" cap="none" dirty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  <a:sym typeface="Arial"/>
                        </a:rPr>
                        <a:t>13</a:t>
                      </a:r>
                      <a:endParaRPr lang="zh-TW" sz="1800" b="0" i="0" u="none" strike="noStrike" kern="100" cap="none" dirty="0">
                        <a:solidFill>
                          <a:schemeClr val="dk1"/>
                        </a:solidFill>
                        <a:latin typeface="微軟正黑體" pitchFamily="34" charset="-120"/>
                        <a:ea typeface="微軟正黑體" pitchFamily="34" charset="-120"/>
                        <a:cs typeface="+mn-cs"/>
                        <a:sym typeface="Arial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altLang="zh-TW" sz="1800" b="1" i="0" u="none" strike="noStrike" kern="100" cap="none" dirty="0" smtClean="0">
                          <a:solidFill>
                            <a:srgbClr val="FF0000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  <a:sym typeface="Arial"/>
                        </a:rPr>
                        <a:t>13</a:t>
                      </a:r>
                      <a:endParaRPr lang="zh-TW" altLang="en-US" sz="1800" b="1" i="0" u="none" strike="noStrike" kern="100" cap="none" dirty="0">
                        <a:solidFill>
                          <a:srgbClr val="FF0000"/>
                        </a:solidFill>
                        <a:latin typeface="微軟正黑體" pitchFamily="34" charset="-120"/>
                        <a:ea typeface="微軟正黑體" pitchFamily="34" charset="-120"/>
                        <a:cs typeface="+mn-cs"/>
                        <a:sym typeface="Arial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sz="1800" b="0" i="0" u="none" strike="noStrike" kern="100" cap="none" dirty="0" smtClean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  <a:sym typeface="Arial"/>
                        </a:rPr>
                        <a:t>1</a:t>
                      </a:r>
                      <a:r>
                        <a:rPr lang="en-US" altLang="zh-TW" sz="1800" b="0" i="0" u="none" strike="noStrike" kern="100" cap="none" dirty="0" smtClean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  <a:sym typeface="Arial"/>
                        </a:rPr>
                        <a:t>3</a:t>
                      </a:r>
                      <a:endParaRPr lang="zh-TW" sz="1800" b="0" i="0" u="none" strike="noStrike" kern="100" cap="none" dirty="0">
                        <a:solidFill>
                          <a:schemeClr val="dk1"/>
                        </a:solidFill>
                        <a:latin typeface="微軟正黑體" pitchFamily="34" charset="-120"/>
                        <a:ea typeface="微軟正黑體" pitchFamily="34" charset="-120"/>
                        <a:cs typeface="+mn-cs"/>
                        <a:sym typeface="Arial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</a:tr>
              <a:tr h="35241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800" kern="100">
                          <a:latin typeface="微軟正黑體" pitchFamily="34" charset="-120"/>
                          <a:ea typeface="微軟正黑體" pitchFamily="34" charset="-120"/>
                        </a:rPr>
                        <a:t>前標</a:t>
                      </a:r>
                      <a:endParaRPr lang="zh-TW" sz="1800" kern="100"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altLang="zh-TW" sz="1800" b="1" i="0" u="none" strike="noStrike" kern="100" cap="none" dirty="0" smtClean="0">
                          <a:solidFill>
                            <a:srgbClr val="FF0000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  <a:sym typeface="Arial"/>
                        </a:rPr>
                        <a:t>12</a:t>
                      </a:r>
                      <a:endParaRPr lang="zh-TW" altLang="en-US" sz="1800" b="1" i="0" u="none" strike="noStrike" kern="100" cap="none" dirty="0">
                        <a:solidFill>
                          <a:srgbClr val="FF0000"/>
                        </a:solidFill>
                        <a:latin typeface="微軟正黑體" pitchFamily="34" charset="-120"/>
                        <a:ea typeface="微軟正黑體" pitchFamily="34" charset="-120"/>
                        <a:cs typeface="+mn-cs"/>
                        <a:sym typeface="Arial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 dirty="0" smtClean="0">
                          <a:latin typeface="微軟正黑體" pitchFamily="34" charset="-120"/>
                          <a:ea typeface="微軟正黑體" pitchFamily="34" charset="-120"/>
                        </a:rPr>
                        <a:t>1</a:t>
                      </a:r>
                      <a:r>
                        <a:rPr lang="en-US" altLang="zh-TW" sz="1800" kern="100" dirty="0" smtClean="0">
                          <a:latin typeface="微軟正黑體" pitchFamily="34" charset="-120"/>
                          <a:ea typeface="微軟正黑體" pitchFamily="34" charset="-120"/>
                        </a:rPr>
                        <a:t>3</a:t>
                      </a:r>
                      <a:endParaRPr lang="zh-TW" sz="1800" kern="100" dirty="0"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altLang="zh-TW" sz="1800" b="1" i="0" u="none" strike="noStrike" kern="100" cap="none" dirty="0" smtClean="0">
                          <a:solidFill>
                            <a:srgbClr val="FF0000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  <a:sym typeface="Arial"/>
                        </a:rPr>
                        <a:t>12</a:t>
                      </a:r>
                      <a:endParaRPr lang="zh-TW" altLang="en-US" sz="1800" b="1" i="0" u="none" strike="noStrike" kern="100" cap="none" dirty="0">
                        <a:solidFill>
                          <a:srgbClr val="FF0000"/>
                        </a:solidFill>
                        <a:latin typeface="微軟正黑體" pitchFamily="34" charset="-120"/>
                        <a:ea typeface="微軟正黑體" pitchFamily="34" charset="-120"/>
                        <a:cs typeface="+mn-cs"/>
                        <a:sym typeface="Arial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sz="1800" b="0" i="0" u="none" strike="noStrike" kern="100" cap="none" dirty="0" smtClean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  <a:sym typeface="Arial"/>
                        </a:rPr>
                        <a:t>1</a:t>
                      </a:r>
                      <a:r>
                        <a:rPr lang="en-US" altLang="zh-TW" sz="1800" b="0" i="0" u="none" strike="noStrike" kern="100" cap="none" dirty="0" smtClean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  <a:sym typeface="Arial"/>
                        </a:rPr>
                        <a:t>2</a:t>
                      </a:r>
                      <a:endParaRPr lang="zh-TW" sz="1800" b="0" i="0" u="none" strike="noStrike" kern="100" cap="none" dirty="0">
                        <a:solidFill>
                          <a:schemeClr val="dk1"/>
                        </a:solidFill>
                        <a:latin typeface="微軟正黑體" pitchFamily="34" charset="-120"/>
                        <a:ea typeface="微軟正黑體" pitchFamily="34" charset="-120"/>
                        <a:cs typeface="+mn-cs"/>
                        <a:sym typeface="Arial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altLang="zh-TW" sz="1800" b="1" i="0" u="none" strike="noStrike" kern="100" cap="none" dirty="0" smtClean="0">
                          <a:solidFill>
                            <a:srgbClr val="FF0000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  <a:sym typeface="Arial"/>
                        </a:rPr>
                        <a:t>9</a:t>
                      </a:r>
                      <a:endParaRPr lang="zh-TW" altLang="en-US" sz="1800" b="1" i="0" u="none" strike="noStrike" kern="100" cap="none" dirty="0">
                        <a:solidFill>
                          <a:srgbClr val="FF0000"/>
                        </a:solidFill>
                        <a:latin typeface="微軟正黑體" pitchFamily="34" charset="-120"/>
                        <a:ea typeface="微軟正黑體" pitchFamily="34" charset="-120"/>
                        <a:cs typeface="+mn-cs"/>
                        <a:sym typeface="Arial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sz="1800" b="0" i="0" u="none" strike="noStrike" kern="100" cap="none" dirty="0" smtClean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  <a:sym typeface="Arial"/>
                        </a:rPr>
                        <a:t>1</a:t>
                      </a:r>
                      <a:r>
                        <a:rPr lang="en-US" altLang="zh-TW" sz="1800" b="0" i="0" u="none" strike="noStrike" kern="100" cap="none" dirty="0" smtClean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  <a:sym typeface="Arial"/>
                        </a:rPr>
                        <a:t>3</a:t>
                      </a:r>
                      <a:endParaRPr lang="zh-TW" sz="1800" b="0" i="0" u="none" strike="noStrike" kern="100" cap="none" dirty="0">
                        <a:solidFill>
                          <a:schemeClr val="dk1"/>
                        </a:solidFill>
                        <a:latin typeface="微軟正黑體" pitchFamily="34" charset="-120"/>
                        <a:ea typeface="微軟正黑體" pitchFamily="34" charset="-120"/>
                        <a:cs typeface="+mn-cs"/>
                        <a:sym typeface="Arial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altLang="zh-TW" sz="1800" b="1" i="0" u="none" strike="noStrike" kern="100" cap="none" dirty="0" smtClean="0">
                          <a:solidFill>
                            <a:srgbClr val="FF0000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  <a:sym typeface="Arial"/>
                        </a:rPr>
                        <a:t>12</a:t>
                      </a:r>
                      <a:endParaRPr lang="zh-TW" altLang="en-US" sz="1800" b="1" i="0" u="none" strike="noStrike" kern="100" cap="none" dirty="0">
                        <a:solidFill>
                          <a:srgbClr val="FF0000"/>
                        </a:solidFill>
                        <a:latin typeface="微軟正黑體" pitchFamily="34" charset="-120"/>
                        <a:ea typeface="微軟正黑體" pitchFamily="34" charset="-120"/>
                        <a:cs typeface="+mn-cs"/>
                        <a:sym typeface="Arial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sz="1800" b="0" i="0" u="none" strike="noStrike" kern="100" cap="none" dirty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  <a:sym typeface="Arial"/>
                        </a:rPr>
                        <a:t>12</a:t>
                      </a:r>
                      <a:endParaRPr lang="zh-TW" sz="1800" b="0" i="0" u="none" strike="noStrike" kern="100" cap="none" dirty="0">
                        <a:solidFill>
                          <a:schemeClr val="dk1"/>
                        </a:solidFill>
                        <a:latin typeface="微軟正黑體" pitchFamily="34" charset="-120"/>
                        <a:ea typeface="微軟正黑體" pitchFamily="34" charset="-120"/>
                        <a:cs typeface="+mn-cs"/>
                        <a:sym typeface="Arial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altLang="zh-TW" sz="1800" b="1" i="0" u="none" strike="noStrike" kern="100" cap="none" dirty="0" smtClean="0">
                          <a:solidFill>
                            <a:srgbClr val="FF0000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  <a:sym typeface="Arial"/>
                        </a:rPr>
                        <a:t>12</a:t>
                      </a:r>
                      <a:endParaRPr lang="zh-TW" altLang="en-US" sz="1800" b="1" i="0" u="none" strike="noStrike" kern="100" cap="none" dirty="0">
                        <a:solidFill>
                          <a:srgbClr val="FF0000"/>
                        </a:solidFill>
                        <a:latin typeface="微軟正黑體" pitchFamily="34" charset="-120"/>
                        <a:ea typeface="微軟正黑體" pitchFamily="34" charset="-120"/>
                        <a:cs typeface="+mn-cs"/>
                        <a:sym typeface="Arial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sz="1800" b="0" i="0" u="none" strike="noStrike" kern="100" cap="none" dirty="0" smtClean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  <a:sym typeface="Arial"/>
                        </a:rPr>
                        <a:t>1</a:t>
                      </a:r>
                      <a:r>
                        <a:rPr lang="en-US" altLang="zh-TW" sz="1800" b="0" i="0" u="none" strike="noStrike" kern="100" cap="none" dirty="0" smtClean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  <a:sym typeface="Arial"/>
                        </a:rPr>
                        <a:t>1</a:t>
                      </a:r>
                      <a:endParaRPr lang="zh-TW" sz="1800" b="0" i="0" u="none" strike="noStrike" kern="100" cap="none" dirty="0">
                        <a:solidFill>
                          <a:schemeClr val="dk1"/>
                        </a:solidFill>
                        <a:latin typeface="微軟正黑體" pitchFamily="34" charset="-120"/>
                        <a:ea typeface="微軟正黑體" pitchFamily="34" charset="-120"/>
                        <a:cs typeface="+mn-cs"/>
                        <a:sym typeface="Arial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</a:tr>
              <a:tr h="35241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800" kern="100">
                          <a:latin typeface="微軟正黑體" pitchFamily="34" charset="-120"/>
                          <a:ea typeface="微軟正黑體" pitchFamily="34" charset="-120"/>
                        </a:rPr>
                        <a:t>均標</a:t>
                      </a:r>
                      <a:endParaRPr lang="zh-TW" sz="1800" kern="100"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altLang="zh-TW" sz="1800" b="1" i="0" u="none" strike="noStrike" kern="100" cap="none" dirty="0" smtClean="0">
                          <a:solidFill>
                            <a:srgbClr val="FF0000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  <a:sym typeface="Arial"/>
                        </a:rPr>
                        <a:t>11</a:t>
                      </a:r>
                      <a:endParaRPr lang="zh-TW" altLang="en-US" sz="1800" b="1" i="0" u="none" strike="noStrike" kern="100" cap="none" dirty="0">
                        <a:solidFill>
                          <a:srgbClr val="FF0000"/>
                        </a:solidFill>
                        <a:latin typeface="微軟正黑體" pitchFamily="34" charset="-120"/>
                        <a:ea typeface="微軟正黑體" pitchFamily="34" charset="-120"/>
                        <a:cs typeface="+mn-cs"/>
                        <a:sym typeface="Arial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latin typeface="微軟正黑體" pitchFamily="34" charset="-120"/>
                          <a:ea typeface="微軟正黑體" pitchFamily="34" charset="-120"/>
                        </a:rPr>
                        <a:t>11</a:t>
                      </a:r>
                      <a:endParaRPr lang="zh-TW" sz="1800" kern="100" dirty="0"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altLang="zh-TW" sz="1800" b="1" i="0" u="none" strike="noStrike" kern="100" cap="none" dirty="0" smtClean="0">
                          <a:solidFill>
                            <a:srgbClr val="FF0000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  <a:sym typeface="Arial"/>
                        </a:rPr>
                        <a:t>8</a:t>
                      </a:r>
                      <a:endParaRPr lang="zh-TW" altLang="en-US" sz="1800" b="1" i="0" u="none" strike="noStrike" kern="100" cap="none" dirty="0">
                        <a:solidFill>
                          <a:srgbClr val="FF0000"/>
                        </a:solidFill>
                        <a:latin typeface="微軟正黑體" pitchFamily="34" charset="-120"/>
                        <a:ea typeface="微軟正黑體" pitchFamily="34" charset="-120"/>
                        <a:cs typeface="+mn-cs"/>
                        <a:sym typeface="Arial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altLang="zh-TW" sz="1800" b="0" i="0" u="none" strike="noStrike" kern="100" cap="none" dirty="0" smtClean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  <a:sym typeface="Arial"/>
                        </a:rPr>
                        <a:t>9</a:t>
                      </a:r>
                      <a:endParaRPr lang="zh-TW" sz="1800" b="0" i="0" u="none" strike="noStrike" kern="100" cap="none" dirty="0">
                        <a:solidFill>
                          <a:schemeClr val="dk1"/>
                        </a:solidFill>
                        <a:latin typeface="微軟正黑體" pitchFamily="34" charset="-120"/>
                        <a:ea typeface="微軟正黑體" pitchFamily="34" charset="-120"/>
                        <a:cs typeface="+mn-cs"/>
                        <a:sym typeface="Arial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altLang="zh-TW" sz="1800" b="1" i="0" u="none" strike="noStrike" kern="100" cap="none" dirty="0" smtClean="0">
                          <a:solidFill>
                            <a:srgbClr val="FF0000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  <a:sym typeface="Arial"/>
                        </a:rPr>
                        <a:t>6</a:t>
                      </a:r>
                      <a:endParaRPr lang="zh-TW" altLang="en-US" sz="1800" b="1" i="0" u="none" strike="noStrike" kern="100" cap="none" dirty="0">
                        <a:solidFill>
                          <a:srgbClr val="FF0000"/>
                        </a:solidFill>
                        <a:latin typeface="微軟正黑體" pitchFamily="34" charset="-120"/>
                        <a:ea typeface="微軟正黑體" pitchFamily="34" charset="-120"/>
                        <a:cs typeface="+mn-cs"/>
                        <a:sym typeface="Arial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altLang="zh-TW" sz="1800" b="0" i="0" u="none" strike="noStrike" kern="100" cap="none" dirty="0" smtClean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  <a:sym typeface="Arial"/>
                        </a:rPr>
                        <a:t>9</a:t>
                      </a:r>
                      <a:endParaRPr lang="zh-TW" sz="1800" b="0" i="0" u="none" strike="noStrike" kern="100" cap="none" dirty="0">
                        <a:solidFill>
                          <a:schemeClr val="dk1"/>
                        </a:solidFill>
                        <a:latin typeface="微軟正黑體" pitchFamily="34" charset="-120"/>
                        <a:ea typeface="微軟正黑體" pitchFamily="34" charset="-120"/>
                        <a:cs typeface="+mn-cs"/>
                        <a:sym typeface="Arial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altLang="zh-TW" sz="1800" b="1" i="0" u="none" strike="noStrike" kern="100" cap="none" dirty="0" smtClean="0">
                          <a:solidFill>
                            <a:srgbClr val="FF0000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  <a:sym typeface="Arial"/>
                        </a:rPr>
                        <a:t>10</a:t>
                      </a:r>
                      <a:endParaRPr lang="zh-TW" altLang="en-US" sz="1800" b="1" i="0" u="none" strike="noStrike" kern="100" cap="none" dirty="0">
                        <a:solidFill>
                          <a:srgbClr val="FF0000"/>
                        </a:solidFill>
                        <a:latin typeface="微軟正黑體" pitchFamily="34" charset="-120"/>
                        <a:ea typeface="微軟正黑體" pitchFamily="34" charset="-120"/>
                        <a:cs typeface="+mn-cs"/>
                        <a:sym typeface="Arial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sz="1800" b="0" i="0" u="none" strike="noStrike" kern="100" cap="none" dirty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  <a:sym typeface="Arial"/>
                        </a:rPr>
                        <a:t>10</a:t>
                      </a:r>
                      <a:endParaRPr lang="zh-TW" sz="1800" b="0" i="0" u="none" strike="noStrike" kern="100" cap="none" dirty="0">
                        <a:solidFill>
                          <a:schemeClr val="dk1"/>
                        </a:solidFill>
                        <a:latin typeface="微軟正黑體" pitchFamily="34" charset="-120"/>
                        <a:ea typeface="微軟正黑體" pitchFamily="34" charset="-120"/>
                        <a:cs typeface="+mn-cs"/>
                        <a:sym typeface="Arial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altLang="zh-TW" sz="1800" b="1" i="0" u="none" strike="noStrike" kern="100" cap="none" dirty="0" smtClean="0">
                          <a:solidFill>
                            <a:srgbClr val="FF0000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  <a:sym typeface="Arial"/>
                        </a:rPr>
                        <a:t>8</a:t>
                      </a:r>
                      <a:endParaRPr lang="zh-TW" altLang="en-US" sz="1800" b="1" i="0" u="none" strike="noStrike" kern="100" cap="none" dirty="0">
                        <a:solidFill>
                          <a:srgbClr val="FF0000"/>
                        </a:solidFill>
                        <a:latin typeface="微軟正黑體" pitchFamily="34" charset="-120"/>
                        <a:ea typeface="微軟正黑體" pitchFamily="34" charset="-120"/>
                        <a:cs typeface="+mn-cs"/>
                        <a:sym typeface="Arial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sz="1800" b="0" i="0" u="none" strike="noStrike" kern="100" cap="none" dirty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  <a:sym typeface="Arial"/>
                        </a:rPr>
                        <a:t>8</a:t>
                      </a:r>
                      <a:endParaRPr lang="zh-TW" sz="1800" b="0" i="0" u="none" strike="noStrike" kern="100" cap="none" dirty="0">
                        <a:solidFill>
                          <a:schemeClr val="dk1"/>
                        </a:solidFill>
                        <a:latin typeface="微軟正黑體" pitchFamily="34" charset="-120"/>
                        <a:ea typeface="微軟正黑體" pitchFamily="34" charset="-120"/>
                        <a:cs typeface="+mn-cs"/>
                        <a:sym typeface="Arial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</a:tr>
              <a:tr h="35241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800" kern="100">
                          <a:latin typeface="微軟正黑體" pitchFamily="34" charset="-120"/>
                          <a:ea typeface="微軟正黑體" pitchFamily="34" charset="-120"/>
                        </a:rPr>
                        <a:t>後標</a:t>
                      </a:r>
                      <a:endParaRPr lang="zh-TW" sz="1800" kern="100"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altLang="zh-TW" sz="1800" b="1" i="0" u="none" strike="noStrike" kern="100" cap="none" dirty="0" smtClean="0">
                          <a:solidFill>
                            <a:srgbClr val="FF0000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  <a:sym typeface="Arial"/>
                        </a:rPr>
                        <a:t>9</a:t>
                      </a:r>
                      <a:endParaRPr lang="zh-TW" altLang="en-US" sz="1800" b="1" i="0" u="none" strike="noStrike" kern="100" cap="none" dirty="0">
                        <a:solidFill>
                          <a:srgbClr val="FF0000"/>
                        </a:solidFill>
                        <a:latin typeface="微軟正黑體" pitchFamily="34" charset="-120"/>
                        <a:ea typeface="微軟正黑體" pitchFamily="34" charset="-120"/>
                        <a:cs typeface="+mn-cs"/>
                        <a:sym typeface="Arial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latin typeface="微軟正黑體" pitchFamily="34" charset="-120"/>
                          <a:ea typeface="微軟正黑體" pitchFamily="34" charset="-120"/>
                        </a:rPr>
                        <a:t>9</a:t>
                      </a:r>
                      <a:endParaRPr lang="zh-TW" sz="1800" kern="100" dirty="0"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altLang="zh-TW" sz="1800" b="1" i="0" u="none" strike="noStrike" kern="100" cap="none" dirty="0" smtClean="0">
                          <a:solidFill>
                            <a:srgbClr val="FF0000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  <a:sym typeface="Arial"/>
                        </a:rPr>
                        <a:t>5</a:t>
                      </a:r>
                      <a:endParaRPr lang="zh-TW" altLang="en-US" sz="1800" b="1" i="0" u="none" strike="noStrike" kern="100" cap="none" dirty="0">
                        <a:solidFill>
                          <a:srgbClr val="FF0000"/>
                        </a:solidFill>
                        <a:latin typeface="微軟正黑體" pitchFamily="34" charset="-120"/>
                        <a:ea typeface="微軟正黑體" pitchFamily="34" charset="-120"/>
                        <a:cs typeface="+mn-cs"/>
                        <a:sym typeface="Arial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sz="1800" b="0" i="0" u="none" strike="noStrike" kern="100" cap="none" dirty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  <a:sym typeface="Arial"/>
                        </a:rPr>
                        <a:t>6</a:t>
                      </a:r>
                      <a:endParaRPr lang="zh-TW" sz="1800" b="0" i="0" u="none" strike="noStrike" kern="100" cap="none" dirty="0">
                        <a:solidFill>
                          <a:schemeClr val="dk1"/>
                        </a:solidFill>
                        <a:latin typeface="微軟正黑體" pitchFamily="34" charset="-120"/>
                        <a:ea typeface="微軟正黑體" pitchFamily="34" charset="-120"/>
                        <a:cs typeface="+mn-cs"/>
                        <a:sym typeface="Arial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altLang="zh-TW" sz="1800" b="1" i="0" u="none" strike="noStrike" kern="100" cap="none" dirty="0" smtClean="0">
                          <a:solidFill>
                            <a:srgbClr val="FF0000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  <a:sym typeface="Arial"/>
                        </a:rPr>
                        <a:t>4</a:t>
                      </a:r>
                      <a:endParaRPr lang="zh-TW" altLang="en-US" sz="1800" b="1" i="0" u="none" strike="noStrike" kern="100" cap="none" dirty="0">
                        <a:solidFill>
                          <a:srgbClr val="FF0000"/>
                        </a:solidFill>
                        <a:latin typeface="微軟正黑體" pitchFamily="34" charset="-120"/>
                        <a:ea typeface="微軟正黑體" pitchFamily="34" charset="-120"/>
                        <a:cs typeface="+mn-cs"/>
                        <a:sym typeface="Arial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altLang="zh-TW" sz="1800" b="0" i="0" u="none" strike="noStrike" kern="100" cap="none" dirty="0" smtClean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  <a:sym typeface="Arial"/>
                        </a:rPr>
                        <a:t>5</a:t>
                      </a:r>
                      <a:endParaRPr lang="zh-TW" sz="1800" b="0" i="0" u="none" strike="noStrike" kern="100" cap="none" dirty="0">
                        <a:solidFill>
                          <a:schemeClr val="dk1"/>
                        </a:solidFill>
                        <a:latin typeface="微軟正黑體" pitchFamily="34" charset="-120"/>
                        <a:ea typeface="微軟正黑體" pitchFamily="34" charset="-120"/>
                        <a:cs typeface="+mn-cs"/>
                        <a:sym typeface="Arial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altLang="zh-TW" sz="1800" b="1" i="0" u="none" strike="noStrike" kern="100" cap="none" dirty="0" smtClean="0">
                          <a:solidFill>
                            <a:srgbClr val="FF0000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  <a:sym typeface="Arial"/>
                        </a:rPr>
                        <a:t>8</a:t>
                      </a:r>
                      <a:endParaRPr lang="zh-TW" altLang="en-US" sz="1800" b="1" i="0" u="none" strike="noStrike" kern="100" cap="none" dirty="0">
                        <a:solidFill>
                          <a:srgbClr val="FF0000"/>
                        </a:solidFill>
                        <a:latin typeface="微軟正黑體" pitchFamily="34" charset="-120"/>
                        <a:ea typeface="微軟正黑體" pitchFamily="34" charset="-120"/>
                        <a:cs typeface="+mn-cs"/>
                        <a:sym typeface="Arial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sz="1800" b="0" i="0" u="none" strike="noStrike" kern="100" cap="none" dirty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  <a:sym typeface="Arial"/>
                        </a:rPr>
                        <a:t>8</a:t>
                      </a:r>
                      <a:endParaRPr lang="zh-TW" sz="1800" b="0" i="0" u="none" strike="noStrike" kern="100" cap="none" dirty="0">
                        <a:solidFill>
                          <a:schemeClr val="dk1"/>
                        </a:solidFill>
                        <a:latin typeface="微軟正黑體" pitchFamily="34" charset="-120"/>
                        <a:ea typeface="微軟正黑體" pitchFamily="34" charset="-120"/>
                        <a:cs typeface="+mn-cs"/>
                        <a:sym typeface="Arial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altLang="zh-TW" sz="1800" b="1" i="0" u="none" strike="noStrike" kern="100" cap="none" dirty="0" smtClean="0">
                          <a:solidFill>
                            <a:srgbClr val="FF0000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  <a:sym typeface="Arial"/>
                        </a:rPr>
                        <a:t>6</a:t>
                      </a:r>
                      <a:endParaRPr lang="zh-TW" altLang="en-US" sz="1800" b="1" i="0" u="none" strike="noStrike" kern="100" cap="none" dirty="0">
                        <a:solidFill>
                          <a:srgbClr val="FF0000"/>
                        </a:solidFill>
                        <a:latin typeface="微軟正黑體" pitchFamily="34" charset="-120"/>
                        <a:ea typeface="微軟正黑體" pitchFamily="34" charset="-120"/>
                        <a:cs typeface="+mn-cs"/>
                        <a:sym typeface="Arial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sz="1800" b="0" i="0" u="none" strike="noStrike" kern="100" cap="none" dirty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  <a:sym typeface="Arial"/>
                        </a:rPr>
                        <a:t>6</a:t>
                      </a:r>
                      <a:endParaRPr lang="zh-TW" sz="1800" b="0" i="0" u="none" strike="noStrike" kern="100" cap="none" dirty="0">
                        <a:solidFill>
                          <a:schemeClr val="dk1"/>
                        </a:solidFill>
                        <a:latin typeface="微軟正黑體" pitchFamily="34" charset="-120"/>
                        <a:ea typeface="微軟正黑體" pitchFamily="34" charset="-120"/>
                        <a:cs typeface="+mn-cs"/>
                        <a:sym typeface="Arial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</a:tr>
              <a:tr h="35241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800" kern="100">
                          <a:latin typeface="微軟正黑體" pitchFamily="34" charset="-120"/>
                          <a:ea typeface="微軟正黑體" pitchFamily="34" charset="-120"/>
                        </a:rPr>
                        <a:t>底標</a:t>
                      </a:r>
                      <a:endParaRPr lang="zh-TW" sz="1800" kern="100"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altLang="zh-TW" sz="1800" b="1" i="0" u="none" strike="noStrike" kern="100" cap="none" dirty="0" smtClean="0">
                          <a:solidFill>
                            <a:srgbClr val="FF0000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  <a:sym typeface="Arial"/>
                        </a:rPr>
                        <a:t>8</a:t>
                      </a:r>
                      <a:endParaRPr lang="zh-TW" altLang="en-US" sz="1800" b="1" i="0" u="none" strike="noStrike" kern="100" cap="none" dirty="0">
                        <a:solidFill>
                          <a:srgbClr val="FF0000"/>
                        </a:solidFill>
                        <a:latin typeface="微軟正黑體" pitchFamily="34" charset="-120"/>
                        <a:ea typeface="微軟正黑體" pitchFamily="34" charset="-120"/>
                        <a:cs typeface="+mn-cs"/>
                        <a:sym typeface="Arial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latin typeface="微軟正黑體" pitchFamily="34" charset="-120"/>
                          <a:ea typeface="微軟正黑體" pitchFamily="34" charset="-120"/>
                        </a:rPr>
                        <a:t>8</a:t>
                      </a:r>
                      <a:endParaRPr lang="zh-TW" sz="1800" kern="100" dirty="0"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altLang="zh-TW" sz="1800" b="1" i="0" u="none" strike="noStrike" kern="100" cap="none" dirty="0" smtClean="0">
                          <a:solidFill>
                            <a:srgbClr val="FF0000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  <a:sym typeface="Arial"/>
                        </a:rPr>
                        <a:t>4</a:t>
                      </a:r>
                      <a:endParaRPr lang="zh-TW" altLang="en-US" sz="1800" b="1" i="0" u="none" strike="noStrike" kern="100" cap="none" dirty="0">
                        <a:solidFill>
                          <a:srgbClr val="FF0000"/>
                        </a:solidFill>
                        <a:latin typeface="微軟正黑體" pitchFamily="34" charset="-120"/>
                        <a:ea typeface="微軟正黑體" pitchFamily="34" charset="-120"/>
                        <a:cs typeface="+mn-cs"/>
                        <a:sym typeface="Arial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sz="1800" b="0" i="0" u="none" strike="noStrike" kern="100" cap="none" dirty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  <a:sym typeface="Arial"/>
                        </a:rPr>
                        <a:t>4</a:t>
                      </a:r>
                      <a:endParaRPr lang="zh-TW" sz="1800" b="0" i="0" u="none" strike="noStrike" kern="100" cap="none" dirty="0">
                        <a:solidFill>
                          <a:schemeClr val="dk1"/>
                        </a:solidFill>
                        <a:latin typeface="微軟正黑體" pitchFamily="34" charset="-120"/>
                        <a:ea typeface="微軟正黑體" pitchFamily="34" charset="-120"/>
                        <a:cs typeface="+mn-cs"/>
                        <a:sym typeface="Arial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altLang="zh-TW" sz="1800" b="1" i="0" u="none" strike="noStrike" kern="100" cap="none" dirty="0" smtClean="0">
                          <a:solidFill>
                            <a:srgbClr val="FF0000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  <a:sym typeface="Arial"/>
                        </a:rPr>
                        <a:t>3</a:t>
                      </a:r>
                      <a:endParaRPr lang="zh-TW" altLang="en-US" sz="1800" b="1" i="0" u="none" strike="noStrike" kern="100" cap="none" dirty="0">
                        <a:solidFill>
                          <a:srgbClr val="FF0000"/>
                        </a:solidFill>
                        <a:latin typeface="微軟正黑體" pitchFamily="34" charset="-120"/>
                        <a:ea typeface="微軟正黑體" pitchFamily="34" charset="-120"/>
                        <a:cs typeface="+mn-cs"/>
                        <a:sym typeface="Arial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altLang="zh-TW" sz="1800" b="0" i="0" u="none" strike="noStrike" kern="100" cap="none" dirty="0" smtClean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  <a:sym typeface="Arial"/>
                        </a:rPr>
                        <a:t>4</a:t>
                      </a:r>
                      <a:endParaRPr lang="zh-TW" sz="1800" b="0" i="0" u="none" strike="noStrike" kern="100" cap="none" dirty="0">
                        <a:solidFill>
                          <a:schemeClr val="dk1"/>
                        </a:solidFill>
                        <a:latin typeface="微軟正黑體" pitchFamily="34" charset="-120"/>
                        <a:ea typeface="微軟正黑體" pitchFamily="34" charset="-120"/>
                        <a:cs typeface="+mn-cs"/>
                        <a:sym typeface="Arial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altLang="zh-TW" sz="1800" b="1" i="0" u="none" strike="noStrike" kern="100" cap="none" dirty="0" smtClean="0">
                          <a:solidFill>
                            <a:srgbClr val="FF0000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  <a:sym typeface="Arial"/>
                        </a:rPr>
                        <a:t>7</a:t>
                      </a:r>
                      <a:endParaRPr lang="zh-TW" altLang="en-US" sz="1800" b="1" i="0" u="none" strike="noStrike" kern="100" cap="none" dirty="0">
                        <a:solidFill>
                          <a:srgbClr val="FF0000"/>
                        </a:solidFill>
                        <a:latin typeface="微軟正黑體" pitchFamily="34" charset="-120"/>
                        <a:ea typeface="微軟正黑體" pitchFamily="34" charset="-120"/>
                        <a:cs typeface="+mn-cs"/>
                        <a:sym typeface="Arial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sz="1800" b="0" i="0" u="none" strike="noStrike" kern="100" cap="none" dirty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  <a:sym typeface="Arial"/>
                        </a:rPr>
                        <a:t>7</a:t>
                      </a:r>
                      <a:endParaRPr lang="zh-TW" sz="1800" b="0" i="0" u="none" strike="noStrike" kern="100" cap="none" dirty="0">
                        <a:solidFill>
                          <a:schemeClr val="dk1"/>
                        </a:solidFill>
                        <a:latin typeface="微軟正黑體" pitchFamily="34" charset="-120"/>
                        <a:ea typeface="微軟正黑體" pitchFamily="34" charset="-120"/>
                        <a:cs typeface="+mn-cs"/>
                        <a:sym typeface="Arial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altLang="zh-TW" sz="1800" b="1" i="0" u="none" strike="noStrike" kern="100" cap="none" dirty="0" smtClean="0">
                          <a:solidFill>
                            <a:srgbClr val="FF0000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  <a:sym typeface="Arial"/>
                        </a:rPr>
                        <a:t>5</a:t>
                      </a:r>
                      <a:endParaRPr lang="zh-TW" altLang="en-US" sz="1800" b="1" i="0" u="none" strike="noStrike" kern="100" cap="none" dirty="0">
                        <a:solidFill>
                          <a:srgbClr val="FF0000"/>
                        </a:solidFill>
                        <a:latin typeface="微軟正黑體" pitchFamily="34" charset="-120"/>
                        <a:ea typeface="微軟正黑體" pitchFamily="34" charset="-120"/>
                        <a:cs typeface="+mn-cs"/>
                        <a:sym typeface="Arial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sz="1800" b="0" i="0" u="none" strike="noStrike" kern="100" cap="none" dirty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  <a:sym typeface="Arial"/>
                        </a:rPr>
                        <a:t>5</a:t>
                      </a:r>
                      <a:endParaRPr lang="zh-TW" sz="1800" b="0" i="0" u="none" strike="noStrike" kern="100" cap="none" dirty="0">
                        <a:solidFill>
                          <a:schemeClr val="dk1"/>
                        </a:solidFill>
                        <a:latin typeface="微軟正黑體" pitchFamily="34" charset="-120"/>
                        <a:ea typeface="微軟正黑體" pitchFamily="34" charset="-120"/>
                        <a:cs typeface="+mn-cs"/>
                        <a:sym typeface="Arial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</a:tr>
              <a:tr h="47600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800" kern="100">
                          <a:latin typeface="微軟正黑體" pitchFamily="34" charset="-120"/>
                          <a:ea typeface="微軟正黑體" pitchFamily="34" charset="-120"/>
                        </a:rPr>
                        <a:t>我的級分</a:t>
                      </a:r>
                      <a:endParaRPr lang="zh-TW" sz="1800" kern="100"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TW" sz="2400" b="1" kern="100" dirty="0" smtClean="0">
                          <a:solidFill>
                            <a:srgbClr val="0070C0"/>
                          </a:solidFill>
                          <a:latin typeface="Arial Black" pitchFamily="34" charset="0"/>
                          <a:ea typeface="微軟正黑體" pitchFamily="34" charset="-120"/>
                          <a:cs typeface="Times New Roman"/>
                        </a:rPr>
                        <a:t>12</a:t>
                      </a:r>
                      <a:endParaRPr lang="zh-TW" sz="2400" b="1" kern="100" dirty="0">
                        <a:solidFill>
                          <a:srgbClr val="0070C0"/>
                        </a:solidFill>
                        <a:latin typeface="Arial Black" pitchFamily="34" charset="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TW" sz="2400" b="1" kern="100" dirty="0" smtClean="0">
                          <a:solidFill>
                            <a:srgbClr val="0070C0"/>
                          </a:solidFill>
                          <a:latin typeface="Arial Black" pitchFamily="34" charset="0"/>
                          <a:ea typeface="微軟正黑體" pitchFamily="34" charset="-120"/>
                          <a:cs typeface="Times New Roman"/>
                        </a:rPr>
                        <a:t>10</a:t>
                      </a:r>
                      <a:endParaRPr lang="zh-TW" sz="2400" b="1" kern="100" dirty="0">
                        <a:solidFill>
                          <a:srgbClr val="0070C0"/>
                        </a:solidFill>
                        <a:latin typeface="Arial Black" pitchFamily="34" charset="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TW" sz="2400" b="1" kern="100" dirty="0" smtClean="0">
                          <a:solidFill>
                            <a:srgbClr val="0070C0"/>
                          </a:solidFill>
                          <a:latin typeface="Arial Black" pitchFamily="34" charset="0"/>
                          <a:ea typeface="微軟正黑體" pitchFamily="34" charset="-120"/>
                          <a:cs typeface="Times New Roman"/>
                        </a:rPr>
                        <a:t>9</a:t>
                      </a:r>
                      <a:endParaRPr lang="zh-TW" sz="2400" b="1" kern="100" dirty="0">
                        <a:solidFill>
                          <a:srgbClr val="0070C0"/>
                        </a:solidFill>
                        <a:latin typeface="Arial Black" pitchFamily="34" charset="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TW" sz="2400" b="1" kern="100" dirty="0" smtClean="0">
                          <a:solidFill>
                            <a:srgbClr val="0070C0"/>
                          </a:solidFill>
                          <a:latin typeface="Arial Black" pitchFamily="34" charset="0"/>
                          <a:ea typeface="微軟正黑體" pitchFamily="34" charset="-120"/>
                          <a:cs typeface="Times New Roman"/>
                        </a:rPr>
                        <a:t>11</a:t>
                      </a:r>
                      <a:endParaRPr lang="zh-TW" sz="2400" b="1" kern="100" dirty="0">
                        <a:solidFill>
                          <a:srgbClr val="0070C0"/>
                        </a:solidFill>
                        <a:latin typeface="Arial Black" pitchFamily="34" charset="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TW" sz="2400" b="1" kern="100" dirty="0" smtClean="0">
                          <a:solidFill>
                            <a:srgbClr val="0070C0"/>
                          </a:solidFill>
                          <a:latin typeface="Arial Black" pitchFamily="34" charset="0"/>
                          <a:ea typeface="微軟正黑體" pitchFamily="34" charset="-120"/>
                          <a:cs typeface="Times New Roman"/>
                        </a:rPr>
                        <a:t>12</a:t>
                      </a:r>
                      <a:endParaRPr lang="zh-TW" sz="2400" b="1" kern="100" dirty="0">
                        <a:solidFill>
                          <a:srgbClr val="0070C0"/>
                        </a:solidFill>
                        <a:latin typeface="Arial Black" pitchFamily="34" charset="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</a:tr>
              <a:tr h="41322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 dirty="0" smtClean="0">
                          <a:latin typeface="微軟正黑體" pitchFamily="34" charset="-120"/>
                          <a:ea typeface="微軟正黑體" pitchFamily="34" charset="-120"/>
                        </a:rPr>
                        <a:t>1</a:t>
                      </a:r>
                      <a:r>
                        <a:rPr lang="en-US" altLang="zh-TW" sz="1800" kern="100" dirty="0" smtClean="0">
                          <a:latin typeface="微軟正黑體" pitchFamily="34" charset="-120"/>
                          <a:ea typeface="微軟正黑體" pitchFamily="34" charset="-120"/>
                        </a:rPr>
                        <a:t>1</a:t>
                      </a:r>
                      <a:r>
                        <a:rPr lang="en-US" sz="1800" kern="100" dirty="0" smtClean="0">
                          <a:latin typeface="微軟正黑體" pitchFamily="34" charset="-120"/>
                          <a:ea typeface="微軟正黑體" pitchFamily="34" charset="-120"/>
                        </a:rPr>
                        <a:t>0</a:t>
                      </a:r>
                      <a:r>
                        <a:rPr lang="zh-TW" sz="1800" kern="100" dirty="0" smtClean="0">
                          <a:latin typeface="微軟正黑體" pitchFamily="34" charset="-120"/>
                          <a:ea typeface="微軟正黑體" pitchFamily="34" charset="-120"/>
                        </a:rPr>
                        <a:t>競爭</a:t>
                      </a:r>
                      <a:r>
                        <a:rPr lang="zh-TW" sz="1800" kern="100" dirty="0">
                          <a:latin typeface="微軟正黑體" pitchFamily="34" charset="-120"/>
                          <a:ea typeface="微軟正黑體" pitchFamily="34" charset="-120"/>
                        </a:rPr>
                        <a:t>人數</a:t>
                      </a:r>
                      <a:endParaRPr lang="zh-TW" sz="1800" kern="100" dirty="0"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TW" altLang="zh-TW" sz="1800" b="1" i="0" u="none" strike="noStrike" kern="100" cap="none" dirty="0" smtClean="0">
                        <a:solidFill>
                          <a:srgbClr val="0070C0"/>
                        </a:solidFill>
                        <a:latin typeface="Arial Black" pitchFamily="34" charset="0"/>
                        <a:ea typeface="微軟正黑體" pitchFamily="34" charset="-120"/>
                        <a:cs typeface="Times New Roman"/>
                        <a:sym typeface="Arial"/>
                      </a:endParaRPr>
                    </a:p>
                  </a:txBody>
                  <a:tcPr marL="68580" marR="68580" marT="0" marB="0" anchor="ctr"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TW" sz="1800" kern="100" dirty="0"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TW" sz="1800" kern="100"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TW" sz="1800" kern="100" dirty="0"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TW" sz="1800" kern="100" dirty="0"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</a:tr>
              <a:tr h="46535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700" kern="100" dirty="0">
                          <a:latin typeface="微軟正黑體" pitchFamily="34" charset="-120"/>
                          <a:ea typeface="微軟正黑體" pitchFamily="34" charset="-120"/>
                        </a:rPr>
                        <a:t>考</a:t>
                      </a:r>
                      <a:r>
                        <a:rPr lang="zh-TW" sz="1700" kern="100" dirty="0" smtClean="0">
                          <a:latin typeface="微軟正黑體" pitchFamily="34" charset="-120"/>
                          <a:ea typeface="微軟正黑體" pitchFamily="34" charset="-120"/>
                        </a:rPr>
                        <a:t>科</a:t>
                      </a:r>
                      <a:r>
                        <a:rPr lang="zh-TW" altLang="en-US" sz="1700" kern="100" dirty="0" smtClean="0">
                          <a:latin typeface="微軟正黑體" pitchFamily="34" charset="-120"/>
                          <a:ea typeface="微軟正黑體" pitchFamily="34" charset="-120"/>
                        </a:rPr>
                        <a:t>優勢</a:t>
                      </a:r>
                      <a:r>
                        <a:rPr lang="zh-TW" sz="1700" kern="100" dirty="0" smtClean="0">
                          <a:latin typeface="微軟正黑體" pitchFamily="34" charset="-120"/>
                          <a:ea typeface="微軟正黑體" pitchFamily="34" charset="-120"/>
                        </a:rPr>
                        <a:t>排序</a:t>
                      </a:r>
                      <a:endParaRPr lang="zh-TW" sz="1700" kern="100" dirty="0"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TW" sz="1800" kern="100" dirty="0"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TW" sz="1800" kern="100" dirty="0"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TW" sz="1800" kern="100" dirty="0"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TW" sz="1800" kern="100" dirty="0"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TW" sz="1800" kern="100" dirty="0"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</a:tr>
              <a:tr h="43684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altLang="en-US" sz="1800" kern="100" dirty="0" smtClean="0">
                          <a:latin typeface="微軟正黑體" pitchFamily="34" charset="-120"/>
                          <a:ea typeface="微軟正黑體" pitchFamily="34" charset="-120"/>
                          <a:cs typeface="Times New Roman"/>
                        </a:rPr>
                        <a:t>轉換</a:t>
                      </a:r>
                      <a:r>
                        <a:rPr lang="en-US" altLang="zh-TW" sz="1800" kern="100" dirty="0" smtClean="0">
                          <a:latin typeface="微軟正黑體" pitchFamily="34" charset="-120"/>
                          <a:ea typeface="微軟正黑體" pitchFamily="34" charset="-120"/>
                          <a:cs typeface="Times New Roman"/>
                        </a:rPr>
                        <a:t>109</a:t>
                      </a:r>
                      <a:r>
                        <a:rPr lang="zh-TW" altLang="en-US" sz="1800" kern="100" dirty="0" smtClean="0">
                          <a:latin typeface="微軟正黑體" pitchFamily="34" charset="-120"/>
                          <a:ea typeface="微軟正黑體" pitchFamily="34" charset="-120"/>
                          <a:cs typeface="Times New Roman"/>
                        </a:rPr>
                        <a:t>級分</a:t>
                      </a:r>
                      <a:endParaRPr lang="zh-TW" sz="1800" kern="100" dirty="0"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endParaRPr lang="zh-TW" altLang="zh-TW" sz="2400" b="1" i="0" u="none" strike="noStrike" kern="100" cap="none" dirty="0" smtClean="0">
                        <a:solidFill>
                          <a:srgbClr val="7030A0"/>
                        </a:solidFill>
                        <a:latin typeface="Arial Black" pitchFamily="34" charset="0"/>
                        <a:ea typeface="微軟正黑體" pitchFamily="34" charset="-120"/>
                        <a:cs typeface="Times New Roman"/>
                        <a:sym typeface="Arial"/>
                      </a:endParaRPr>
                    </a:p>
                  </a:txBody>
                  <a:tcPr marL="68580" marR="68580" marT="0" marB="0" anchor="ctr"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TW" sz="1800" kern="100" dirty="0"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TW" sz="1800" kern="100" dirty="0"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TW" sz="1800" kern="100" dirty="0"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TW" sz="1800" kern="100" dirty="0"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" name="文字方塊 1"/>
          <p:cNvSpPr txBox="1"/>
          <p:nvPr/>
        </p:nvSpPr>
        <p:spPr>
          <a:xfrm>
            <a:off x="2493818" y="4773881"/>
            <a:ext cx="11510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000" b="1" kern="100" dirty="0" smtClean="0">
                <a:solidFill>
                  <a:srgbClr val="0070C0"/>
                </a:solidFill>
                <a:latin typeface="Arial Black" pitchFamily="34" charset="0"/>
                <a:ea typeface="微軟正黑體" pitchFamily="34" charset="-120"/>
                <a:cs typeface="Times New Roman"/>
              </a:rPr>
              <a:t>52645</a:t>
            </a:r>
            <a:endParaRPr lang="zh-TW" altLang="en-US" sz="2000" b="1" kern="100" dirty="0">
              <a:solidFill>
                <a:srgbClr val="0070C0"/>
              </a:solidFill>
              <a:latin typeface="Arial Black" pitchFamily="34" charset="0"/>
              <a:ea typeface="微軟正黑體" pitchFamily="34" charset="-120"/>
              <a:cs typeface="Times New Roman"/>
            </a:endParaRPr>
          </a:p>
        </p:txBody>
      </p:sp>
      <p:sp>
        <p:nvSpPr>
          <p:cNvPr id="15" name="文字方塊 14"/>
          <p:cNvSpPr txBox="1"/>
          <p:nvPr/>
        </p:nvSpPr>
        <p:spPr>
          <a:xfrm>
            <a:off x="2493818" y="5615050"/>
            <a:ext cx="11510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b="1" kern="100" dirty="0" smtClean="0">
                <a:solidFill>
                  <a:srgbClr val="0070C0"/>
                </a:solidFill>
                <a:latin typeface="Arial Black" pitchFamily="34" charset="0"/>
                <a:ea typeface="微軟正黑體" pitchFamily="34" charset="-120"/>
                <a:cs typeface="Times New Roman"/>
              </a:rPr>
              <a:t>12</a:t>
            </a:r>
            <a:endParaRPr lang="zh-TW" altLang="en-US" sz="2400" b="1" kern="100" dirty="0">
              <a:solidFill>
                <a:srgbClr val="0070C0"/>
              </a:solidFill>
              <a:latin typeface="Arial Black" pitchFamily="34" charset="0"/>
              <a:ea typeface="微軟正黑體" pitchFamily="34" charset="-120"/>
              <a:cs typeface="Times New Roman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4858" y="0"/>
            <a:ext cx="287406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" name="群組 3"/>
          <p:cNvGrpSpPr/>
          <p:nvPr/>
        </p:nvGrpSpPr>
        <p:grpSpPr>
          <a:xfrm>
            <a:off x="4563760" y="1026252"/>
            <a:ext cx="2998542" cy="1398779"/>
            <a:chOff x="4666534" y="1749128"/>
            <a:chExt cx="2998542" cy="1398779"/>
          </a:xfrm>
        </p:grpSpPr>
        <p:grpSp>
          <p:nvGrpSpPr>
            <p:cNvPr id="7" name="群組 6"/>
            <p:cNvGrpSpPr/>
            <p:nvPr/>
          </p:nvGrpSpPr>
          <p:grpSpPr>
            <a:xfrm>
              <a:off x="4970142" y="1749128"/>
              <a:ext cx="2694934" cy="969818"/>
              <a:chOff x="3300083" y="3715115"/>
              <a:chExt cx="2694934" cy="969818"/>
            </a:xfrm>
          </p:grpSpPr>
          <p:pic>
            <p:nvPicPr>
              <p:cNvPr id="8" name="圖片 7" descr="giphy.gif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300083" y="3715115"/>
                <a:ext cx="462031" cy="969818"/>
              </a:xfrm>
              <a:prstGeom prst="rect">
                <a:avLst/>
              </a:prstGeom>
            </p:spPr>
          </p:pic>
          <p:sp>
            <p:nvSpPr>
              <p:cNvPr id="9" name="標題 3"/>
              <p:cNvSpPr txBox="1">
                <a:spLocks/>
              </p:cNvSpPr>
              <p:nvPr/>
            </p:nvSpPr>
            <p:spPr>
              <a:xfrm>
                <a:off x="3653262" y="3762970"/>
                <a:ext cx="2341755" cy="454897"/>
              </a:xfrm>
              <a:prstGeom prst="rect">
                <a:avLst/>
              </a:prstGeom>
              <a:ln/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spcFirstLastPara="1" wrap="square" lIns="91425" tIns="91425" rIns="91425" bIns="91425" anchor="b" anchorCtr="0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505670"/>
                  </a:buClr>
                  <a:buSzPts val="3000"/>
                  <a:buFont typeface="Shadows Into Light"/>
                  <a:buNone/>
                  <a:tabLst/>
                  <a:defRPr/>
                </a:pPr>
                <a:r>
                  <a:rPr kumimoji="0" lang="zh-TW" altLang="en-US" sz="20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微軟正黑體" pitchFamily="34" charset="-120"/>
                    <a:ea typeface="微軟正黑體" pitchFamily="34" charset="-120"/>
                    <a:cs typeface="Shadows Into Light"/>
                    <a:sym typeface="Shadows Into Light"/>
                  </a:rPr>
                  <a:t>優於我或跟我一樣</a:t>
                </a:r>
                <a:endParaRPr kumimoji="0" lang="zh-TW" alt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微軟正黑體" pitchFamily="34" charset="-120"/>
                  <a:ea typeface="微軟正黑體" pitchFamily="34" charset="-120"/>
                  <a:cs typeface="Shadows Into Light"/>
                  <a:sym typeface="Shadows Into Light"/>
                </a:endParaRPr>
              </a:p>
            </p:txBody>
          </p:sp>
        </p:grpSp>
        <p:pic>
          <p:nvPicPr>
            <p:cNvPr id="9218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66534" y="2649869"/>
              <a:ext cx="1069248" cy="4980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3" name="向右箭號 2"/>
          <p:cNvSpPr/>
          <p:nvPr/>
        </p:nvSpPr>
        <p:spPr>
          <a:xfrm rot="19984860">
            <a:off x="5460917" y="1932435"/>
            <a:ext cx="337443" cy="176769"/>
          </a:xfrm>
          <a:prstGeom prst="rightArrow">
            <a:avLst/>
          </a:prstGeom>
          <a:solidFill>
            <a:srgbClr val="FFC000"/>
          </a:solidFill>
          <a:ln>
            <a:solidFill>
              <a:srgbClr val="FF99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25065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5" grpId="0"/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40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13</a:t>
            </a:fld>
            <a:endParaRPr/>
          </a:p>
        </p:txBody>
      </p:sp>
      <p:sp>
        <p:nvSpPr>
          <p:cNvPr id="5" name="標題 3"/>
          <p:cNvSpPr txBox="1">
            <a:spLocks/>
          </p:cNvSpPr>
          <p:nvPr/>
        </p:nvSpPr>
        <p:spPr>
          <a:xfrm>
            <a:off x="1103587" y="564435"/>
            <a:ext cx="7086600" cy="909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/>
          <a:p>
            <a:pPr algn="ctr" defTabSz="914400" eaLnBrk="1" fontAlgn="auto" latinLnBrk="0" hangingPunct="1">
              <a:buClr>
                <a:srgbClr val="505670"/>
              </a:buClr>
              <a:buSzPts val="3000"/>
              <a:tabLst/>
              <a:defRPr/>
            </a:pPr>
            <a:r>
              <a:rPr lang="zh-TW" altLang="en-US" sz="3000" b="1" dirty="0">
                <a:solidFill>
                  <a:srgbClr val="50567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Shadows Into Light"/>
                <a:sym typeface="Shadows Into Light"/>
              </a:rPr>
              <a:t>找出優勢科目</a:t>
            </a:r>
            <a:r>
              <a:rPr lang="en-US" altLang="zh-TW" sz="3000" b="1" dirty="0">
                <a:solidFill>
                  <a:srgbClr val="50567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Shadows Into Light"/>
                <a:sym typeface="Shadows Into Light"/>
              </a:rPr>
              <a:t>(</a:t>
            </a:r>
            <a:r>
              <a:rPr lang="zh-TW" altLang="en-US" sz="3000" b="1" dirty="0" smtClean="0">
                <a:solidFill>
                  <a:srgbClr val="50567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Shadows Into Light"/>
                <a:sym typeface="Shadows Into Light"/>
              </a:rPr>
              <a:t>搭配手上講義</a:t>
            </a:r>
            <a:r>
              <a:rPr lang="en-US" altLang="zh-TW" sz="3000" b="1" dirty="0" smtClean="0">
                <a:solidFill>
                  <a:srgbClr val="50567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Shadows Into Light"/>
                <a:sym typeface="Shadows Into Light"/>
              </a:rPr>
              <a:t>)</a:t>
            </a:r>
            <a:endParaRPr lang="zh-TW" altLang="en-US" sz="3000" b="1" dirty="0">
              <a:solidFill>
                <a:srgbClr val="50567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Shadows Into Light"/>
              <a:sym typeface="Shadows Into Light"/>
            </a:endParaRPr>
          </a:p>
        </p:txBody>
      </p:sp>
      <p:graphicFrame>
        <p:nvGraphicFramePr>
          <p:cNvPr id="6" name="表格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72786034"/>
              </p:ext>
            </p:extLst>
          </p:nvPr>
        </p:nvGraphicFramePr>
        <p:xfrm>
          <a:off x="977898" y="1464284"/>
          <a:ext cx="7226302" cy="4593615"/>
        </p:xfrm>
        <a:graphic>
          <a:graphicData uri="http://schemas.openxmlformats.org/drawingml/2006/table">
            <a:tbl>
              <a:tblPr>
                <a:tableStyleId>{284E427A-3D55-4303-BF80-6455036E1DE7}</a:tableStyleId>
              </a:tblPr>
              <a:tblGrid>
                <a:gridCol w="1501882"/>
                <a:gridCol w="572442"/>
                <a:gridCol w="572442"/>
                <a:gridCol w="572442"/>
                <a:gridCol w="572442"/>
                <a:gridCol w="572442"/>
                <a:gridCol w="572442"/>
                <a:gridCol w="572442"/>
                <a:gridCol w="572442"/>
                <a:gridCol w="572442"/>
                <a:gridCol w="572442"/>
              </a:tblGrid>
              <a:tr h="352414">
                <a:tc rowSpan="2"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zh-TW" sz="1800" kern="100" dirty="0">
                          <a:latin typeface="微軟正黑體" pitchFamily="34" charset="-120"/>
                          <a:ea typeface="微軟正黑體" pitchFamily="34" charset="-120"/>
                        </a:rPr>
                        <a:t>科目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sz="1800" kern="100" dirty="0">
                          <a:latin typeface="微軟正黑體" pitchFamily="34" charset="-120"/>
                          <a:ea typeface="微軟正黑體" pitchFamily="34" charset="-120"/>
                        </a:rPr>
                        <a:t>五標</a:t>
                      </a:r>
                      <a:endParaRPr lang="zh-TW" sz="1800" kern="100" dirty="0"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800" kern="100" dirty="0">
                          <a:latin typeface="微軟正黑體" pitchFamily="34" charset="-120"/>
                          <a:ea typeface="微軟正黑體" pitchFamily="34" charset="-120"/>
                        </a:rPr>
                        <a:t>國文</a:t>
                      </a:r>
                      <a:endParaRPr lang="zh-TW" sz="1800" kern="100" dirty="0"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800" kern="100">
                          <a:latin typeface="微軟正黑體" pitchFamily="34" charset="-120"/>
                          <a:ea typeface="微軟正黑體" pitchFamily="34" charset="-120"/>
                        </a:rPr>
                        <a:t>英文</a:t>
                      </a:r>
                      <a:endParaRPr lang="zh-TW" sz="1800" kern="100"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800" kern="100">
                          <a:latin typeface="微軟正黑體" pitchFamily="34" charset="-120"/>
                          <a:ea typeface="微軟正黑體" pitchFamily="34" charset="-120"/>
                        </a:rPr>
                        <a:t>數學</a:t>
                      </a:r>
                      <a:endParaRPr lang="zh-TW" sz="1800" kern="100"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800" kern="100">
                          <a:latin typeface="微軟正黑體" pitchFamily="34" charset="-120"/>
                          <a:ea typeface="微軟正黑體" pitchFamily="34" charset="-120"/>
                        </a:rPr>
                        <a:t>社會</a:t>
                      </a:r>
                      <a:endParaRPr lang="zh-TW" sz="1800" kern="100"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800" kern="100">
                          <a:latin typeface="微軟正黑體" pitchFamily="34" charset="-120"/>
                          <a:ea typeface="微軟正黑體" pitchFamily="34" charset="-120"/>
                        </a:rPr>
                        <a:t>自然</a:t>
                      </a:r>
                      <a:endParaRPr lang="zh-TW" sz="1800" kern="100"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</a:tr>
              <a:tr h="687696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kern="100" spc="-50" dirty="0" smtClean="0">
                          <a:solidFill>
                            <a:srgbClr val="FF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1</a:t>
                      </a:r>
                      <a:r>
                        <a:rPr lang="en-US" altLang="zh-TW" sz="1800" b="1" kern="100" spc="-50" dirty="0" smtClean="0">
                          <a:solidFill>
                            <a:srgbClr val="FF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10</a:t>
                      </a:r>
                      <a:endParaRPr lang="zh-TW" sz="1800" b="1" kern="100" dirty="0">
                        <a:solidFill>
                          <a:srgbClr val="FF0000"/>
                        </a:solidFill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TW" sz="1800" kern="100" spc="-50" dirty="0" smtClean="0"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109</a:t>
                      </a:r>
                      <a:endParaRPr lang="zh-TW" sz="1800" kern="100" dirty="0"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kern="100" spc="-50" dirty="0" smtClean="0">
                          <a:solidFill>
                            <a:srgbClr val="FF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1</a:t>
                      </a:r>
                      <a:r>
                        <a:rPr lang="en-US" altLang="zh-TW" sz="1800" b="1" kern="100" spc="-50" dirty="0" smtClean="0">
                          <a:solidFill>
                            <a:srgbClr val="FF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1</a:t>
                      </a:r>
                      <a:r>
                        <a:rPr lang="en-US" sz="1800" b="1" kern="100" spc="-50" dirty="0" smtClean="0">
                          <a:solidFill>
                            <a:srgbClr val="FF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0</a:t>
                      </a:r>
                      <a:endParaRPr lang="zh-TW" sz="1800" b="1" kern="100" dirty="0">
                        <a:solidFill>
                          <a:srgbClr val="FF0000"/>
                        </a:solidFill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 spc="-50" dirty="0" smtClean="0">
                          <a:latin typeface="微軟正黑體" pitchFamily="34" charset="-120"/>
                          <a:ea typeface="微軟正黑體" pitchFamily="34" charset="-120"/>
                        </a:rPr>
                        <a:t>10</a:t>
                      </a:r>
                      <a:r>
                        <a:rPr lang="en-US" altLang="zh-TW" sz="1800" kern="100" spc="-50" dirty="0" smtClean="0">
                          <a:latin typeface="微軟正黑體" pitchFamily="34" charset="-120"/>
                          <a:ea typeface="微軟正黑體" pitchFamily="34" charset="-120"/>
                        </a:rPr>
                        <a:t>9</a:t>
                      </a:r>
                      <a:endParaRPr lang="zh-TW" sz="1800" kern="100" dirty="0"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kern="100" spc="-50" dirty="0" smtClean="0">
                          <a:solidFill>
                            <a:srgbClr val="FF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1</a:t>
                      </a:r>
                      <a:r>
                        <a:rPr lang="en-US" altLang="zh-TW" sz="1800" b="1" kern="100" spc="-50" dirty="0" smtClean="0">
                          <a:solidFill>
                            <a:srgbClr val="FF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1</a:t>
                      </a:r>
                      <a:r>
                        <a:rPr lang="en-US" sz="1800" b="1" kern="100" spc="-50" dirty="0" smtClean="0">
                          <a:solidFill>
                            <a:srgbClr val="FF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0</a:t>
                      </a:r>
                      <a:endParaRPr lang="zh-TW" sz="1800" b="1" kern="100" dirty="0">
                        <a:solidFill>
                          <a:srgbClr val="FF0000"/>
                        </a:solidFill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 spc="-50" dirty="0" smtClean="0">
                          <a:latin typeface="微軟正黑體" pitchFamily="34" charset="-120"/>
                          <a:ea typeface="微軟正黑體" pitchFamily="34" charset="-120"/>
                        </a:rPr>
                        <a:t>10</a:t>
                      </a:r>
                      <a:r>
                        <a:rPr lang="en-US" altLang="zh-TW" sz="1800" kern="100" spc="-50" dirty="0" smtClean="0">
                          <a:latin typeface="微軟正黑體" pitchFamily="34" charset="-120"/>
                          <a:ea typeface="微軟正黑體" pitchFamily="34" charset="-120"/>
                        </a:rPr>
                        <a:t>9</a:t>
                      </a:r>
                      <a:endParaRPr lang="zh-TW" sz="1800" kern="100" dirty="0"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kern="100" spc="-50" dirty="0" smtClean="0">
                          <a:solidFill>
                            <a:srgbClr val="FF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1</a:t>
                      </a:r>
                      <a:r>
                        <a:rPr lang="en-US" altLang="zh-TW" sz="1800" b="1" kern="100" spc="-50" dirty="0" smtClean="0">
                          <a:solidFill>
                            <a:srgbClr val="FF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1</a:t>
                      </a:r>
                      <a:r>
                        <a:rPr lang="en-US" sz="1800" b="1" kern="100" spc="-50" dirty="0" smtClean="0">
                          <a:solidFill>
                            <a:srgbClr val="FF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0</a:t>
                      </a:r>
                      <a:endParaRPr lang="zh-TW" sz="1800" b="1" kern="100" dirty="0">
                        <a:solidFill>
                          <a:srgbClr val="FF0000"/>
                        </a:solidFill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 spc="-50" dirty="0" smtClean="0">
                          <a:latin typeface="微軟正黑體" pitchFamily="34" charset="-120"/>
                          <a:ea typeface="微軟正黑體" pitchFamily="34" charset="-120"/>
                        </a:rPr>
                        <a:t>10</a:t>
                      </a:r>
                      <a:r>
                        <a:rPr lang="en-US" altLang="zh-TW" sz="1800" kern="100" spc="-50" dirty="0" smtClean="0">
                          <a:latin typeface="微軟正黑體" pitchFamily="34" charset="-120"/>
                          <a:ea typeface="微軟正黑體" pitchFamily="34" charset="-120"/>
                        </a:rPr>
                        <a:t>9</a:t>
                      </a:r>
                      <a:endParaRPr lang="zh-TW" sz="1800" kern="100" dirty="0"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kern="100" spc="-50" dirty="0" smtClean="0">
                          <a:solidFill>
                            <a:srgbClr val="FF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1</a:t>
                      </a:r>
                      <a:r>
                        <a:rPr lang="en-US" altLang="zh-TW" sz="1800" b="1" kern="100" spc="-50" dirty="0" smtClean="0">
                          <a:solidFill>
                            <a:srgbClr val="FF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1</a:t>
                      </a:r>
                      <a:r>
                        <a:rPr lang="en-US" sz="1800" b="1" kern="100" spc="-50" dirty="0" smtClean="0">
                          <a:solidFill>
                            <a:srgbClr val="FF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0</a:t>
                      </a:r>
                      <a:endParaRPr lang="zh-TW" sz="1800" b="1" kern="100" dirty="0">
                        <a:solidFill>
                          <a:srgbClr val="FF0000"/>
                        </a:solidFill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 spc="-50" dirty="0" smtClean="0">
                          <a:latin typeface="微軟正黑體" pitchFamily="34" charset="-120"/>
                          <a:ea typeface="微軟正黑體" pitchFamily="34" charset="-120"/>
                        </a:rPr>
                        <a:t>10</a:t>
                      </a:r>
                      <a:r>
                        <a:rPr lang="en-US" altLang="zh-TW" sz="1800" kern="100" spc="-50" dirty="0" smtClean="0">
                          <a:latin typeface="微軟正黑體" pitchFamily="34" charset="-120"/>
                          <a:ea typeface="微軟正黑體" pitchFamily="34" charset="-120"/>
                        </a:rPr>
                        <a:t>9</a:t>
                      </a:r>
                      <a:endParaRPr lang="zh-TW" sz="1800" kern="100" dirty="0"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</a:tr>
              <a:tr h="35241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800" kern="100">
                          <a:latin typeface="微軟正黑體" pitchFamily="34" charset="-120"/>
                          <a:ea typeface="微軟正黑體" pitchFamily="34" charset="-120"/>
                        </a:rPr>
                        <a:t>頂標</a:t>
                      </a:r>
                      <a:endParaRPr lang="zh-TW" sz="1800" kern="100"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altLang="zh-TW" sz="1800" b="1" i="0" u="none" strike="noStrike" kern="100" cap="none" dirty="0" smtClean="0">
                          <a:solidFill>
                            <a:srgbClr val="FF0000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  <a:sym typeface="Arial"/>
                        </a:rPr>
                        <a:t>13</a:t>
                      </a:r>
                      <a:endParaRPr lang="zh-TW" altLang="en-US" sz="1800" b="1" i="0" u="none" strike="noStrike" kern="100" cap="none" dirty="0">
                        <a:solidFill>
                          <a:srgbClr val="FF0000"/>
                        </a:solidFill>
                        <a:latin typeface="微軟正黑體" pitchFamily="34" charset="-120"/>
                        <a:ea typeface="微軟正黑體" pitchFamily="34" charset="-120"/>
                        <a:cs typeface="+mn-cs"/>
                        <a:sym typeface="Arial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latin typeface="微軟正黑體" pitchFamily="34" charset="-120"/>
                          <a:ea typeface="微軟正黑體" pitchFamily="34" charset="-120"/>
                        </a:rPr>
                        <a:t>13</a:t>
                      </a:r>
                      <a:endParaRPr lang="zh-TW" sz="1800" kern="100" dirty="0"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altLang="zh-TW" sz="1800" b="1" i="0" u="none" strike="noStrike" kern="100" cap="none" dirty="0" smtClean="0">
                          <a:solidFill>
                            <a:srgbClr val="FF0000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  <a:sym typeface="Arial"/>
                        </a:rPr>
                        <a:t>13</a:t>
                      </a:r>
                      <a:endParaRPr lang="zh-TW" altLang="en-US" sz="1800" b="1" i="0" u="none" strike="noStrike" kern="100" cap="none" dirty="0">
                        <a:solidFill>
                          <a:srgbClr val="FF0000"/>
                        </a:solidFill>
                        <a:latin typeface="微軟正黑體" pitchFamily="34" charset="-120"/>
                        <a:ea typeface="微軟正黑體" pitchFamily="34" charset="-120"/>
                        <a:cs typeface="+mn-cs"/>
                        <a:sym typeface="Arial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sz="1800" b="0" i="0" u="none" strike="noStrike" kern="100" cap="none" dirty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  <a:sym typeface="Arial"/>
                        </a:rPr>
                        <a:t>14</a:t>
                      </a:r>
                      <a:endParaRPr lang="zh-TW" sz="1800" b="0" i="0" u="none" strike="noStrike" kern="100" cap="none" dirty="0">
                        <a:solidFill>
                          <a:schemeClr val="dk1"/>
                        </a:solidFill>
                        <a:latin typeface="微軟正黑體" pitchFamily="34" charset="-120"/>
                        <a:ea typeface="微軟正黑體" pitchFamily="34" charset="-120"/>
                        <a:cs typeface="+mn-cs"/>
                        <a:sym typeface="Arial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altLang="zh-TW" sz="1800" b="1" i="0" u="none" strike="noStrike" kern="100" cap="none" dirty="0" smtClean="0">
                          <a:solidFill>
                            <a:srgbClr val="FF0000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  <a:sym typeface="Arial"/>
                        </a:rPr>
                        <a:t>11</a:t>
                      </a:r>
                      <a:endParaRPr lang="zh-TW" altLang="en-US" sz="1800" b="1" i="0" u="none" strike="noStrike" kern="100" cap="none" dirty="0">
                        <a:solidFill>
                          <a:srgbClr val="FF0000"/>
                        </a:solidFill>
                        <a:latin typeface="微軟正黑體" pitchFamily="34" charset="-120"/>
                        <a:ea typeface="微軟正黑體" pitchFamily="34" charset="-120"/>
                        <a:cs typeface="+mn-cs"/>
                        <a:sym typeface="Arial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sz="1800" b="0" i="0" u="none" strike="noStrike" kern="100" cap="none" dirty="0" smtClean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  <a:sym typeface="Arial"/>
                        </a:rPr>
                        <a:t>1</a:t>
                      </a:r>
                      <a:r>
                        <a:rPr lang="en-US" altLang="zh-TW" sz="1800" b="0" i="0" u="none" strike="noStrike" kern="100" cap="none" dirty="0" smtClean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  <a:sym typeface="Arial"/>
                        </a:rPr>
                        <a:t>4</a:t>
                      </a:r>
                      <a:endParaRPr lang="zh-TW" sz="1800" b="0" i="0" u="none" strike="noStrike" kern="100" cap="none" dirty="0">
                        <a:solidFill>
                          <a:schemeClr val="dk1"/>
                        </a:solidFill>
                        <a:latin typeface="微軟正黑體" pitchFamily="34" charset="-120"/>
                        <a:ea typeface="微軟正黑體" pitchFamily="34" charset="-120"/>
                        <a:cs typeface="+mn-cs"/>
                        <a:sym typeface="Arial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altLang="zh-TW" sz="1800" b="1" i="0" u="none" strike="noStrike" kern="100" cap="none" dirty="0" smtClean="0">
                          <a:solidFill>
                            <a:srgbClr val="FF0000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  <a:sym typeface="Arial"/>
                        </a:rPr>
                        <a:t>13</a:t>
                      </a:r>
                      <a:endParaRPr lang="zh-TW" altLang="en-US" sz="1800" b="1" i="0" u="none" strike="noStrike" kern="100" cap="none" dirty="0">
                        <a:solidFill>
                          <a:srgbClr val="FF0000"/>
                        </a:solidFill>
                        <a:latin typeface="微軟正黑體" pitchFamily="34" charset="-120"/>
                        <a:ea typeface="微軟正黑體" pitchFamily="34" charset="-120"/>
                        <a:cs typeface="+mn-cs"/>
                        <a:sym typeface="Arial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sz="1800" b="0" i="0" u="none" strike="noStrike" kern="100" cap="none" dirty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  <a:sym typeface="Arial"/>
                        </a:rPr>
                        <a:t>13</a:t>
                      </a:r>
                      <a:endParaRPr lang="zh-TW" sz="1800" b="0" i="0" u="none" strike="noStrike" kern="100" cap="none" dirty="0">
                        <a:solidFill>
                          <a:schemeClr val="dk1"/>
                        </a:solidFill>
                        <a:latin typeface="微軟正黑體" pitchFamily="34" charset="-120"/>
                        <a:ea typeface="微軟正黑體" pitchFamily="34" charset="-120"/>
                        <a:cs typeface="+mn-cs"/>
                        <a:sym typeface="Arial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altLang="zh-TW" sz="1800" b="1" i="0" u="none" strike="noStrike" kern="100" cap="none" dirty="0" smtClean="0">
                          <a:solidFill>
                            <a:srgbClr val="FF0000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  <a:sym typeface="Arial"/>
                        </a:rPr>
                        <a:t>13</a:t>
                      </a:r>
                      <a:endParaRPr lang="zh-TW" altLang="en-US" sz="1800" b="1" i="0" u="none" strike="noStrike" kern="100" cap="none" dirty="0">
                        <a:solidFill>
                          <a:srgbClr val="FF0000"/>
                        </a:solidFill>
                        <a:latin typeface="微軟正黑體" pitchFamily="34" charset="-120"/>
                        <a:ea typeface="微軟正黑體" pitchFamily="34" charset="-120"/>
                        <a:cs typeface="+mn-cs"/>
                        <a:sym typeface="Arial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sz="1800" b="0" i="0" u="none" strike="noStrike" kern="100" cap="none" dirty="0" smtClean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  <a:sym typeface="Arial"/>
                        </a:rPr>
                        <a:t>1</a:t>
                      </a:r>
                      <a:r>
                        <a:rPr lang="en-US" altLang="zh-TW" sz="1800" b="0" i="0" u="none" strike="noStrike" kern="100" cap="none" dirty="0" smtClean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  <a:sym typeface="Arial"/>
                        </a:rPr>
                        <a:t>3</a:t>
                      </a:r>
                      <a:endParaRPr lang="zh-TW" sz="1800" b="0" i="0" u="none" strike="noStrike" kern="100" cap="none" dirty="0">
                        <a:solidFill>
                          <a:schemeClr val="dk1"/>
                        </a:solidFill>
                        <a:latin typeface="微軟正黑體" pitchFamily="34" charset="-120"/>
                        <a:ea typeface="微軟正黑體" pitchFamily="34" charset="-120"/>
                        <a:cs typeface="+mn-cs"/>
                        <a:sym typeface="Arial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</a:tr>
              <a:tr h="35241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800" kern="100">
                          <a:latin typeface="微軟正黑體" pitchFamily="34" charset="-120"/>
                          <a:ea typeface="微軟正黑體" pitchFamily="34" charset="-120"/>
                        </a:rPr>
                        <a:t>前標</a:t>
                      </a:r>
                      <a:endParaRPr lang="zh-TW" sz="1800" kern="100"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altLang="zh-TW" sz="1800" b="1" i="0" u="none" strike="noStrike" kern="100" cap="none" dirty="0" smtClean="0">
                          <a:solidFill>
                            <a:srgbClr val="FF0000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  <a:sym typeface="Arial"/>
                        </a:rPr>
                        <a:t>12</a:t>
                      </a:r>
                      <a:endParaRPr lang="zh-TW" altLang="en-US" sz="1800" b="1" i="0" u="none" strike="noStrike" kern="100" cap="none" dirty="0">
                        <a:solidFill>
                          <a:srgbClr val="FF0000"/>
                        </a:solidFill>
                        <a:latin typeface="微軟正黑體" pitchFamily="34" charset="-120"/>
                        <a:ea typeface="微軟正黑體" pitchFamily="34" charset="-120"/>
                        <a:cs typeface="+mn-cs"/>
                        <a:sym typeface="Arial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 dirty="0" smtClean="0">
                          <a:latin typeface="微軟正黑體" pitchFamily="34" charset="-120"/>
                          <a:ea typeface="微軟正黑體" pitchFamily="34" charset="-120"/>
                        </a:rPr>
                        <a:t>1</a:t>
                      </a:r>
                      <a:r>
                        <a:rPr lang="en-US" altLang="zh-TW" sz="1800" kern="100" dirty="0" smtClean="0">
                          <a:latin typeface="微軟正黑體" pitchFamily="34" charset="-120"/>
                          <a:ea typeface="微軟正黑體" pitchFamily="34" charset="-120"/>
                        </a:rPr>
                        <a:t>3</a:t>
                      </a:r>
                      <a:endParaRPr lang="zh-TW" sz="1800" kern="100" dirty="0"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altLang="zh-TW" sz="1800" b="1" i="0" u="none" strike="noStrike" kern="100" cap="none" dirty="0" smtClean="0">
                          <a:solidFill>
                            <a:srgbClr val="FF0000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  <a:sym typeface="Arial"/>
                        </a:rPr>
                        <a:t>12</a:t>
                      </a:r>
                      <a:endParaRPr lang="zh-TW" altLang="en-US" sz="1800" b="1" i="0" u="none" strike="noStrike" kern="100" cap="none" dirty="0">
                        <a:solidFill>
                          <a:srgbClr val="FF0000"/>
                        </a:solidFill>
                        <a:latin typeface="微軟正黑體" pitchFamily="34" charset="-120"/>
                        <a:ea typeface="微軟正黑體" pitchFamily="34" charset="-120"/>
                        <a:cs typeface="+mn-cs"/>
                        <a:sym typeface="Arial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sz="1800" b="0" i="0" u="none" strike="noStrike" kern="100" cap="none" dirty="0" smtClean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  <a:sym typeface="Arial"/>
                        </a:rPr>
                        <a:t>1</a:t>
                      </a:r>
                      <a:r>
                        <a:rPr lang="en-US" altLang="zh-TW" sz="1800" b="0" i="0" u="none" strike="noStrike" kern="100" cap="none" dirty="0" smtClean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  <a:sym typeface="Arial"/>
                        </a:rPr>
                        <a:t>2</a:t>
                      </a:r>
                      <a:endParaRPr lang="zh-TW" sz="1800" b="0" i="0" u="none" strike="noStrike" kern="100" cap="none" dirty="0">
                        <a:solidFill>
                          <a:schemeClr val="dk1"/>
                        </a:solidFill>
                        <a:latin typeface="微軟正黑體" pitchFamily="34" charset="-120"/>
                        <a:ea typeface="微軟正黑體" pitchFamily="34" charset="-120"/>
                        <a:cs typeface="+mn-cs"/>
                        <a:sym typeface="Arial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altLang="zh-TW" sz="1800" b="1" i="0" u="none" strike="noStrike" kern="100" cap="none" dirty="0" smtClean="0">
                          <a:solidFill>
                            <a:srgbClr val="FF0000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  <a:sym typeface="Arial"/>
                        </a:rPr>
                        <a:t>9</a:t>
                      </a:r>
                      <a:endParaRPr lang="zh-TW" altLang="en-US" sz="1800" b="1" i="0" u="none" strike="noStrike" kern="100" cap="none" dirty="0">
                        <a:solidFill>
                          <a:srgbClr val="FF0000"/>
                        </a:solidFill>
                        <a:latin typeface="微軟正黑體" pitchFamily="34" charset="-120"/>
                        <a:ea typeface="微軟正黑體" pitchFamily="34" charset="-120"/>
                        <a:cs typeface="+mn-cs"/>
                        <a:sym typeface="Arial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sz="1800" b="0" i="0" u="none" strike="noStrike" kern="100" cap="none" dirty="0" smtClean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  <a:sym typeface="Arial"/>
                        </a:rPr>
                        <a:t>1</a:t>
                      </a:r>
                      <a:r>
                        <a:rPr lang="en-US" altLang="zh-TW" sz="1800" b="0" i="0" u="none" strike="noStrike" kern="100" cap="none" dirty="0" smtClean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  <a:sym typeface="Arial"/>
                        </a:rPr>
                        <a:t>3</a:t>
                      </a:r>
                      <a:endParaRPr lang="zh-TW" sz="1800" b="0" i="0" u="none" strike="noStrike" kern="100" cap="none" dirty="0">
                        <a:solidFill>
                          <a:schemeClr val="dk1"/>
                        </a:solidFill>
                        <a:latin typeface="微軟正黑體" pitchFamily="34" charset="-120"/>
                        <a:ea typeface="微軟正黑體" pitchFamily="34" charset="-120"/>
                        <a:cs typeface="+mn-cs"/>
                        <a:sym typeface="Arial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altLang="zh-TW" sz="1800" b="1" i="0" u="none" strike="noStrike" kern="100" cap="none" dirty="0" smtClean="0">
                          <a:solidFill>
                            <a:srgbClr val="FF0000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  <a:sym typeface="Arial"/>
                        </a:rPr>
                        <a:t>12</a:t>
                      </a:r>
                      <a:endParaRPr lang="zh-TW" altLang="en-US" sz="1800" b="1" i="0" u="none" strike="noStrike" kern="100" cap="none" dirty="0">
                        <a:solidFill>
                          <a:srgbClr val="FF0000"/>
                        </a:solidFill>
                        <a:latin typeface="微軟正黑體" pitchFamily="34" charset="-120"/>
                        <a:ea typeface="微軟正黑體" pitchFamily="34" charset="-120"/>
                        <a:cs typeface="+mn-cs"/>
                        <a:sym typeface="Arial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sz="1800" b="0" i="0" u="none" strike="noStrike" kern="100" cap="none" dirty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  <a:sym typeface="Arial"/>
                        </a:rPr>
                        <a:t>12</a:t>
                      </a:r>
                      <a:endParaRPr lang="zh-TW" sz="1800" b="0" i="0" u="none" strike="noStrike" kern="100" cap="none" dirty="0">
                        <a:solidFill>
                          <a:schemeClr val="dk1"/>
                        </a:solidFill>
                        <a:latin typeface="微軟正黑體" pitchFamily="34" charset="-120"/>
                        <a:ea typeface="微軟正黑體" pitchFamily="34" charset="-120"/>
                        <a:cs typeface="+mn-cs"/>
                        <a:sym typeface="Arial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altLang="zh-TW" sz="1800" b="1" i="0" u="none" strike="noStrike" kern="100" cap="none" dirty="0" smtClean="0">
                          <a:solidFill>
                            <a:srgbClr val="FF0000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  <a:sym typeface="Arial"/>
                        </a:rPr>
                        <a:t>12</a:t>
                      </a:r>
                      <a:endParaRPr lang="zh-TW" altLang="en-US" sz="1800" b="1" i="0" u="none" strike="noStrike" kern="100" cap="none" dirty="0">
                        <a:solidFill>
                          <a:srgbClr val="FF0000"/>
                        </a:solidFill>
                        <a:latin typeface="微軟正黑體" pitchFamily="34" charset="-120"/>
                        <a:ea typeface="微軟正黑體" pitchFamily="34" charset="-120"/>
                        <a:cs typeface="+mn-cs"/>
                        <a:sym typeface="Arial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sz="1800" b="0" i="0" u="none" strike="noStrike" kern="100" cap="none" dirty="0" smtClean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  <a:sym typeface="Arial"/>
                        </a:rPr>
                        <a:t>1</a:t>
                      </a:r>
                      <a:r>
                        <a:rPr lang="en-US" altLang="zh-TW" sz="1800" b="0" i="0" u="none" strike="noStrike" kern="100" cap="none" dirty="0" smtClean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  <a:sym typeface="Arial"/>
                        </a:rPr>
                        <a:t>1</a:t>
                      </a:r>
                      <a:endParaRPr lang="zh-TW" sz="1800" b="0" i="0" u="none" strike="noStrike" kern="100" cap="none" dirty="0">
                        <a:solidFill>
                          <a:schemeClr val="dk1"/>
                        </a:solidFill>
                        <a:latin typeface="微軟正黑體" pitchFamily="34" charset="-120"/>
                        <a:ea typeface="微軟正黑體" pitchFamily="34" charset="-120"/>
                        <a:cs typeface="+mn-cs"/>
                        <a:sym typeface="Arial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</a:tr>
              <a:tr h="35241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800" kern="100">
                          <a:latin typeface="微軟正黑體" pitchFamily="34" charset="-120"/>
                          <a:ea typeface="微軟正黑體" pitchFamily="34" charset="-120"/>
                        </a:rPr>
                        <a:t>均標</a:t>
                      </a:r>
                      <a:endParaRPr lang="zh-TW" sz="1800" kern="100"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altLang="zh-TW" sz="1800" b="1" i="0" u="none" strike="noStrike" kern="100" cap="none" dirty="0" smtClean="0">
                          <a:solidFill>
                            <a:srgbClr val="FF0000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  <a:sym typeface="Arial"/>
                        </a:rPr>
                        <a:t>11</a:t>
                      </a:r>
                      <a:endParaRPr lang="zh-TW" altLang="en-US" sz="1800" b="1" i="0" u="none" strike="noStrike" kern="100" cap="none" dirty="0">
                        <a:solidFill>
                          <a:srgbClr val="FF0000"/>
                        </a:solidFill>
                        <a:latin typeface="微軟正黑體" pitchFamily="34" charset="-120"/>
                        <a:ea typeface="微軟正黑體" pitchFamily="34" charset="-120"/>
                        <a:cs typeface="+mn-cs"/>
                        <a:sym typeface="Arial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latin typeface="微軟正黑體" pitchFamily="34" charset="-120"/>
                          <a:ea typeface="微軟正黑體" pitchFamily="34" charset="-120"/>
                        </a:rPr>
                        <a:t>11</a:t>
                      </a:r>
                      <a:endParaRPr lang="zh-TW" sz="1800" kern="100" dirty="0"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altLang="zh-TW" sz="1800" b="1" i="0" u="none" strike="noStrike" kern="100" cap="none" dirty="0" smtClean="0">
                          <a:solidFill>
                            <a:srgbClr val="FF0000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  <a:sym typeface="Arial"/>
                        </a:rPr>
                        <a:t>8</a:t>
                      </a:r>
                      <a:endParaRPr lang="zh-TW" altLang="en-US" sz="1800" b="1" i="0" u="none" strike="noStrike" kern="100" cap="none" dirty="0">
                        <a:solidFill>
                          <a:srgbClr val="FF0000"/>
                        </a:solidFill>
                        <a:latin typeface="微軟正黑體" pitchFamily="34" charset="-120"/>
                        <a:ea typeface="微軟正黑體" pitchFamily="34" charset="-120"/>
                        <a:cs typeface="+mn-cs"/>
                        <a:sym typeface="Arial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altLang="zh-TW" sz="1800" b="0" i="0" u="none" strike="noStrike" kern="100" cap="none" dirty="0" smtClean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  <a:sym typeface="Arial"/>
                        </a:rPr>
                        <a:t>9</a:t>
                      </a:r>
                      <a:endParaRPr lang="zh-TW" sz="1800" b="0" i="0" u="none" strike="noStrike" kern="100" cap="none" dirty="0">
                        <a:solidFill>
                          <a:schemeClr val="dk1"/>
                        </a:solidFill>
                        <a:latin typeface="微軟正黑體" pitchFamily="34" charset="-120"/>
                        <a:ea typeface="微軟正黑體" pitchFamily="34" charset="-120"/>
                        <a:cs typeface="+mn-cs"/>
                        <a:sym typeface="Arial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altLang="zh-TW" sz="1800" b="1" i="0" u="none" strike="noStrike" kern="100" cap="none" dirty="0" smtClean="0">
                          <a:solidFill>
                            <a:srgbClr val="FF0000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  <a:sym typeface="Arial"/>
                        </a:rPr>
                        <a:t>6</a:t>
                      </a:r>
                      <a:endParaRPr lang="zh-TW" altLang="en-US" sz="1800" b="1" i="0" u="none" strike="noStrike" kern="100" cap="none" dirty="0">
                        <a:solidFill>
                          <a:srgbClr val="FF0000"/>
                        </a:solidFill>
                        <a:latin typeface="微軟正黑體" pitchFamily="34" charset="-120"/>
                        <a:ea typeface="微軟正黑體" pitchFamily="34" charset="-120"/>
                        <a:cs typeface="+mn-cs"/>
                        <a:sym typeface="Arial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altLang="zh-TW" sz="1800" b="0" i="0" u="none" strike="noStrike" kern="100" cap="none" dirty="0" smtClean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  <a:sym typeface="Arial"/>
                        </a:rPr>
                        <a:t>9</a:t>
                      </a:r>
                      <a:endParaRPr lang="zh-TW" sz="1800" b="0" i="0" u="none" strike="noStrike" kern="100" cap="none" dirty="0">
                        <a:solidFill>
                          <a:schemeClr val="dk1"/>
                        </a:solidFill>
                        <a:latin typeface="微軟正黑體" pitchFamily="34" charset="-120"/>
                        <a:ea typeface="微軟正黑體" pitchFamily="34" charset="-120"/>
                        <a:cs typeface="+mn-cs"/>
                        <a:sym typeface="Arial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altLang="zh-TW" sz="1800" b="1" i="0" u="none" strike="noStrike" kern="100" cap="none" dirty="0" smtClean="0">
                          <a:solidFill>
                            <a:srgbClr val="FF0000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  <a:sym typeface="Arial"/>
                        </a:rPr>
                        <a:t>10</a:t>
                      </a:r>
                      <a:endParaRPr lang="zh-TW" altLang="en-US" sz="1800" b="1" i="0" u="none" strike="noStrike" kern="100" cap="none" dirty="0">
                        <a:solidFill>
                          <a:srgbClr val="FF0000"/>
                        </a:solidFill>
                        <a:latin typeface="微軟正黑體" pitchFamily="34" charset="-120"/>
                        <a:ea typeface="微軟正黑體" pitchFamily="34" charset="-120"/>
                        <a:cs typeface="+mn-cs"/>
                        <a:sym typeface="Arial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sz="1800" b="0" i="0" u="none" strike="noStrike" kern="100" cap="none" dirty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  <a:sym typeface="Arial"/>
                        </a:rPr>
                        <a:t>10</a:t>
                      </a:r>
                      <a:endParaRPr lang="zh-TW" sz="1800" b="0" i="0" u="none" strike="noStrike" kern="100" cap="none" dirty="0">
                        <a:solidFill>
                          <a:schemeClr val="dk1"/>
                        </a:solidFill>
                        <a:latin typeface="微軟正黑體" pitchFamily="34" charset="-120"/>
                        <a:ea typeface="微軟正黑體" pitchFamily="34" charset="-120"/>
                        <a:cs typeface="+mn-cs"/>
                        <a:sym typeface="Arial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altLang="zh-TW" sz="1800" b="1" i="0" u="none" strike="noStrike" kern="100" cap="none" dirty="0" smtClean="0">
                          <a:solidFill>
                            <a:srgbClr val="FF0000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  <a:sym typeface="Arial"/>
                        </a:rPr>
                        <a:t>8</a:t>
                      </a:r>
                      <a:endParaRPr lang="zh-TW" altLang="en-US" sz="1800" b="1" i="0" u="none" strike="noStrike" kern="100" cap="none" dirty="0">
                        <a:solidFill>
                          <a:srgbClr val="FF0000"/>
                        </a:solidFill>
                        <a:latin typeface="微軟正黑體" pitchFamily="34" charset="-120"/>
                        <a:ea typeface="微軟正黑體" pitchFamily="34" charset="-120"/>
                        <a:cs typeface="+mn-cs"/>
                        <a:sym typeface="Arial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sz="1800" b="0" i="0" u="none" strike="noStrike" kern="100" cap="none" dirty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  <a:sym typeface="Arial"/>
                        </a:rPr>
                        <a:t>8</a:t>
                      </a:r>
                      <a:endParaRPr lang="zh-TW" sz="1800" b="0" i="0" u="none" strike="noStrike" kern="100" cap="none" dirty="0">
                        <a:solidFill>
                          <a:schemeClr val="dk1"/>
                        </a:solidFill>
                        <a:latin typeface="微軟正黑體" pitchFamily="34" charset="-120"/>
                        <a:ea typeface="微軟正黑體" pitchFamily="34" charset="-120"/>
                        <a:cs typeface="+mn-cs"/>
                        <a:sym typeface="Arial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</a:tr>
              <a:tr h="35241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800" kern="100">
                          <a:latin typeface="微軟正黑體" pitchFamily="34" charset="-120"/>
                          <a:ea typeface="微軟正黑體" pitchFamily="34" charset="-120"/>
                        </a:rPr>
                        <a:t>後標</a:t>
                      </a:r>
                      <a:endParaRPr lang="zh-TW" sz="1800" kern="100"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altLang="zh-TW" sz="1800" b="1" i="0" u="none" strike="noStrike" kern="100" cap="none" dirty="0" smtClean="0">
                          <a:solidFill>
                            <a:srgbClr val="FF0000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  <a:sym typeface="Arial"/>
                        </a:rPr>
                        <a:t>9</a:t>
                      </a:r>
                      <a:endParaRPr lang="zh-TW" altLang="en-US" sz="1800" b="1" i="0" u="none" strike="noStrike" kern="100" cap="none" dirty="0">
                        <a:solidFill>
                          <a:srgbClr val="FF0000"/>
                        </a:solidFill>
                        <a:latin typeface="微軟正黑體" pitchFamily="34" charset="-120"/>
                        <a:ea typeface="微軟正黑體" pitchFamily="34" charset="-120"/>
                        <a:cs typeface="+mn-cs"/>
                        <a:sym typeface="Arial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latin typeface="微軟正黑體" pitchFamily="34" charset="-120"/>
                          <a:ea typeface="微軟正黑體" pitchFamily="34" charset="-120"/>
                        </a:rPr>
                        <a:t>9</a:t>
                      </a:r>
                      <a:endParaRPr lang="zh-TW" sz="1800" kern="100" dirty="0"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altLang="zh-TW" sz="1800" b="1" i="0" u="none" strike="noStrike" kern="100" cap="none" dirty="0" smtClean="0">
                          <a:solidFill>
                            <a:srgbClr val="FF0000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  <a:sym typeface="Arial"/>
                        </a:rPr>
                        <a:t>5</a:t>
                      </a:r>
                      <a:endParaRPr lang="zh-TW" altLang="en-US" sz="1800" b="1" i="0" u="none" strike="noStrike" kern="100" cap="none" dirty="0">
                        <a:solidFill>
                          <a:srgbClr val="FF0000"/>
                        </a:solidFill>
                        <a:latin typeface="微軟正黑體" pitchFamily="34" charset="-120"/>
                        <a:ea typeface="微軟正黑體" pitchFamily="34" charset="-120"/>
                        <a:cs typeface="+mn-cs"/>
                        <a:sym typeface="Arial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sz="1800" b="0" i="0" u="none" strike="noStrike" kern="100" cap="none" dirty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  <a:sym typeface="Arial"/>
                        </a:rPr>
                        <a:t>6</a:t>
                      </a:r>
                      <a:endParaRPr lang="zh-TW" sz="1800" b="0" i="0" u="none" strike="noStrike" kern="100" cap="none" dirty="0">
                        <a:solidFill>
                          <a:schemeClr val="dk1"/>
                        </a:solidFill>
                        <a:latin typeface="微軟正黑體" pitchFamily="34" charset="-120"/>
                        <a:ea typeface="微軟正黑體" pitchFamily="34" charset="-120"/>
                        <a:cs typeface="+mn-cs"/>
                        <a:sym typeface="Arial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altLang="zh-TW" sz="1800" b="1" i="0" u="none" strike="noStrike" kern="100" cap="none" dirty="0" smtClean="0">
                          <a:solidFill>
                            <a:srgbClr val="FF0000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  <a:sym typeface="Arial"/>
                        </a:rPr>
                        <a:t>4</a:t>
                      </a:r>
                      <a:endParaRPr lang="zh-TW" altLang="en-US" sz="1800" b="1" i="0" u="none" strike="noStrike" kern="100" cap="none" dirty="0">
                        <a:solidFill>
                          <a:srgbClr val="FF0000"/>
                        </a:solidFill>
                        <a:latin typeface="微軟正黑體" pitchFamily="34" charset="-120"/>
                        <a:ea typeface="微軟正黑體" pitchFamily="34" charset="-120"/>
                        <a:cs typeface="+mn-cs"/>
                        <a:sym typeface="Arial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altLang="zh-TW" sz="1800" b="0" i="0" u="none" strike="noStrike" kern="100" cap="none" dirty="0" smtClean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  <a:sym typeface="Arial"/>
                        </a:rPr>
                        <a:t>5</a:t>
                      </a:r>
                      <a:endParaRPr lang="zh-TW" sz="1800" b="0" i="0" u="none" strike="noStrike" kern="100" cap="none" dirty="0">
                        <a:solidFill>
                          <a:schemeClr val="dk1"/>
                        </a:solidFill>
                        <a:latin typeface="微軟正黑體" pitchFamily="34" charset="-120"/>
                        <a:ea typeface="微軟正黑體" pitchFamily="34" charset="-120"/>
                        <a:cs typeface="+mn-cs"/>
                        <a:sym typeface="Arial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altLang="zh-TW" sz="1800" b="1" i="0" u="none" strike="noStrike" kern="100" cap="none" dirty="0" smtClean="0">
                          <a:solidFill>
                            <a:srgbClr val="FF0000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  <a:sym typeface="Arial"/>
                        </a:rPr>
                        <a:t>8</a:t>
                      </a:r>
                      <a:endParaRPr lang="zh-TW" altLang="en-US" sz="1800" b="1" i="0" u="none" strike="noStrike" kern="100" cap="none" dirty="0">
                        <a:solidFill>
                          <a:srgbClr val="FF0000"/>
                        </a:solidFill>
                        <a:latin typeface="微軟正黑體" pitchFamily="34" charset="-120"/>
                        <a:ea typeface="微軟正黑體" pitchFamily="34" charset="-120"/>
                        <a:cs typeface="+mn-cs"/>
                        <a:sym typeface="Arial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sz="1800" b="0" i="0" u="none" strike="noStrike" kern="100" cap="none" dirty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  <a:sym typeface="Arial"/>
                        </a:rPr>
                        <a:t>8</a:t>
                      </a:r>
                      <a:endParaRPr lang="zh-TW" sz="1800" b="0" i="0" u="none" strike="noStrike" kern="100" cap="none" dirty="0">
                        <a:solidFill>
                          <a:schemeClr val="dk1"/>
                        </a:solidFill>
                        <a:latin typeface="微軟正黑體" pitchFamily="34" charset="-120"/>
                        <a:ea typeface="微軟正黑體" pitchFamily="34" charset="-120"/>
                        <a:cs typeface="+mn-cs"/>
                        <a:sym typeface="Arial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altLang="zh-TW" sz="1800" b="1" i="0" u="none" strike="noStrike" kern="100" cap="none" dirty="0" smtClean="0">
                          <a:solidFill>
                            <a:srgbClr val="FF0000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  <a:sym typeface="Arial"/>
                        </a:rPr>
                        <a:t>6</a:t>
                      </a:r>
                      <a:endParaRPr lang="zh-TW" altLang="en-US" sz="1800" b="1" i="0" u="none" strike="noStrike" kern="100" cap="none" dirty="0">
                        <a:solidFill>
                          <a:srgbClr val="FF0000"/>
                        </a:solidFill>
                        <a:latin typeface="微軟正黑體" pitchFamily="34" charset="-120"/>
                        <a:ea typeface="微軟正黑體" pitchFamily="34" charset="-120"/>
                        <a:cs typeface="+mn-cs"/>
                        <a:sym typeface="Arial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sz="1800" b="0" i="0" u="none" strike="noStrike" kern="100" cap="none" dirty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  <a:sym typeface="Arial"/>
                        </a:rPr>
                        <a:t>6</a:t>
                      </a:r>
                      <a:endParaRPr lang="zh-TW" sz="1800" b="0" i="0" u="none" strike="noStrike" kern="100" cap="none" dirty="0">
                        <a:solidFill>
                          <a:schemeClr val="dk1"/>
                        </a:solidFill>
                        <a:latin typeface="微軟正黑體" pitchFamily="34" charset="-120"/>
                        <a:ea typeface="微軟正黑體" pitchFamily="34" charset="-120"/>
                        <a:cs typeface="+mn-cs"/>
                        <a:sym typeface="Arial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</a:tr>
              <a:tr h="35241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800" kern="100">
                          <a:latin typeface="微軟正黑體" pitchFamily="34" charset="-120"/>
                          <a:ea typeface="微軟正黑體" pitchFamily="34" charset="-120"/>
                        </a:rPr>
                        <a:t>底標</a:t>
                      </a:r>
                      <a:endParaRPr lang="zh-TW" sz="1800" kern="100"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altLang="zh-TW" sz="1800" b="1" i="0" u="none" strike="noStrike" kern="100" cap="none" dirty="0" smtClean="0">
                          <a:solidFill>
                            <a:srgbClr val="FF0000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  <a:sym typeface="Arial"/>
                        </a:rPr>
                        <a:t>8</a:t>
                      </a:r>
                      <a:endParaRPr lang="zh-TW" altLang="en-US" sz="1800" b="1" i="0" u="none" strike="noStrike" kern="100" cap="none" dirty="0">
                        <a:solidFill>
                          <a:srgbClr val="FF0000"/>
                        </a:solidFill>
                        <a:latin typeface="微軟正黑體" pitchFamily="34" charset="-120"/>
                        <a:ea typeface="微軟正黑體" pitchFamily="34" charset="-120"/>
                        <a:cs typeface="+mn-cs"/>
                        <a:sym typeface="Arial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latin typeface="微軟正黑體" pitchFamily="34" charset="-120"/>
                          <a:ea typeface="微軟正黑體" pitchFamily="34" charset="-120"/>
                        </a:rPr>
                        <a:t>8</a:t>
                      </a:r>
                      <a:endParaRPr lang="zh-TW" sz="1800" kern="100" dirty="0"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altLang="zh-TW" sz="1800" b="1" i="0" u="none" strike="noStrike" kern="100" cap="none" dirty="0" smtClean="0">
                          <a:solidFill>
                            <a:srgbClr val="FF0000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  <a:sym typeface="Arial"/>
                        </a:rPr>
                        <a:t>4</a:t>
                      </a:r>
                      <a:endParaRPr lang="zh-TW" altLang="en-US" sz="1800" b="1" i="0" u="none" strike="noStrike" kern="100" cap="none" dirty="0">
                        <a:solidFill>
                          <a:srgbClr val="FF0000"/>
                        </a:solidFill>
                        <a:latin typeface="微軟正黑體" pitchFamily="34" charset="-120"/>
                        <a:ea typeface="微軟正黑體" pitchFamily="34" charset="-120"/>
                        <a:cs typeface="+mn-cs"/>
                        <a:sym typeface="Arial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sz="1800" b="0" i="0" u="none" strike="noStrike" kern="100" cap="none" dirty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  <a:sym typeface="Arial"/>
                        </a:rPr>
                        <a:t>4</a:t>
                      </a:r>
                      <a:endParaRPr lang="zh-TW" sz="1800" b="0" i="0" u="none" strike="noStrike" kern="100" cap="none" dirty="0">
                        <a:solidFill>
                          <a:schemeClr val="dk1"/>
                        </a:solidFill>
                        <a:latin typeface="微軟正黑體" pitchFamily="34" charset="-120"/>
                        <a:ea typeface="微軟正黑體" pitchFamily="34" charset="-120"/>
                        <a:cs typeface="+mn-cs"/>
                        <a:sym typeface="Arial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altLang="zh-TW" sz="1800" b="1" i="0" u="none" strike="noStrike" kern="100" cap="none" dirty="0" smtClean="0">
                          <a:solidFill>
                            <a:srgbClr val="FF0000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  <a:sym typeface="Arial"/>
                        </a:rPr>
                        <a:t>3</a:t>
                      </a:r>
                      <a:endParaRPr lang="zh-TW" altLang="en-US" sz="1800" b="1" i="0" u="none" strike="noStrike" kern="100" cap="none" dirty="0">
                        <a:solidFill>
                          <a:srgbClr val="FF0000"/>
                        </a:solidFill>
                        <a:latin typeface="微軟正黑體" pitchFamily="34" charset="-120"/>
                        <a:ea typeface="微軟正黑體" pitchFamily="34" charset="-120"/>
                        <a:cs typeface="+mn-cs"/>
                        <a:sym typeface="Arial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altLang="zh-TW" sz="1800" b="0" i="0" u="none" strike="noStrike" kern="100" cap="none" dirty="0" smtClean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  <a:sym typeface="Arial"/>
                        </a:rPr>
                        <a:t>4</a:t>
                      </a:r>
                      <a:endParaRPr lang="zh-TW" sz="1800" b="0" i="0" u="none" strike="noStrike" kern="100" cap="none" dirty="0">
                        <a:solidFill>
                          <a:schemeClr val="dk1"/>
                        </a:solidFill>
                        <a:latin typeface="微軟正黑體" pitchFamily="34" charset="-120"/>
                        <a:ea typeface="微軟正黑體" pitchFamily="34" charset="-120"/>
                        <a:cs typeface="+mn-cs"/>
                        <a:sym typeface="Arial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altLang="zh-TW" sz="1800" b="1" i="0" u="none" strike="noStrike" kern="100" cap="none" dirty="0" smtClean="0">
                          <a:solidFill>
                            <a:srgbClr val="FF0000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  <a:sym typeface="Arial"/>
                        </a:rPr>
                        <a:t>7</a:t>
                      </a:r>
                      <a:endParaRPr lang="zh-TW" altLang="en-US" sz="1800" b="1" i="0" u="none" strike="noStrike" kern="100" cap="none" dirty="0">
                        <a:solidFill>
                          <a:srgbClr val="FF0000"/>
                        </a:solidFill>
                        <a:latin typeface="微軟正黑體" pitchFamily="34" charset="-120"/>
                        <a:ea typeface="微軟正黑體" pitchFamily="34" charset="-120"/>
                        <a:cs typeface="+mn-cs"/>
                        <a:sym typeface="Arial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sz="1800" b="0" i="0" u="none" strike="noStrike" kern="100" cap="none" dirty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  <a:sym typeface="Arial"/>
                        </a:rPr>
                        <a:t>7</a:t>
                      </a:r>
                      <a:endParaRPr lang="zh-TW" sz="1800" b="0" i="0" u="none" strike="noStrike" kern="100" cap="none" dirty="0">
                        <a:solidFill>
                          <a:schemeClr val="dk1"/>
                        </a:solidFill>
                        <a:latin typeface="微軟正黑體" pitchFamily="34" charset="-120"/>
                        <a:ea typeface="微軟正黑體" pitchFamily="34" charset="-120"/>
                        <a:cs typeface="+mn-cs"/>
                        <a:sym typeface="Arial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altLang="zh-TW" sz="1800" b="1" i="0" u="none" strike="noStrike" kern="100" cap="none" dirty="0" smtClean="0">
                          <a:solidFill>
                            <a:srgbClr val="FF0000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  <a:sym typeface="Arial"/>
                        </a:rPr>
                        <a:t>5</a:t>
                      </a:r>
                      <a:endParaRPr lang="zh-TW" altLang="en-US" sz="1800" b="1" i="0" u="none" strike="noStrike" kern="100" cap="none" dirty="0">
                        <a:solidFill>
                          <a:srgbClr val="FF0000"/>
                        </a:solidFill>
                        <a:latin typeface="微軟正黑體" pitchFamily="34" charset="-120"/>
                        <a:ea typeface="微軟正黑體" pitchFamily="34" charset="-120"/>
                        <a:cs typeface="+mn-cs"/>
                        <a:sym typeface="Arial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sz="1800" b="0" i="0" u="none" strike="noStrike" kern="100" cap="none" dirty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  <a:sym typeface="Arial"/>
                        </a:rPr>
                        <a:t>5</a:t>
                      </a:r>
                      <a:endParaRPr lang="zh-TW" sz="1800" b="0" i="0" u="none" strike="noStrike" kern="100" cap="none" dirty="0">
                        <a:solidFill>
                          <a:schemeClr val="dk1"/>
                        </a:solidFill>
                        <a:latin typeface="微軟正黑體" pitchFamily="34" charset="-120"/>
                        <a:ea typeface="微軟正黑體" pitchFamily="34" charset="-120"/>
                        <a:cs typeface="+mn-cs"/>
                        <a:sym typeface="Arial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</a:tr>
              <a:tr h="47600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800" kern="100">
                          <a:latin typeface="微軟正黑體" pitchFamily="34" charset="-120"/>
                          <a:ea typeface="微軟正黑體" pitchFamily="34" charset="-120"/>
                        </a:rPr>
                        <a:t>我的級分</a:t>
                      </a:r>
                      <a:endParaRPr lang="zh-TW" sz="1800" kern="100"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TW" sz="2400" b="1" kern="100" dirty="0" smtClean="0">
                          <a:solidFill>
                            <a:srgbClr val="0070C0"/>
                          </a:solidFill>
                          <a:latin typeface="Arial Black" pitchFamily="34" charset="0"/>
                          <a:ea typeface="微軟正黑體" pitchFamily="34" charset="-120"/>
                          <a:cs typeface="Times New Roman"/>
                        </a:rPr>
                        <a:t>12</a:t>
                      </a:r>
                      <a:endParaRPr lang="zh-TW" sz="2400" b="1" kern="100" dirty="0">
                        <a:solidFill>
                          <a:srgbClr val="0070C0"/>
                        </a:solidFill>
                        <a:latin typeface="Arial Black" pitchFamily="34" charset="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TW" sz="2400" b="1" kern="100" dirty="0" smtClean="0">
                          <a:solidFill>
                            <a:srgbClr val="0070C0"/>
                          </a:solidFill>
                          <a:latin typeface="Arial Black" pitchFamily="34" charset="0"/>
                          <a:ea typeface="微軟正黑體" pitchFamily="34" charset="-120"/>
                          <a:cs typeface="Times New Roman"/>
                        </a:rPr>
                        <a:t>10</a:t>
                      </a:r>
                      <a:endParaRPr lang="zh-TW" sz="2400" b="1" kern="100" dirty="0">
                        <a:solidFill>
                          <a:srgbClr val="0070C0"/>
                        </a:solidFill>
                        <a:latin typeface="Arial Black" pitchFamily="34" charset="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TW" sz="2400" b="1" kern="100" dirty="0" smtClean="0">
                          <a:solidFill>
                            <a:srgbClr val="0070C0"/>
                          </a:solidFill>
                          <a:latin typeface="Arial Black" pitchFamily="34" charset="0"/>
                          <a:ea typeface="微軟正黑體" pitchFamily="34" charset="-120"/>
                          <a:cs typeface="Times New Roman"/>
                        </a:rPr>
                        <a:t>9</a:t>
                      </a:r>
                      <a:endParaRPr lang="zh-TW" sz="2400" b="1" kern="100" dirty="0">
                        <a:solidFill>
                          <a:srgbClr val="0070C0"/>
                        </a:solidFill>
                        <a:latin typeface="Arial Black" pitchFamily="34" charset="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TW" sz="2400" b="1" kern="100" dirty="0" smtClean="0">
                          <a:solidFill>
                            <a:srgbClr val="0070C0"/>
                          </a:solidFill>
                          <a:latin typeface="Arial Black" pitchFamily="34" charset="0"/>
                          <a:ea typeface="微軟正黑體" pitchFamily="34" charset="-120"/>
                          <a:cs typeface="Times New Roman"/>
                        </a:rPr>
                        <a:t>11</a:t>
                      </a:r>
                      <a:endParaRPr lang="zh-TW" sz="2400" b="1" kern="100" dirty="0">
                        <a:solidFill>
                          <a:srgbClr val="0070C0"/>
                        </a:solidFill>
                        <a:latin typeface="Arial Black" pitchFamily="34" charset="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TW" sz="2400" b="1" kern="100" dirty="0" smtClean="0">
                          <a:solidFill>
                            <a:srgbClr val="0070C0"/>
                          </a:solidFill>
                          <a:latin typeface="Arial Black" pitchFamily="34" charset="0"/>
                          <a:ea typeface="微軟正黑體" pitchFamily="34" charset="-120"/>
                          <a:cs typeface="Times New Roman"/>
                        </a:rPr>
                        <a:t>12</a:t>
                      </a:r>
                      <a:endParaRPr lang="zh-TW" sz="2400" b="1" kern="100" dirty="0">
                        <a:solidFill>
                          <a:srgbClr val="0070C0"/>
                        </a:solidFill>
                        <a:latin typeface="Arial Black" pitchFamily="34" charset="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</a:tr>
              <a:tr h="41322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 dirty="0" smtClean="0">
                          <a:latin typeface="微軟正黑體" pitchFamily="34" charset="-120"/>
                          <a:ea typeface="微軟正黑體" pitchFamily="34" charset="-120"/>
                        </a:rPr>
                        <a:t>1</a:t>
                      </a:r>
                      <a:r>
                        <a:rPr lang="en-US" altLang="zh-TW" sz="1800" kern="100" dirty="0" smtClean="0">
                          <a:latin typeface="微軟正黑體" pitchFamily="34" charset="-120"/>
                          <a:ea typeface="微軟正黑體" pitchFamily="34" charset="-120"/>
                        </a:rPr>
                        <a:t>1</a:t>
                      </a:r>
                      <a:r>
                        <a:rPr lang="en-US" sz="1800" kern="100" dirty="0" smtClean="0">
                          <a:latin typeface="微軟正黑體" pitchFamily="34" charset="-120"/>
                          <a:ea typeface="微軟正黑體" pitchFamily="34" charset="-120"/>
                        </a:rPr>
                        <a:t>0</a:t>
                      </a:r>
                      <a:r>
                        <a:rPr lang="zh-TW" sz="1800" kern="100" dirty="0" smtClean="0">
                          <a:latin typeface="微軟正黑體" pitchFamily="34" charset="-120"/>
                          <a:ea typeface="微軟正黑體" pitchFamily="34" charset="-120"/>
                        </a:rPr>
                        <a:t>競爭</a:t>
                      </a:r>
                      <a:r>
                        <a:rPr lang="zh-TW" sz="1800" kern="100" dirty="0">
                          <a:latin typeface="微軟正黑體" pitchFamily="34" charset="-120"/>
                          <a:ea typeface="微軟正黑體" pitchFamily="34" charset="-120"/>
                        </a:rPr>
                        <a:t>人數</a:t>
                      </a:r>
                      <a:endParaRPr lang="zh-TW" sz="1800" kern="100" dirty="0"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TW" sz="1800" b="1" i="0" u="none" strike="noStrike" kern="100" cap="none" dirty="0" smtClean="0">
                          <a:solidFill>
                            <a:srgbClr val="0070C0"/>
                          </a:solidFill>
                          <a:latin typeface="Arial Black" pitchFamily="34" charset="0"/>
                          <a:ea typeface="微軟正黑體" pitchFamily="34" charset="-120"/>
                          <a:cs typeface="Times New Roman"/>
                          <a:sym typeface="Arial"/>
                        </a:rPr>
                        <a:t>52645</a:t>
                      </a:r>
                      <a:endParaRPr lang="zh-TW" altLang="zh-TW" sz="1800" b="1" i="0" u="none" strike="noStrike" kern="100" cap="none" dirty="0" smtClean="0">
                        <a:solidFill>
                          <a:srgbClr val="0070C0"/>
                        </a:solidFill>
                        <a:latin typeface="Arial Black" pitchFamily="34" charset="0"/>
                        <a:ea typeface="微軟正黑體" pitchFamily="34" charset="-120"/>
                        <a:cs typeface="Times New Roman"/>
                        <a:sym typeface="Arial"/>
                      </a:endParaRPr>
                    </a:p>
                  </a:txBody>
                  <a:tcPr marL="68580" marR="68580" marT="0" marB="0" anchor="ctr"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TW" sz="1800" b="1" i="0" u="none" strike="noStrike" kern="100" cap="none" dirty="0" smtClean="0">
                          <a:solidFill>
                            <a:srgbClr val="0070C0"/>
                          </a:solidFill>
                          <a:latin typeface="Arial Black" pitchFamily="34" charset="0"/>
                          <a:ea typeface="微軟正黑體" pitchFamily="34" charset="-120"/>
                          <a:cs typeface="Times New Roman"/>
                          <a:sym typeface="Arial"/>
                        </a:rPr>
                        <a:t>52672</a:t>
                      </a:r>
                      <a:endParaRPr lang="zh-TW" altLang="zh-TW" sz="1800" b="1" i="0" u="none" strike="noStrike" kern="100" cap="none" dirty="0" smtClean="0">
                        <a:solidFill>
                          <a:srgbClr val="0070C0"/>
                        </a:solidFill>
                        <a:latin typeface="Arial Black" pitchFamily="34" charset="0"/>
                        <a:ea typeface="微軟正黑體" pitchFamily="34" charset="-120"/>
                        <a:cs typeface="Times New Roman"/>
                        <a:sym typeface="Arial"/>
                      </a:endParaRPr>
                    </a:p>
                  </a:txBody>
                  <a:tcPr marL="68580" marR="68580" marT="0" marB="0" anchor="ctr"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altLang="zh-TW" sz="1800" b="1" i="0" u="none" strike="noStrike" kern="100" cap="none" dirty="0" smtClean="0">
                          <a:solidFill>
                            <a:srgbClr val="0070C0"/>
                          </a:solidFill>
                          <a:latin typeface="Arial Black" pitchFamily="34" charset="0"/>
                          <a:ea typeface="微軟正黑體" pitchFamily="34" charset="-120"/>
                          <a:cs typeface="Times New Roman"/>
                          <a:sym typeface="Arial"/>
                        </a:rPr>
                        <a:t>32297</a:t>
                      </a:r>
                      <a:endParaRPr lang="zh-TW" sz="1800" kern="100" dirty="0"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altLang="zh-TW" sz="1800" b="1" i="0" u="none" strike="noStrike" kern="100" cap="none" dirty="0" smtClean="0">
                          <a:solidFill>
                            <a:srgbClr val="0070C0"/>
                          </a:solidFill>
                          <a:latin typeface="Arial Black" pitchFamily="34" charset="0"/>
                          <a:ea typeface="微軟正黑體" pitchFamily="34" charset="-120"/>
                          <a:cs typeface="Times New Roman"/>
                          <a:sym typeface="Arial"/>
                        </a:rPr>
                        <a:t>46346</a:t>
                      </a:r>
                      <a:endParaRPr lang="zh-TW" sz="1800" kern="100" dirty="0"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altLang="zh-TW" sz="1800" b="1" i="0" u="none" strike="noStrike" kern="100" cap="none" dirty="0" smtClean="0">
                          <a:solidFill>
                            <a:srgbClr val="0070C0"/>
                          </a:solidFill>
                          <a:latin typeface="Arial Black" pitchFamily="34" charset="0"/>
                          <a:ea typeface="微軟正黑體" pitchFamily="34" charset="-120"/>
                          <a:cs typeface="Times New Roman"/>
                          <a:sym typeface="Arial"/>
                        </a:rPr>
                        <a:t>23487</a:t>
                      </a:r>
                      <a:endParaRPr lang="zh-TW" sz="1800" kern="100" dirty="0"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</a:tr>
              <a:tr h="46535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700" kern="100" dirty="0">
                          <a:latin typeface="微軟正黑體" pitchFamily="34" charset="-120"/>
                          <a:ea typeface="微軟正黑體" pitchFamily="34" charset="-120"/>
                        </a:rPr>
                        <a:t>考</a:t>
                      </a:r>
                      <a:r>
                        <a:rPr lang="zh-TW" sz="1700" kern="100" dirty="0" smtClean="0">
                          <a:latin typeface="微軟正黑體" pitchFamily="34" charset="-120"/>
                          <a:ea typeface="微軟正黑體" pitchFamily="34" charset="-120"/>
                        </a:rPr>
                        <a:t>科</a:t>
                      </a:r>
                      <a:r>
                        <a:rPr lang="zh-TW" altLang="en-US" sz="1700" kern="100" dirty="0" smtClean="0">
                          <a:latin typeface="微軟正黑體" pitchFamily="34" charset="-120"/>
                          <a:ea typeface="微軟正黑體" pitchFamily="34" charset="-120"/>
                        </a:rPr>
                        <a:t>優勢</a:t>
                      </a:r>
                      <a:r>
                        <a:rPr lang="zh-TW" sz="1700" kern="100" dirty="0" smtClean="0">
                          <a:latin typeface="微軟正黑體" pitchFamily="34" charset="-120"/>
                          <a:ea typeface="微軟正黑體" pitchFamily="34" charset="-120"/>
                        </a:rPr>
                        <a:t>排序</a:t>
                      </a:r>
                      <a:endParaRPr lang="zh-TW" sz="1700" kern="100" dirty="0"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TW" sz="1800" kern="100" dirty="0"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TW" sz="1800" kern="100" dirty="0"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TW" sz="1800" kern="100" dirty="0"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TW" sz="1800" kern="100" dirty="0"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TW" sz="1800" kern="100" dirty="0"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</a:tr>
              <a:tr h="43684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altLang="en-US" sz="1800" kern="100" dirty="0" smtClean="0">
                          <a:latin typeface="微軟正黑體" pitchFamily="34" charset="-120"/>
                          <a:ea typeface="微軟正黑體" pitchFamily="34" charset="-120"/>
                          <a:cs typeface="Times New Roman"/>
                        </a:rPr>
                        <a:t>轉換</a:t>
                      </a:r>
                      <a:r>
                        <a:rPr lang="en-US" altLang="zh-TW" sz="1800" kern="100" dirty="0" smtClean="0">
                          <a:latin typeface="微軟正黑體" pitchFamily="34" charset="-120"/>
                          <a:ea typeface="微軟正黑體" pitchFamily="34" charset="-120"/>
                          <a:cs typeface="Times New Roman"/>
                        </a:rPr>
                        <a:t>109</a:t>
                      </a:r>
                      <a:r>
                        <a:rPr lang="zh-TW" altLang="en-US" sz="1800" kern="100" dirty="0" smtClean="0">
                          <a:latin typeface="微軟正黑體" pitchFamily="34" charset="-120"/>
                          <a:ea typeface="微軟正黑體" pitchFamily="34" charset="-120"/>
                          <a:cs typeface="Times New Roman"/>
                        </a:rPr>
                        <a:t>級分</a:t>
                      </a:r>
                      <a:endParaRPr lang="zh-TW" sz="1800" kern="100" dirty="0"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altLang="zh-TW" sz="2400" b="1" i="0" u="none" strike="noStrike" kern="100" cap="none" dirty="0" smtClean="0">
                          <a:solidFill>
                            <a:srgbClr val="7030A0"/>
                          </a:solidFill>
                          <a:latin typeface="Arial Black" pitchFamily="34" charset="0"/>
                          <a:ea typeface="微軟正黑體" pitchFamily="34" charset="-120"/>
                          <a:cs typeface="Times New Roman"/>
                          <a:sym typeface="Arial"/>
                        </a:rPr>
                        <a:t>12</a:t>
                      </a:r>
                      <a:endParaRPr lang="zh-TW" altLang="zh-TW" sz="2400" b="1" i="0" u="none" strike="noStrike" kern="100" cap="none" dirty="0" smtClean="0">
                        <a:solidFill>
                          <a:srgbClr val="7030A0"/>
                        </a:solidFill>
                        <a:latin typeface="Arial Black" pitchFamily="34" charset="0"/>
                        <a:ea typeface="微軟正黑體" pitchFamily="34" charset="-120"/>
                        <a:cs typeface="Times New Roman"/>
                        <a:sym typeface="Arial"/>
                      </a:endParaRPr>
                    </a:p>
                  </a:txBody>
                  <a:tcPr marL="68580" marR="68580" marT="0" marB="0" anchor="ctr"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altLang="zh-TW" sz="2400" b="1" i="0" u="none" strike="noStrike" kern="100" cap="none" dirty="0" smtClean="0">
                          <a:solidFill>
                            <a:srgbClr val="7030A0"/>
                          </a:solidFill>
                          <a:latin typeface="Arial Black" pitchFamily="34" charset="0"/>
                          <a:ea typeface="微軟正黑體" pitchFamily="34" charset="-120"/>
                          <a:cs typeface="Times New Roman"/>
                          <a:sym typeface="Arial"/>
                        </a:rPr>
                        <a:t>12</a:t>
                      </a:r>
                      <a:endParaRPr lang="zh-TW" altLang="zh-TW" sz="2400" b="1" i="0" u="none" strike="noStrike" kern="100" cap="none" dirty="0" smtClean="0">
                        <a:solidFill>
                          <a:srgbClr val="7030A0"/>
                        </a:solidFill>
                        <a:latin typeface="Arial Black" pitchFamily="34" charset="0"/>
                        <a:ea typeface="微軟正黑體" pitchFamily="34" charset="-120"/>
                        <a:cs typeface="Times New Roman"/>
                        <a:sym typeface="Arial"/>
                      </a:endParaRPr>
                    </a:p>
                  </a:txBody>
                  <a:tcPr marL="68580" marR="68580" marT="0" marB="0" anchor="ctr"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altLang="zh-TW" sz="2400" b="1" i="0" u="none" strike="noStrike" kern="100" cap="none" dirty="0" smtClean="0">
                          <a:solidFill>
                            <a:srgbClr val="7030A0"/>
                          </a:solidFill>
                          <a:latin typeface="Arial Black" pitchFamily="34" charset="0"/>
                          <a:ea typeface="微軟正黑體" pitchFamily="34" charset="-120"/>
                          <a:cs typeface="Times New Roman"/>
                          <a:sym typeface="Arial"/>
                        </a:rPr>
                        <a:t>13</a:t>
                      </a:r>
                      <a:endParaRPr lang="zh-TW" sz="2400" kern="100" dirty="0"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altLang="zh-TW" sz="2400" b="1" i="0" u="none" strike="noStrike" kern="100" cap="none" dirty="0" smtClean="0">
                          <a:solidFill>
                            <a:srgbClr val="7030A0"/>
                          </a:solidFill>
                          <a:latin typeface="Arial Black" pitchFamily="34" charset="0"/>
                          <a:ea typeface="微軟正黑體" pitchFamily="34" charset="-120"/>
                          <a:cs typeface="Times New Roman"/>
                          <a:sym typeface="Arial"/>
                        </a:rPr>
                        <a:t>11</a:t>
                      </a:r>
                      <a:endParaRPr lang="zh-TW" sz="2400" kern="100" dirty="0"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altLang="zh-TW" sz="2400" b="1" i="0" u="none" strike="noStrike" kern="100" cap="none" dirty="0" smtClean="0">
                          <a:solidFill>
                            <a:srgbClr val="7030A0"/>
                          </a:solidFill>
                          <a:latin typeface="Arial Black" pitchFamily="34" charset="0"/>
                          <a:ea typeface="微軟正黑體" pitchFamily="34" charset="-120"/>
                          <a:cs typeface="Times New Roman"/>
                          <a:sym typeface="Arial"/>
                        </a:rPr>
                        <a:t>12</a:t>
                      </a:r>
                      <a:endParaRPr lang="zh-TW" sz="2400" b="1" i="0" u="none" strike="noStrike" kern="100" cap="none" dirty="0">
                        <a:solidFill>
                          <a:srgbClr val="0070C0"/>
                        </a:solidFill>
                        <a:latin typeface="Arial Black" pitchFamily="34" charset="0"/>
                        <a:ea typeface="微軟正黑體" pitchFamily="34" charset="-120"/>
                        <a:cs typeface="Times New Roman"/>
                        <a:sym typeface="Arial"/>
                      </a:endParaRPr>
                    </a:p>
                  </a:txBody>
                  <a:tcPr marL="68580" marR="68580" marT="0" marB="0" anchor="ctr"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</a:tr>
            </a:tbl>
          </a:graphicData>
        </a:graphic>
      </p:graphicFrame>
      <p:grpSp>
        <p:nvGrpSpPr>
          <p:cNvPr id="11" name="群組 10"/>
          <p:cNvGrpSpPr/>
          <p:nvPr/>
        </p:nvGrpSpPr>
        <p:grpSpPr>
          <a:xfrm>
            <a:off x="2727360" y="5106391"/>
            <a:ext cx="5229102" cy="588568"/>
            <a:chOff x="2727360" y="5106391"/>
            <a:chExt cx="5229102" cy="588568"/>
          </a:xfrm>
        </p:grpSpPr>
        <p:sp>
          <p:nvSpPr>
            <p:cNvPr id="10" name="文字方塊 9"/>
            <p:cNvSpPr txBox="1"/>
            <p:nvPr/>
          </p:nvSpPr>
          <p:spPr>
            <a:xfrm>
              <a:off x="7303319" y="5106392"/>
              <a:ext cx="65314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3200" dirty="0" smtClean="0">
                  <a:latin typeface="Arial Black" panose="020B0A04020102020204" pitchFamily="34" charset="0"/>
                </a:rPr>
                <a:t>1</a:t>
              </a:r>
              <a:endParaRPr lang="zh-TW" altLang="en-US" sz="3200" dirty="0">
                <a:latin typeface="Arial Black" panose="020B0A04020102020204" pitchFamily="34" charset="0"/>
              </a:endParaRPr>
            </a:p>
          </p:txBody>
        </p:sp>
        <p:sp>
          <p:nvSpPr>
            <p:cNvPr id="16" name="文字方塊 15"/>
            <p:cNvSpPr txBox="1"/>
            <p:nvPr/>
          </p:nvSpPr>
          <p:spPr>
            <a:xfrm>
              <a:off x="4938150" y="5106391"/>
              <a:ext cx="65314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3200" dirty="0" smtClean="0">
                  <a:latin typeface="Arial Black" panose="020B0A04020102020204" pitchFamily="34" charset="0"/>
                </a:rPr>
                <a:t>2</a:t>
              </a:r>
              <a:endParaRPr lang="zh-TW" altLang="en-US" sz="3200" dirty="0">
                <a:latin typeface="Arial Black" panose="020B0A04020102020204" pitchFamily="34" charset="0"/>
              </a:endParaRPr>
            </a:p>
          </p:txBody>
        </p:sp>
        <p:sp>
          <p:nvSpPr>
            <p:cNvPr id="17" name="文字方塊 16"/>
            <p:cNvSpPr txBox="1"/>
            <p:nvPr/>
          </p:nvSpPr>
          <p:spPr>
            <a:xfrm>
              <a:off x="6113807" y="5107299"/>
              <a:ext cx="65314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3200" dirty="0" smtClean="0">
                  <a:latin typeface="Arial Black" panose="020B0A04020102020204" pitchFamily="34" charset="0"/>
                </a:rPr>
                <a:t>3</a:t>
              </a:r>
              <a:endParaRPr lang="zh-TW" altLang="en-US" sz="3200" dirty="0">
                <a:latin typeface="Arial Black" panose="020B0A04020102020204" pitchFamily="34" charset="0"/>
              </a:endParaRPr>
            </a:p>
          </p:txBody>
        </p:sp>
        <p:sp>
          <p:nvSpPr>
            <p:cNvPr id="18" name="文字方塊 17"/>
            <p:cNvSpPr txBox="1"/>
            <p:nvPr/>
          </p:nvSpPr>
          <p:spPr>
            <a:xfrm>
              <a:off x="2727360" y="5110184"/>
              <a:ext cx="65314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3200" dirty="0" smtClean="0">
                  <a:latin typeface="Arial Black" panose="020B0A04020102020204" pitchFamily="34" charset="0"/>
                </a:rPr>
                <a:t>4</a:t>
              </a:r>
              <a:endParaRPr lang="zh-TW" altLang="en-US" sz="3200" dirty="0">
                <a:latin typeface="Arial Black" panose="020B0A04020102020204" pitchFamily="34" charset="0"/>
              </a:endParaRPr>
            </a:p>
          </p:txBody>
        </p:sp>
        <p:sp>
          <p:nvSpPr>
            <p:cNvPr id="19" name="文字方塊 18"/>
            <p:cNvSpPr txBox="1"/>
            <p:nvPr/>
          </p:nvSpPr>
          <p:spPr>
            <a:xfrm>
              <a:off x="3853536" y="5110184"/>
              <a:ext cx="65314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3200" dirty="0" smtClean="0">
                  <a:latin typeface="Arial Black" panose="020B0A04020102020204" pitchFamily="34" charset="0"/>
                </a:rPr>
                <a:t>5</a:t>
              </a:r>
              <a:endParaRPr lang="zh-TW" altLang="en-US" sz="3200" dirty="0">
                <a:latin typeface="Arial Black" panose="020B0A040201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87420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14</a:t>
            </a:fld>
            <a:endParaRPr lang="en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512" y="1474072"/>
            <a:ext cx="7291387" cy="4365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標題 3"/>
          <p:cNvSpPr txBox="1">
            <a:spLocks/>
          </p:cNvSpPr>
          <p:nvPr/>
        </p:nvSpPr>
        <p:spPr>
          <a:xfrm>
            <a:off x="1103587" y="564435"/>
            <a:ext cx="7086600" cy="909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/>
          <a:p>
            <a:pPr marL="0" lvl="0" indent="0" algn="ctr">
              <a:buClr>
                <a:srgbClr val="505670"/>
              </a:buClr>
              <a:buSzPts val="3000"/>
              <a:buFont typeface="Arial"/>
              <a:buNone/>
              <a:defRPr/>
            </a:pPr>
            <a:r>
              <a:rPr lang="zh-TW" altLang="en-US" sz="3000" b="1" dirty="0" smtClean="0">
                <a:solidFill>
                  <a:srgbClr val="50567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Shadows Into Light"/>
                <a:sym typeface="Shadows Into Light"/>
              </a:rPr>
              <a:t>各學群最常使用的科目組合</a:t>
            </a:r>
            <a:endParaRPr lang="zh-TW" altLang="en-US" sz="3000" b="1" dirty="0">
              <a:solidFill>
                <a:srgbClr val="50567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Shadows Into Light"/>
              <a:sym typeface="Shadows Into Light"/>
            </a:endParaRPr>
          </a:p>
        </p:txBody>
      </p:sp>
    </p:spTree>
    <p:extLst>
      <p:ext uri="{BB962C8B-B14F-4D97-AF65-F5344CB8AC3E}">
        <p14:creationId xmlns:p14="http://schemas.microsoft.com/office/powerpoint/2010/main" val="1353401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40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15</a:t>
            </a:fld>
            <a:endParaRPr/>
          </a:p>
        </p:txBody>
      </p:sp>
      <p:sp>
        <p:nvSpPr>
          <p:cNvPr id="3" name="標題 3"/>
          <p:cNvSpPr txBox="1">
            <a:spLocks/>
          </p:cNvSpPr>
          <p:nvPr/>
        </p:nvSpPr>
        <p:spPr>
          <a:xfrm>
            <a:off x="1103587" y="564435"/>
            <a:ext cx="7086600" cy="909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670"/>
              </a:buClr>
              <a:buSzPts val="3000"/>
              <a:buFont typeface="Shadows Into Light"/>
              <a:buNone/>
              <a:tabLst/>
              <a:defRPr/>
            </a:pPr>
            <a:r>
              <a:rPr lang="zh-TW" altLang="en-US" sz="3000" b="1" dirty="0">
                <a:solidFill>
                  <a:srgbClr val="50567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Shadows Into Light"/>
                <a:sym typeface="Shadows Into Light"/>
              </a:rPr>
              <a:t>級分的市場行情</a:t>
            </a:r>
            <a:r>
              <a:rPr lang="en-US" altLang="zh-TW" sz="3000" b="1" dirty="0">
                <a:solidFill>
                  <a:srgbClr val="50567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Shadows Into Light"/>
                <a:sym typeface="Shadows Into Light"/>
              </a:rPr>
              <a:t>?!</a:t>
            </a:r>
            <a:endParaRPr lang="zh-TW" altLang="en-US" sz="3000" b="1" dirty="0">
              <a:solidFill>
                <a:srgbClr val="50567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Shadows Into Light"/>
              <a:sym typeface="Shadows Into Light"/>
            </a:endParaRPr>
          </a:p>
        </p:txBody>
      </p:sp>
      <p:sp>
        <p:nvSpPr>
          <p:cNvPr id="4" name="Google Shape;180;p40"/>
          <p:cNvSpPr txBox="1">
            <a:spLocks/>
          </p:cNvSpPr>
          <p:nvPr/>
        </p:nvSpPr>
        <p:spPr>
          <a:xfrm>
            <a:off x="1094207" y="1474072"/>
            <a:ext cx="7056437" cy="4559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505670"/>
              </a:buClr>
              <a:buSzPts val="2400"/>
              <a:buFont typeface="Varela Round"/>
              <a:buChar char="▧"/>
              <a:defRPr sz="2400" b="0" i="0" u="none" strike="noStrike" cap="none">
                <a:solidFill>
                  <a:srgbClr val="505670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670"/>
              </a:buClr>
              <a:buSzPts val="2000"/>
              <a:buFont typeface="Varela Round"/>
              <a:buChar char="○"/>
              <a:defRPr sz="2000" b="0" i="0" u="none" strike="noStrike" cap="none">
                <a:solidFill>
                  <a:srgbClr val="505670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670"/>
              </a:buClr>
              <a:buSzPts val="2000"/>
              <a:buFont typeface="Varela Round"/>
              <a:buChar char="■"/>
              <a:defRPr sz="2000" b="0" i="0" u="none" strike="noStrike" cap="none">
                <a:solidFill>
                  <a:srgbClr val="505670"/>
                </a:solidFill>
                <a:latin typeface="Varela Round"/>
                <a:ea typeface="Varela Round"/>
                <a:cs typeface="Varela Round"/>
                <a:sym typeface="Varela Round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670"/>
              </a:buClr>
              <a:buSzPts val="1600"/>
              <a:buFont typeface="Varela Round"/>
              <a:buChar char="●"/>
              <a:defRPr sz="1600" b="0" i="0" u="none" strike="noStrike" cap="none">
                <a:solidFill>
                  <a:srgbClr val="505670"/>
                </a:solidFill>
                <a:latin typeface="Varela Round"/>
                <a:ea typeface="Varela Round"/>
                <a:cs typeface="Varela Round"/>
                <a:sym typeface="Varela Round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670"/>
              </a:buClr>
              <a:buSzPts val="1600"/>
              <a:buFont typeface="Varela Round"/>
              <a:buChar char="○"/>
              <a:defRPr sz="1600" b="0" i="0" u="none" strike="noStrike" cap="none">
                <a:solidFill>
                  <a:srgbClr val="505670"/>
                </a:solidFill>
                <a:latin typeface="Varela Round"/>
                <a:ea typeface="Varela Round"/>
                <a:cs typeface="Varela Round"/>
                <a:sym typeface="Varela Round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670"/>
              </a:buClr>
              <a:buSzPts val="1600"/>
              <a:buFont typeface="Varela Round"/>
              <a:buChar char="■"/>
              <a:defRPr sz="1600" b="0" i="0" u="none" strike="noStrike" cap="none">
                <a:solidFill>
                  <a:srgbClr val="505670"/>
                </a:solidFill>
                <a:latin typeface="Varela Round"/>
                <a:ea typeface="Varela Round"/>
                <a:cs typeface="Varela Round"/>
                <a:sym typeface="Varela Round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670"/>
              </a:buClr>
              <a:buSzPts val="1600"/>
              <a:buFont typeface="Varela Round"/>
              <a:buChar char="●"/>
              <a:defRPr sz="1600" b="0" i="0" u="none" strike="noStrike" cap="none">
                <a:solidFill>
                  <a:srgbClr val="505670"/>
                </a:solidFill>
                <a:latin typeface="Varela Round"/>
                <a:ea typeface="Varela Round"/>
                <a:cs typeface="Varela Round"/>
                <a:sym typeface="Varela Round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670"/>
              </a:buClr>
              <a:buSzPts val="1600"/>
              <a:buFont typeface="Varela Round"/>
              <a:buChar char="○"/>
              <a:defRPr sz="1600" b="0" i="0" u="none" strike="noStrike" cap="none">
                <a:solidFill>
                  <a:srgbClr val="505670"/>
                </a:solidFill>
                <a:latin typeface="Varela Round"/>
                <a:ea typeface="Varela Round"/>
                <a:cs typeface="Varela Round"/>
                <a:sym typeface="Varela Round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670"/>
              </a:buClr>
              <a:buSzPts val="1600"/>
              <a:buFont typeface="Varela Round"/>
              <a:buChar char="■"/>
              <a:defRPr sz="1600" b="0" i="0" u="none" strike="noStrike" cap="none">
                <a:solidFill>
                  <a:srgbClr val="505670"/>
                </a:solidFill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</a:rPr>
              <a:t>經驗法則</a:t>
            </a:r>
            <a:r>
              <a:rPr lang="en-US" altLang="zh-TW" b="1" dirty="0" smtClean="0">
                <a:latin typeface="微軟正黑體" pitchFamily="34" charset="-120"/>
                <a:ea typeface="微軟正黑體" pitchFamily="34" charset="-120"/>
              </a:rPr>
              <a:t>1</a:t>
            </a:r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</a:rPr>
              <a:t>：</a:t>
            </a:r>
            <a:r>
              <a:rPr lang="en-US" altLang="zh-TW" b="1" dirty="0">
                <a:latin typeface="微軟正黑體" pitchFamily="34" charset="-120"/>
                <a:ea typeface="微軟正黑體" pitchFamily="34" charset="-120"/>
              </a:rPr>
              <a:t/>
            </a:r>
            <a:br>
              <a:rPr lang="en-US" altLang="zh-TW" b="1" dirty="0">
                <a:latin typeface="微軟正黑體" pitchFamily="34" charset="-120"/>
                <a:ea typeface="微軟正黑體" pitchFamily="34" charset="-120"/>
              </a:rPr>
            </a:br>
            <a:r>
              <a:rPr lang="zh-TW" altLang="en-US" b="1" dirty="0">
                <a:latin typeface="微軟正黑體" pitchFamily="34" charset="-120"/>
                <a:ea typeface="微軟正黑體" pitchFamily="34" charset="-120"/>
              </a:rPr>
              <a:t>頂標</a:t>
            </a:r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</a:rPr>
              <a:t>：台清交成政、陽明、</a:t>
            </a:r>
            <a:r>
              <a:rPr lang="zh-TW" altLang="en-US" b="1" dirty="0">
                <a:latin typeface="微軟正黑體" pitchFamily="34" charset="-120"/>
                <a:ea typeface="微軟正黑體" pitchFamily="34" charset="-120"/>
              </a:rPr>
              <a:t>中</a:t>
            </a:r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</a:rPr>
              <a:t>字輩、師大、北大</a:t>
            </a:r>
            <a:r>
              <a:rPr lang="en-US" altLang="zh-TW" b="1" dirty="0">
                <a:latin typeface="微軟正黑體" pitchFamily="34" charset="-120"/>
                <a:ea typeface="微軟正黑體" pitchFamily="34" charset="-120"/>
              </a:rPr>
              <a:t/>
            </a:r>
            <a:br>
              <a:rPr lang="en-US" altLang="zh-TW" b="1" dirty="0">
                <a:latin typeface="微軟正黑體" pitchFamily="34" charset="-120"/>
                <a:ea typeface="微軟正黑體" pitchFamily="34" charset="-120"/>
              </a:rPr>
            </a:br>
            <a:r>
              <a:rPr lang="zh-TW" altLang="en-US" b="1" dirty="0">
                <a:latin typeface="微軟正黑體" pitchFamily="34" charset="-120"/>
                <a:ea typeface="微軟正黑體" pitchFamily="34" charset="-120"/>
              </a:rPr>
              <a:t>前標：國立與老字號私立</a:t>
            </a:r>
            <a:r>
              <a:rPr lang="en-US" altLang="zh-TW" b="1" dirty="0">
                <a:latin typeface="微軟正黑體" pitchFamily="34" charset="-120"/>
                <a:ea typeface="微軟正黑體" pitchFamily="34" charset="-120"/>
              </a:rPr>
              <a:t/>
            </a:r>
            <a:br>
              <a:rPr lang="en-US" altLang="zh-TW" b="1" dirty="0">
                <a:latin typeface="微軟正黑體" pitchFamily="34" charset="-120"/>
                <a:ea typeface="微軟正黑體" pitchFamily="34" charset="-120"/>
              </a:rPr>
            </a:br>
            <a:r>
              <a:rPr lang="zh-TW" altLang="en-US" b="1" dirty="0">
                <a:latin typeface="微軟正黑體" pitchFamily="34" charset="-120"/>
                <a:ea typeface="微軟正黑體" pitchFamily="34" charset="-120"/>
              </a:rPr>
              <a:t>均標：新興國立與私立大學</a:t>
            </a:r>
            <a:r>
              <a:rPr lang="en-US" altLang="zh-TW" b="1" dirty="0">
                <a:latin typeface="微軟正黑體" pitchFamily="34" charset="-120"/>
                <a:ea typeface="微軟正黑體" pitchFamily="34" charset="-120"/>
              </a:rPr>
              <a:t/>
            </a:r>
            <a:br>
              <a:rPr lang="en-US" altLang="zh-TW" b="1" dirty="0">
                <a:latin typeface="微軟正黑體" pitchFamily="34" charset="-120"/>
                <a:ea typeface="微軟正黑體" pitchFamily="34" charset="-120"/>
              </a:rPr>
            </a:br>
            <a:r>
              <a:rPr lang="zh-TW" altLang="en-US" b="1" dirty="0">
                <a:latin typeface="微軟正黑體" pitchFamily="34" charset="-120"/>
                <a:ea typeface="微軟正黑體" pitchFamily="34" charset="-120"/>
              </a:rPr>
              <a:t>後標：新興私立</a:t>
            </a:r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</a:rPr>
              <a:t>大學</a:t>
            </a:r>
            <a:endParaRPr lang="en-US" altLang="zh-TW" b="1" dirty="0" smtClean="0">
              <a:latin typeface="微軟正黑體" pitchFamily="34" charset="-120"/>
              <a:ea typeface="微軟正黑體" pitchFamily="34" charset="-120"/>
            </a:endParaRPr>
          </a:p>
          <a:p>
            <a:pPr marL="76200" indent="0">
              <a:spcBef>
                <a:spcPts val="0"/>
              </a:spcBef>
              <a:buNone/>
            </a:pPr>
            <a:endParaRPr lang="en-US" altLang="zh-TW" b="1" dirty="0" smtClean="0">
              <a:latin typeface="微軟正黑體" pitchFamily="34" charset="-120"/>
              <a:ea typeface="微軟正黑體" pitchFamily="34" charset="-120"/>
            </a:endParaRPr>
          </a:p>
          <a:p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</a:rPr>
              <a:t>經驗法則</a:t>
            </a:r>
            <a:r>
              <a:rPr lang="en-US" altLang="zh-TW" b="1" dirty="0" smtClean="0">
                <a:latin typeface="微軟正黑體" pitchFamily="34" charset="-120"/>
                <a:ea typeface="微軟正黑體" pitchFamily="34" charset="-120"/>
              </a:rPr>
              <a:t>2</a:t>
            </a:r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</a:rPr>
              <a:t>：</a:t>
            </a:r>
            <a:r>
              <a:rPr lang="en-US" altLang="zh-TW" b="1" dirty="0">
                <a:latin typeface="微軟正黑體" pitchFamily="34" charset="-120"/>
                <a:ea typeface="微軟正黑體" pitchFamily="34" charset="-120"/>
              </a:rPr>
              <a:t/>
            </a:r>
            <a:br>
              <a:rPr lang="en-US" altLang="zh-TW" b="1" dirty="0">
                <a:latin typeface="微軟正黑體" pitchFamily="34" charset="-120"/>
                <a:ea typeface="微軟正黑體" pitchFamily="34" charset="-120"/>
              </a:rPr>
            </a:br>
            <a:r>
              <a:rPr lang="zh-TW" altLang="en-US" b="1" dirty="0">
                <a:latin typeface="微軟正黑體" pitchFamily="34" charset="-120"/>
                <a:ea typeface="微軟正黑體" pitchFamily="34" charset="-120"/>
              </a:rPr>
              <a:t>各科平均</a:t>
            </a:r>
            <a:r>
              <a:rPr lang="en-US" altLang="zh-TW" b="1" dirty="0">
                <a:latin typeface="微軟正黑體" pitchFamily="34" charset="-120"/>
                <a:ea typeface="微軟正黑體" pitchFamily="34" charset="-120"/>
              </a:rPr>
              <a:t>13</a:t>
            </a:r>
            <a:r>
              <a:rPr lang="zh-TW" altLang="en-US" b="1" dirty="0">
                <a:latin typeface="微軟正黑體" pitchFamily="34" charset="-120"/>
                <a:ea typeface="微軟正黑體" pitchFamily="34" charset="-120"/>
              </a:rPr>
              <a:t>以上</a:t>
            </a:r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</a:rPr>
              <a:t>：台</a:t>
            </a:r>
            <a:r>
              <a:rPr lang="zh-TW" altLang="en-US" b="1" dirty="0">
                <a:latin typeface="微軟正黑體" pitchFamily="34" charset="-120"/>
                <a:ea typeface="微軟正黑體" pitchFamily="34" charset="-120"/>
              </a:rPr>
              <a:t>清交成</a:t>
            </a:r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</a:rPr>
              <a:t>政</a:t>
            </a:r>
            <a:r>
              <a:rPr lang="en-US" altLang="zh-TW" b="1" dirty="0" smtClean="0">
                <a:latin typeface="微軟正黑體" pitchFamily="34" charset="-120"/>
                <a:ea typeface="微軟正黑體" pitchFamily="34" charset="-120"/>
              </a:rPr>
              <a:t>+</a:t>
            </a:r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</a:rPr>
              <a:t>陽明</a:t>
            </a:r>
            <a:r>
              <a:rPr lang="en-US" altLang="zh-TW" b="1" dirty="0">
                <a:latin typeface="微軟正黑體" pitchFamily="34" charset="-120"/>
                <a:ea typeface="微軟正黑體" pitchFamily="34" charset="-120"/>
              </a:rPr>
              <a:t/>
            </a:r>
            <a:br>
              <a:rPr lang="en-US" altLang="zh-TW" b="1" dirty="0">
                <a:latin typeface="微軟正黑體" pitchFamily="34" charset="-120"/>
                <a:ea typeface="微軟正黑體" pitchFamily="34" charset="-120"/>
              </a:rPr>
            </a:br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</a:rPr>
              <a:t>各科平均</a:t>
            </a:r>
            <a:r>
              <a:rPr lang="en-US" altLang="zh-TW" b="1" dirty="0" smtClean="0">
                <a:latin typeface="微軟正黑體" pitchFamily="34" charset="-120"/>
                <a:ea typeface="微軟正黑體" pitchFamily="34" charset="-120"/>
              </a:rPr>
              <a:t>12</a:t>
            </a:r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</a:rPr>
              <a:t>以上：中字輩</a:t>
            </a:r>
            <a:r>
              <a:rPr lang="en-US" altLang="zh-TW" b="1" dirty="0" smtClean="0">
                <a:latin typeface="微軟正黑體" pitchFamily="34" charset="-120"/>
                <a:ea typeface="微軟正黑體" pitchFamily="34" charset="-120"/>
              </a:rPr>
              <a:t>+</a:t>
            </a:r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</a:rPr>
              <a:t>師大</a:t>
            </a:r>
            <a:r>
              <a:rPr lang="en-US" altLang="zh-TW" b="1" dirty="0" smtClean="0">
                <a:latin typeface="微軟正黑體" pitchFamily="34" charset="-120"/>
                <a:ea typeface="微軟正黑體" pitchFamily="34" charset="-120"/>
              </a:rPr>
              <a:t>+</a:t>
            </a:r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</a:rPr>
              <a:t>北大</a:t>
            </a:r>
            <a:r>
              <a:rPr lang="en-US" altLang="zh-TW" b="1" dirty="0">
                <a:latin typeface="微軟正黑體" pitchFamily="34" charset="-120"/>
                <a:ea typeface="微軟正黑體" pitchFamily="34" charset="-120"/>
              </a:rPr>
              <a:t/>
            </a:r>
            <a:br>
              <a:rPr lang="en-US" altLang="zh-TW" b="1" dirty="0">
                <a:latin typeface="微軟正黑體" pitchFamily="34" charset="-120"/>
                <a:ea typeface="微軟正黑體" pitchFamily="34" charset="-120"/>
              </a:rPr>
            </a:br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</a:rPr>
              <a:t>各科平均</a:t>
            </a:r>
            <a:r>
              <a:rPr lang="en-US" altLang="zh-TW" b="1" dirty="0" smtClean="0">
                <a:latin typeface="微軟正黑體" pitchFamily="34" charset="-120"/>
                <a:ea typeface="微軟正黑體" pitchFamily="34" charset="-120"/>
              </a:rPr>
              <a:t>11</a:t>
            </a:r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</a:rPr>
              <a:t>以上：海大、高師、彰師</a:t>
            </a:r>
            <a:r>
              <a:rPr lang="en-US" altLang="zh-TW" b="1" dirty="0">
                <a:latin typeface="微軟正黑體" pitchFamily="34" charset="-120"/>
                <a:ea typeface="微軟正黑體" pitchFamily="34" charset="-120"/>
              </a:rPr>
              <a:t/>
            </a:r>
            <a:br>
              <a:rPr lang="en-US" altLang="zh-TW" b="1" dirty="0">
                <a:latin typeface="微軟正黑體" pitchFamily="34" charset="-120"/>
                <a:ea typeface="微軟正黑體" pitchFamily="34" charset="-120"/>
              </a:rPr>
            </a:br>
            <a:r>
              <a:rPr lang="zh-TW" altLang="en-US" b="1" dirty="0">
                <a:latin typeface="微軟正黑體" pitchFamily="34" charset="-120"/>
                <a:ea typeface="微軟正黑體" pitchFamily="34" charset="-120"/>
              </a:rPr>
              <a:t>各科平均</a:t>
            </a:r>
            <a:r>
              <a:rPr lang="en-US" altLang="zh-TW" b="1" dirty="0">
                <a:latin typeface="微軟正黑體" pitchFamily="34" charset="-120"/>
                <a:ea typeface="微軟正黑體" pitchFamily="34" charset="-120"/>
              </a:rPr>
              <a:t>10</a:t>
            </a:r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</a:rPr>
              <a:t>以上：地區公立大學、前段私校     各科平均</a:t>
            </a:r>
            <a:r>
              <a:rPr lang="en-US" altLang="zh-TW" b="1" dirty="0" smtClean="0">
                <a:latin typeface="微軟正黑體" pitchFamily="34" charset="-120"/>
                <a:ea typeface="微軟正黑體" pitchFamily="34" charset="-120"/>
              </a:rPr>
              <a:t>9</a:t>
            </a:r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</a:rPr>
              <a:t>以上：中段私校</a:t>
            </a:r>
            <a:endParaRPr lang="en-US" altLang="zh-TW" b="1" dirty="0">
              <a:latin typeface="微軟正黑體" pitchFamily="34" charset="-120"/>
              <a:ea typeface="微軟正黑體" pitchFamily="34" charset="-120"/>
            </a:endParaRPr>
          </a:p>
          <a:p>
            <a:pPr marL="76200" indent="0">
              <a:buFont typeface="Varela Round"/>
              <a:buNone/>
            </a:pPr>
            <a:endParaRPr lang="zh-TW" altLang="en-US" b="1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" name="文字方塊 1"/>
          <p:cNvSpPr txBox="1"/>
          <p:nvPr/>
        </p:nvSpPr>
        <p:spPr>
          <a:xfrm>
            <a:off x="6887689" y="2863226"/>
            <a:ext cx="1995055" cy="1323439"/>
          </a:xfrm>
          <a:prstGeom prst="rect">
            <a:avLst/>
          </a:prstGeom>
          <a:solidFill>
            <a:schemeClr val="bg1"/>
          </a:solidFill>
          <a:ln w="444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sz="2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陽明、交通大學雖然合併了，但今年還是分開招生喔</a:t>
            </a:r>
            <a:r>
              <a:rPr lang="en-US" altLang="zh-TW" sz="2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!!</a:t>
            </a:r>
            <a:endParaRPr lang="zh-TW" altLang="en-US"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083682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40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16</a:t>
            </a:fld>
            <a:endParaRPr/>
          </a:p>
        </p:txBody>
      </p:sp>
      <p:sp>
        <p:nvSpPr>
          <p:cNvPr id="3" name="標題 3"/>
          <p:cNvSpPr txBox="1">
            <a:spLocks/>
          </p:cNvSpPr>
          <p:nvPr/>
        </p:nvSpPr>
        <p:spPr>
          <a:xfrm>
            <a:off x="1103587" y="564435"/>
            <a:ext cx="7086600" cy="909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670"/>
              </a:buClr>
              <a:buSzPts val="3000"/>
              <a:buFont typeface="Shadows Into Light"/>
              <a:buNone/>
              <a:tabLst/>
              <a:defRPr/>
            </a:pPr>
            <a:r>
              <a:rPr lang="zh-TW" altLang="en-US" sz="3000" b="1" dirty="0">
                <a:solidFill>
                  <a:srgbClr val="50567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Shadows Into Light"/>
                <a:sym typeface="Shadows Into Light"/>
              </a:rPr>
              <a:t>級分的市場行情</a:t>
            </a:r>
            <a:r>
              <a:rPr lang="en-US" altLang="zh-TW" sz="3000" b="1" dirty="0">
                <a:solidFill>
                  <a:srgbClr val="50567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Shadows Into Light"/>
                <a:sym typeface="Shadows Into Light"/>
              </a:rPr>
              <a:t>?!</a:t>
            </a:r>
            <a:endParaRPr lang="zh-TW" altLang="en-US" sz="3000" b="1" dirty="0">
              <a:solidFill>
                <a:srgbClr val="50567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Shadows Into Light"/>
              <a:sym typeface="Shadows Into Light"/>
            </a:endParaRPr>
          </a:p>
        </p:txBody>
      </p:sp>
      <p:sp>
        <p:nvSpPr>
          <p:cNvPr id="4" name="Google Shape;180;p40"/>
          <p:cNvSpPr txBox="1">
            <a:spLocks/>
          </p:cNvSpPr>
          <p:nvPr/>
        </p:nvSpPr>
        <p:spPr>
          <a:xfrm>
            <a:off x="1094207" y="1521572"/>
            <a:ext cx="7056437" cy="4559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505670"/>
              </a:buClr>
              <a:buSzPts val="2400"/>
              <a:buFont typeface="Varela Round"/>
              <a:buChar char="▧"/>
              <a:defRPr sz="2400" b="0" i="0" u="none" strike="noStrike" cap="none">
                <a:solidFill>
                  <a:srgbClr val="505670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670"/>
              </a:buClr>
              <a:buSzPts val="2000"/>
              <a:buFont typeface="Varela Round"/>
              <a:buChar char="○"/>
              <a:defRPr sz="2000" b="0" i="0" u="none" strike="noStrike" cap="none">
                <a:solidFill>
                  <a:srgbClr val="505670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670"/>
              </a:buClr>
              <a:buSzPts val="2000"/>
              <a:buFont typeface="Varela Round"/>
              <a:buChar char="■"/>
              <a:defRPr sz="2000" b="0" i="0" u="none" strike="noStrike" cap="none">
                <a:solidFill>
                  <a:srgbClr val="505670"/>
                </a:solidFill>
                <a:latin typeface="Varela Round"/>
                <a:ea typeface="Varela Round"/>
                <a:cs typeface="Varela Round"/>
                <a:sym typeface="Varela Round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670"/>
              </a:buClr>
              <a:buSzPts val="1600"/>
              <a:buFont typeface="Varela Round"/>
              <a:buChar char="●"/>
              <a:defRPr sz="1600" b="0" i="0" u="none" strike="noStrike" cap="none">
                <a:solidFill>
                  <a:srgbClr val="505670"/>
                </a:solidFill>
                <a:latin typeface="Varela Round"/>
                <a:ea typeface="Varela Round"/>
                <a:cs typeface="Varela Round"/>
                <a:sym typeface="Varela Round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670"/>
              </a:buClr>
              <a:buSzPts val="1600"/>
              <a:buFont typeface="Varela Round"/>
              <a:buChar char="○"/>
              <a:defRPr sz="1600" b="0" i="0" u="none" strike="noStrike" cap="none">
                <a:solidFill>
                  <a:srgbClr val="505670"/>
                </a:solidFill>
                <a:latin typeface="Varela Round"/>
                <a:ea typeface="Varela Round"/>
                <a:cs typeface="Varela Round"/>
                <a:sym typeface="Varela Round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670"/>
              </a:buClr>
              <a:buSzPts val="1600"/>
              <a:buFont typeface="Varela Round"/>
              <a:buChar char="■"/>
              <a:defRPr sz="1600" b="0" i="0" u="none" strike="noStrike" cap="none">
                <a:solidFill>
                  <a:srgbClr val="505670"/>
                </a:solidFill>
                <a:latin typeface="Varela Round"/>
                <a:ea typeface="Varela Round"/>
                <a:cs typeface="Varela Round"/>
                <a:sym typeface="Varela Round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670"/>
              </a:buClr>
              <a:buSzPts val="1600"/>
              <a:buFont typeface="Varela Round"/>
              <a:buChar char="●"/>
              <a:defRPr sz="1600" b="0" i="0" u="none" strike="noStrike" cap="none">
                <a:solidFill>
                  <a:srgbClr val="505670"/>
                </a:solidFill>
                <a:latin typeface="Varela Round"/>
                <a:ea typeface="Varela Round"/>
                <a:cs typeface="Varela Round"/>
                <a:sym typeface="Varela Round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670"/>
              </a:buClr>
              <a:buSzPts val="1600"/>
              <a:buFont typeface="Varela Round"/>
              <a:buChar char="○"/>
              <a:defRPr sz="1600" b="0" i="0" u="none" strike="noStrike" cap="none">
                <a:solidFill>
                  <a:srgbClr val="505670"/>
                </a:solidFill>
                <a:latin typeface="Varela Round"/>
                <a:ea typeface="Varela Round"/>
                <a:cs typeface="Varela Round"/>
                <a:sym typeface="Varela Round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670"/>
              </a:buClr>
              <a:buSzPts val="1600"/>
              <a:buFont typeface="Varela Round"/>
              <a:buChar char="■"/>
              <a:defRPr sz="1600" b="0" i="0" u="none" strike="noStrike" cap="none">
                <a:solidFill>
                  <a:srgbClr val="505670"/>
                </a:solidFill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</a:rPr>
              <a:t>參考</a:t>
            </a:r>
            <a:r>
              <a:rPr lang="zh-TW" altLang="en-US" b="1" dirty="0">
                <a:latin typeface="微軟正黑體" pitchFamily="34" charset="-120"/>
                <a:ea typeface="微軟正黑體" pitchFamily="34" charset="-120"/>
              </a:rPr>
              <a:t>去年</a:t>
            </a:r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</a:rPr>
              <a:t>通過第一階段的級分門檻</a:t>
            </a:r>
            <a:endParaRPr lang="en-US" altLang="zh-TW" b="1" dirty="0" smtClean="0">
              <a:latin typeface="微軟正黑體" pitchFamily="34" charset="-120"/>
              <a:ea typeface="微軟正黑體" pitchFamily="34" charset="-120"/>
              <a:sym typeface="Wingdings" panose="05000000000000000000" pitchFamily="2" charset="2"/>
            </a:endParaRPr>
          </a:p>
          <a:p>
            <a:pPr marL="76200" indent="0">
              <a:buNone/>
            </a:pPr>
            <a:r>
              <a:rPr lang="en-US" altLang="zh-TW" b="1" dirty="0">
                <a:latin typeface="微軟正黑體" pitchFamily="34" charset="-120"/>
                <a:ea typeface="微軟正黑體" pitchFamily="34" charset="-120"/>
                <a:sym typeface="Wingdings" panose="05000000000000000000" pitchFamily="2" charset="2"/>
              </a:rPr>
              <a:t>	</a:t>
            </a:r>
            <a:r>
              <a:rPr lang="zh-TW" altLang="en-US" sz="2000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  <a:sym typeface="Wingdings" panose="05000000000000000000" pitchFamily="2" charset="2"/>
              </a:rPr>
              <a:t>注意</a:t>
            </a:r>
            <a:r>
              <a:rPr lang="en-US" altLang="zh-TW" sz="2000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  <a:sym typeface="Wingdings" panose="05000000000000000000" pitchFamily="2" charset="2"/>
              </a:rPr>
              <a:t>!</a:t>
            </a:r>
            <a:r>
              <a:rPr lang="zh-TW" altLang="en-US" sz="2000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  <a:sym typeface="Wingdings" panose="05000000000000000000" pitchFamily="2" charset="2"/>
              </a:rPr>
              <a:t>查看去年通過級分時</a:t>
            </a:r>
            <a:endParaRPr lang="en-US" altLang="zh-TW" sz="2000" b="1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  <a:sym typeface="Wingdings" panose="05000000000000000000" pitchFamily="2" charset="2"/>
            </a:endParaRPr>
          </a:p>
          <a:p>
            <a:pPr marL="76200" indent="0">
              <a:buNone/>
            </a:pPr>
            <a:r>
              <a:rPr lang="en-US" altLang="zh-TW" sz="20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  <a:sym typeface="Wingdings" panose="05000000000000000000" pitchFamily="2" charset="2"/>
              </a:rPr>
              <a:t>	</a:t>
            </a:r>
            <a:r>
              <a:rPr lang="zh-TW" altLang="en-US" sz="2000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  <a:sym typeface="Wingdings" panose="05000000000000000000" pitchFamily="2" charset="2"/>
              </a:rPr>
              <a:t>要先將你今年級分換算成去年水準</a:t>
            </a:r>
            <a:endParaRPr lang="en-US" altLang="zh-TW" sz="2000" b="1" dirty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  <a:sym typeface="Wingdings" panose="05000000000000000000" pitchFamily="2" charset="2"/>
            </a:endParaRPr>
          </a:p>
          <a:p>
            <a:pPr marL="76200" indent="0">
              <a:buNone/>
            </a:pPr>
            <a:r>
              <a:rPr lang="en-US" altLang="zh-TW" sz="2000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  <a:sym typeface="Wingdings" panose="05000000000000000000" pitchFamily="2" charset="2"/>
              </a:rPr>
              <a:t>	</a:t>
            </a:r>
            <a:r>
              <a:rPr lang="zh-TW" altLang="en-US" sz="2000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  <a:sym typeface="Wingdings" panose="05000000000000000000" pitchFamily="2" charset="2"/>
              </a:rPr>
              <a:t>也不要忘記</a:t>
            </a:r>
            <a:r>
              <a:rPr lang="en-US" altLang="zh-TW" sz="2000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  <a:sym typeface="Wingdings" panose="05000000000000000000" pitchFamily="2" charset="2"/>
              </a:rPr>
              <a:t>”</a:t>
            </a:r>
            <a:r>
              <a:rPr lang="zh-TW" altLang="en-US" sz="2000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  <a:sym typeface="Wingdings" panose="05000000000000000000" pitchFamily="2" charset="2"/>
              </a:rPr>
              <a:t>同級分超額篩選</a:t>
            </a:r>
            <a:r>
              <a:rPr lang="en-US" altLang="zh-TW" sz="2000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  <a:sym typeface="Wingdings" panose="05000000000000000000" pitchFamily="2" charset="2"/>
              </a:rPr>
              <a:t>“</a:t>
            </a:r>
            <a:r>
              <a:rPr lang="zh-TW" altLang="en-US" sz="2000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  <a:sym typeface="Wingdings" panose="05000000000000000000" pitchFamily="2" charset="2"/>
              </a:rPr>
              <a:t>這個陷阱</a:t>
            </a:r>
            <a:endParaRPr lang="zh-TW" altLang="en-US" b="1" dirty="0">
              <a:latin typeface="微軟正黑體" pitchFamily="34" charset="-120"/>
              <a:ea typeface="微軟正黑體" pitchFamily="34" charset="-120"/>
            </a:endParaRPr>
          </a:p>
          <a:p>
            <a:pPr marL="76200" indent="0">
              <a:buFont typeface="Varela Round"/>
              <a:buNone/>
            </a:pPr>
            <a:endParaRPr lang="zh-TW" altLang="en-US" b="1" dirty="0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13" b="26570"/>
          <a:stretch/>
        </p:blipFill>
        <p:spPr bwMode="auto">
          <a:xfrm>
            <a:off x="307001" y="3477767"/>
            <a:ext cx="8630847" cy="30787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49780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zh-TW" altLang="en-US" smtClean="0"/>
              <a:t>參採學測科目數示例</a:t>
            </a:r>
            <a:endParaRPr lang="zh-TW" altLang="en-US" dirty="0"/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60" t="12582" r="21364" b="14113"/>
          <a:stretch/>
        </p:blipFill>
        <p:spPr bwMode="auto">
          <a:xfrm>
            <a:off x="0" y="190817"/>
            <a:ext cx="9144000" cy="6458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605" y="6143460"/>
            <a:ext cx="1371600" cy="798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2443" y="6143459"/>
            <a:ext cx="1682750" cy="798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9514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zh-TW" altLang="en-US" smtClean="0"/>
              <a:t>參採學測科目數示例</a:t>
            </a:r>
            <a:endParaRPr lang="zh-TW" alt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195" t="12006" r="21233" b="13997"/>
          <a:stretch/>
        </p:blipFill>
        <p:spPr bwMode="auto">
          <a:xfrm>
            <a:off x="3258" y="190006"/>
            <a:ext cx="9140741" cy="6495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矩形 2"/>
          <p:cNvSpPr/>
          <p:nvPr/>
        </p:nvSpPr>
        <p:spPr>
          <a:xfrm>
            <a:off x="2351314" y="3146961"/>
            <a:ext cx="2113808" cy="1721922"/>
          </a:xfrm>
          <a:prstGeom prst="rect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37" t="38961" r="47143" b="27273"/>
          <a:stretch/>
        </p:blipFill>
        <p:spPr bwMode="auto">
          <a:xfrm>
            <a:off x="3705102" y="2169466"/>
            <a:ext cx="5320145" cy="3959651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7172" name="Picture 4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5102" y="2468088"/>
            <a:ext cx="4667002" cy="1073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80471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40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19</a:t>
            </a:fld>
            <a:endParaRPr/>
          </a:p>
        </p:txBody>
      </p:sp>
      <p:sp>
        <p:nvSpPr>
          <p:cNvPr id="3" name="標題 3"/>
          <p:cNvSpPr txBox="1">
            <a:spLocks/>
          </p:cNvSpPr>
          <p:nvPr/>
        </p:nvSpPr>
        <p:spPr>
          <a:xfrm>
            <a:off x="1103587" y="564435"/>
            <a:ext cx="7086600" cy="909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/>
          <a:p>
            <a:pPr algn="ctr">
              <a:buClr>
                <a:srgbClr val="505670"/>
              </a:buClr>
              <a:buSzPts val="3000"/>
              <a:defRPr/>
            </a:pPr>
            <a:r>
              <a:rPr lang="zh-TW" altLang="en-US" sz="3000" b="1" dirty="0">
                <a:solidFill>
                  <a:srgbClr val="50567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Shadows Into Light"/>
                <a:sym typeface="Shadows Into Light"/>
              </a:rPr>
              <a:t>網路上的</a:t>
            </a:r>
            <a:r>
              <a:rPr lang="zh-TW" altLang="en-US" sz="3000" b="1" dirty="0" smtClean="0">
                <a:solidFill>
                  <a:srgbClr val="50567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Shadows Into Light"/>
                <a:sym typeface="Shadows Into Light"/>
              </a:rPr>
              <a:t>落點分析</a:t>
            </a:r>
            <a:endParaRPr lang="zh-TW" altLang="en-US" sz="3000" b="1" dirty="0">
              <a:solidFill>
                <a:srgbClr val="50567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Shadows Into Light"/>
              <a:sym typeface="Shadows Into Light"/>
            </a:endParaRPr>
          </a:p>
        </p:txBody>
      </p:sp>
      <p:sp>
        <p:nvSpPr>
          <p:cNvPr id="4" name="Google Shape;180;p40"/>
          <p:cNvSpPr txBox="1">
            <a:spLocks/>
          </p:cNvSpPr>
          <p:nvPr/>
        </p:nvSpPr>
        <p:spPr>
          <a:xfrm>
            <a:off x="1094207" y="1474072"/>
            <a:ext cx="7056437" cy="4559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505670"/>
              </a:buClr>
              <a:buSzPts val="2400"/>
              <a:buFont typeface="Varela Round"/>
              <a:buChar char="▧"/>
              <a:defRPr sz="2400" b="0" i="0" u="none" strike="noStrike" cap="none">
                <a:solidFill>
                  <a:srgbClr val="505670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670"/>
              </a:buClr>
              <a:buSzPts val="2000"/>
              <a:buFont typeface="Varela Round"/>
              <a:buChar char="○"/>
              <a:defRPr sz="2000" b="0" i="0" u="none" strike="noStrike" cap="none">
                <a:solidFill>
                  <a:srgbClr val="505670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670"/>
              </a:buClr>
              <a:buSzPts val="2000"/>
              <a:buFont typeface="Varela Round"/>
              <a:buChar char="■"/>
              <a:defRPr sz="2000" b="0" i="0" u="none" strike="noStrike" cap="none">
                <a:solidFill>
                  <a:srgbClr val="505670"/>
                </a:solidFill>
                <a:latin typeface="Varela Round"/>
                <a:ea typeface="Varela Round"/>
                <a:cs typeface="Varela Round"/>
                <a:sym typeface="Varela Round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670"/>
              </a:buClr>
              <a:buSzPts val="1600"/>
              <a:buFont typeface="Varela Round"/>
              <a:buChar char="●"/>
              <a:defRPr sz="1600" b="0" i="0" u="none" strike="noStrike" cap="none">
                <a:solidFill>
                  <a:srgbClr val="505670"/>
                </a:solidFill>
                <a:latin typeface="Varela Round"/>
                <a:ea typeface="Varela Round"/>
                <a:cs typeface="Varela Round"/>
                <a:sym typeface="Varela Round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670"/>
              </a:buClr>
              <a:buSzPts val="1600"/>
              <a:buFont typeface="Varela Round"/>
              <a:buChar char="○"/>
              <a:defRPr sz="1600" b="0" i="0" u="none" strike="noStrike" cap="none">
                <a:solidFill>
                  <a:srgbClr val="505670"/>
                </a:solidFill>
                <a:latin typeface="Varela Round"/>
                <a:ea typeface="Varela Round"/>
                <a:cs typeface="Varela Round"/>
                <a:sym typeface="Varela Round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670"/>
              </a:buClr>
              <a:buSzPts val="1600"/>
              <a:buFont typeface="Varela Round"/>
              <a:buChar char="■"/>
              <a:defRPr sz="1600" b="0" i="0" u="none" strike="noStrike" cap="none">
                <a:solidFill>
                  <a:srgbClr val="505670"/>
                </a:solidFill>
                <a:latin typeface="Varela Round"/>
                <a:ea typeface="Varela Round"/>
                <a:cs typeface="Varela Round"/>
                <a:sym typeface="Varela Round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670"/>
              </a:buClr>
              <a:buSzPts val="1600"/>
              <a:buFont typeface="Varela Round"/>
              <a:buChar char="●"/>
              <a:defRPr sz="1600" b="0" i="0" u="none" strike="noStrike" cap="none">
                <a:solidFill>
                  <a:srgbClr val="505670"/>
                </a:solidFill>
                <a:latin typeface="Varela Round"/>
                <a:ea typeface="Varela Round"/>
                <a:cs typeface="Varela Round"/>
                <a:sym typeface="Varela Round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670"/>
              </a:buClr>
              <a:buSzPts val="1600"/>
              <a:buFont typeface="Varela Round"/>
              <a:buChar char="○"/>
              <a:defRPr sz="1600" b="0" i="0" u="none" strike="noStrike" cap="none">
                <a:solidFill>
                  <a:srgbClr val="505670"/>
                </a:solidFill>
                <a:latin typeface="Varela Round"/>
                <a:ea typeface="Varela Round"/>
                <a:cs typeface="Varela Round"/>
                <a:sym typeface="Varela Round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670"/>
              </a:buClr>
              <a:buSzPts val="1600"/>
              <a:buFont typeface="Varela Round"/>
              <a:buChar char="■"/>
              <a:defRPr sz="1600" b="0" i="0" u="none" strike="noStrike" cap="none">
                <a:solidFill>
                  <a:srgbClr val="505670"/>
                </a:solidFill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</a:rPr>
              <a:t>公益生涯探索網</a:t>
            </a:r>
            <a:r>
              <a:rPr lang="en-US" altLang="zh-TW" b="1" dirty="0" smtClean="0">
                <a:latin typeface="微軟正黑體" pitchFamily="34" charset="-120"/>
                <a:ea typeface="微軟正黑體" pitchFamily="34" charset="-120"/>
              </a:rPr>
              <a:t>	</a:t>
            </a:r>
            <a:r>
              <a:rPr lang="en-US" altLang="zh-TW" b="1" dirty="0">
                <a:latin typeface="微軟正黑體" pitchFamily="34" charset="-120"/>
                <a:ea typeface="微軟正黑體" pitchFamily="34" charset="-120"/>
                <a:hlinkClick r:id="rId3"/>
              </a:rPr>
              <a:t>https://aicareer.org.tw</a:t>
            </a:r>
            <a:r>
              <a:rPr lang="en-US" altLang="zh-TW" b="1" dirty="0" smtClean="0">
                <a:latin typeface="微軟正黑體" pitchFamily="34" charset="-120"/>
                <a:ea typeface="微軟正黑體" pitchFamily="34" charset="-120"/>
                <a:hlinkClick r:id="rId3"/>
              </a:rPr>
              <a:t>/</a:t>
            </a:r>
            <a:endParaRPr lang="en-US" altLang="zh-TW" b="1" dirty="0" smtClean="0">
              <a:latin typeface="微軟正黑體" pitchFamily="34" charset="-120"/>
              <a:ea typeface="微軟正黑體" pitchFamily="34" charset="-120"/>
            </a:endParaRPr>
          </a:p>
          <a:p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</a:rPr>
              <a:t>要先</a:t>
            </a:r>
            <a:r>
              <a:rPr lang="zh-TW" altLang="en-US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註冊為會員</a:t>
            </a:r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</a:rPr>
              <a:t>，即可使用落點分析功能</a:t>
            </a:r>
            <a:endParaRPr lang="en-US" altLang="zh-TW" b="1" dirty="0" smtClean="0">
              <a:latin typeface="微軟正黑體" pitchFamily="34" charset="-120"/>
              <a:ea typeface="微軟正黑體" pitchFamily="34" charset="-120"/>
            </a:endParaRPr>
          </a:p>
          <a:p>
            <a:r>
              <a:rPr lang="zh-TW" altLang="en-US" b="1" dirty="0">
                <a:latin typeface="微軟正黑體" pitchFamily="34" charset="-120"/>
                <a:ea typeface="微軟正黑體" pitchFamily="34" charset="-120"/>
              </a:rPr>
              <a:t>如果要開啟某些升級</a:t>
            </a:r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</a:rPr>
              <a:t>功能，需要個人專屬序號</a:t>
            </a:r>
            <a:endParaRPr lang="en-US" altLang="zh-TW" b="1" dirty="0" smtClean="0">
              <a:latin typeface="微軟正黑體" pitchFamily="34" charset="-120"/>
              <a:ea typeface="微軟正黑體" pitchFamily="34" charset="-120"/>
            </a:endParaRPr>
          </a:p>
          <a:p>
            <a:pPr marL="76200" indent="0">
              <a:buNone/>
            </a:pPr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</a:rPr>
              <a:t>      請</a:t>
            </a:r>
            <a:r>
              <a:rPr lang="zh-TW" altLang="en-US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跟各班導師索取個人專屬序號</a:t>
            </a:r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</a:rPr>
              <a:t>來使用</a:t>
            </a:r>
            <a:endParaRPr lang="zh-TW" altLang="en-US" b="1" dirty="0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11" b="28236"/>
          <a:stretch/>
        </p:blipFill>
        <p:spPr bwMode="auto">
          <a:xfrm>
            <a:off x="296882" y="3663838"/>
            <a:ext cx="8694271" cy="3098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77070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8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2</a:t>
            </a:fld>
            <a:endParaRPr/>
          </a:p>
        </p:txBody>
      </p:sp>
      <p:sp>
        <p:nvSpPr>
          <p:cNvPr id="166" name="Google Shape;166;p38"/>
          <p:cNvSpPr txBox="1">
            <a:spLocks noGrp="1"/>
          </p:cNvSpPr>
          <p:nvPr>
            <p:ph type="ctrTitle" idx="4294967295"/>
          </p:nvPr>
        </p:nvSpPr>
        <p:spPr>
          <a:xfrm>
            <a:off x="1734204" y="2303367"/>
            <a:ext cx="5842000" cy="1546225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4000" b="1" dirty="0" smtClean="0">
                <a:solidFill>
                  <a:srgbClr val="FFC000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Calibri" panose="020F0502020204030204" pitchFamily="34" charset="0"/>
              </a:rPr>
              <a:t>成績揭曉那一刻</a:t>
            </a:r>
            <a:r>
              <a:rPr lang="en-US" altLang="zh-TW" sz="4000" b="1" dirty="0" smtClean="0">
                <a:solidFill>
                  <a:srgbClr val="FFC000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Calibri" panose="020F0502020204030204" pitchFamily="34" charset="0"/>
              </a:rPr>
              <a:t>…</a:t>
            </a:r>
            <a:endParaRPr sz="4000" b="1" dirty="0">
              <a:solidFill>
                <a:srgbClr val="FFC000"/>
              </a:solidFill>
              <a:latin typeface="Calibri" panose="020F0502020204030204" pitchFamily="34" charset="0"/>
              <a:ea typeface="微軟正黑體" panose="020B0604030504040204" pitchFamily="34" charset="-120"/>
              <a:cs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40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20</a:t>
            </a:fld>
            <a:endParaRPr/>
          </a:p>
        </p:txBody>
      </p:sp>
      <p:sp>
        <p:nvSpPr>
          <p:cNvPr id="3" name="標題 3"/>
          <p:cNvSpPr txBox="1">
            <a:spLocks/>
          </p:cNvSpPr>
          <p:nvPr/>
        </p:nvSpPr>
        <p:spPr>
          <a:xfrm>
            <a:off x="1103587" y="564435"/>
            <a:ext cx="7086600" cy="909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/>
          <a:p>
            <a:pPr algn="ctr">
              <a:buClr>
                <a:srgbClr val="505670"/>
              </a:buClr>
              <a:buSzPts val="3000"/>
              <a:defRPr/>
            </a:pPr>
            <a:r>
              <a:rPr lang="zh-TW" altLang="en-US" sz="3000" b="1" dirty="0">
                <a:solidFill>
                  <a:srgbClr val="50567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Shadows Into Light"/>
                <a:sym typeface="Shadows Into Light"/>
              </a:rPr>
              <a:t>網路</a:t>
            </a:r>
            <a:r>
              <a:rPr lang="zh-TW" altLang="en-US" sz="3000" b="1" dirty="0" smtClean="0">
                <a:solidFill>
                  <a:srgbClr val="50567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Shadows Into Light"/>
                <a:sym typeface="Shadows Into Light"/>
              </a:rPr>
              <a:t>上其他的落點分析舉例</a:t>
            </a:r>
            <a:endParaRPr lang="zh-TW" altLang="en-US" sz="3000" b="1" dirty="0">
              <a:solidFill>
                <a:srgbClr val="50567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Shadows Into Light"/>
              <a:sym typeface="Shadows Into Light"/>
            </a:endParaRPr>
          </a:p>
        </p:txBody>
      </p:sp>
      <p:sp>
        <p:nvSpPr>
          <p:cNvPr id="4" name="Google Shape;180;p40"/>
          <p:cNvSpPr txBox="1">
            <a:spLocks/>
          </p:cNvSpPr>
          <p:nvPr/>
        </p:nvSpPr>
        <p:spPr>
          <a:xfrm>
            <a:off x="1094207" y="1474072"/>
            <a:ext cx="7056437" cy="4559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505670"/>
              </a:buClr>
              <a:buSzPts val="2400"/>
              <a:buFont typeface="Varela Round"/>
              <a:buChar char="▧"/>
              <a:defRPr sz="2400" b="0" i="0" u="none" strike="noStrike" cap="none">
                <a:solidFill>
                  <a:srgbClr val="505670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670"/>
              </a:buClr>
              <a:buSzPts val="2000"/>
              <a:buFont typeface="Varela Round"/>
              <a:buChar char="○"/>
              <a:defRPr sz="2000" b="0" i="0" u="none" strike="noStrike" cap="none">
                <a:solidFill>
                  <a:srgbClr val="505670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670"/>
              </a:buClr>
              <a:buSzPts val="2000"/>
              <a:buFont typeface="Varela Round"/>
              <a:buChar char="■"/>
              <a:defRPr sz="2000" b="0" i="0" u="none" strike="noStrike" cap="none">
                <a:solidFill>
                  <a:srgbClr val="505670"/>
                </a:solidFill>
                <a:latin typeface="Varela Round"/>
                <a:ea typeface="Varela Round"/>
                <a:cs typeface="Varela Round"/>
                <a:sym typeface="Varela Round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670"/>
              </a:buClr>
              <a:buSzPts val="1600"/>
              <a:buFont typeface="Varela Round"/>
              <a:buChar char="●"/>
              <a:defRPr sz="1600" b="0" i="0" u="none" strike="noStrike" cap="none">
                <a:solidFill>
                  <a:srgbClr val="505670"/>
                </a:solidFill>
                <a:latin typeface="Varela Round"/>
                <a:ea typeface="Varela Round"/>
                <a:cs typeface="Varela Round"/>
                <a:sym typeface="Varela Round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670"/>
              </a:buClr>
              <a:buSzPts val="1600"/>
              <a:buFont typeface="Varela Round"/>
              <a:buChar char="○"/>
              <a:defRPr sz="1600" b="0" i="0" u="none" strike="noStrike" cap="none">
                <a:solidFill>
                  <a:srgbClr val="505670"/>
                </a:solidFill>
                <a:latin typeface="Varela Round"/>
                <a:ea typeface="Varela Round"/>
                <a:cs typeface="Varela Round"/>
                <a:sym typeface="Varela Round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670"/>
              </a:buClr>
              <a:buSzPts val="1600"/>
              <a:buFont typeface="Varela Round"/>
              <a:buChar char="■"/>
              <a:defRPr sz="1600" b="0" i="0" u="none" strike="noStrike" cap="none">
                <a:solidFill>
                  <a:srgbClr val="505670"/>
                </a:solidFill>
                <a:latin typeface="Varela Round"/>
                <a:ea typeface="Varela Round"/>
                <a:cs typeface="Varela Round"/>
                <a:sym typeface="Varela Round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670"/>
              </a:buClr>
              <a:buSzPts val="1600"/>
              <a:buFont typeface="Varela Round"/>
              <a:buChar char="●"/>
              <a:defRPr sz="1600" b="0" i="0" u="none" strike="noStrike" cap="none">
                <a:solidFill>
                  <a:srgbClr val="505670"/>
                </a:solidFill>
                <a:latin typeface="Varela Round"/>
                <a:ea typeface="Varela Round"/>
                <a:cs typeface="Varela Round"/>
                <a:sym typeface="Varela Round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670"/>
              </a:buClr>
              <a:buSzPts val="1600"/>
              <a:buFont typeface="Varela Round"/>
              <a:buChar char="○"/>
              <a:defRPr sz="1600" b="0" i="0" u="none" strike="noStrike" cap="none">
                <a:solidFill>
                  <a:srgbClr val="505670"/>
                </a:solidFill>
                <a:latin typeface="Varela Round"/>
                <a:ea typeface="Varela Round"/>
                <a:cs typeface="Varela Round"/>
                <a:sym typeface="Varela Round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670"/>
              </a:buClr>
              <a:buSzPts val="1600"/>
              <a:buFont typeface="Varela Round"/>
              <a:buChar char="■"/>
              <a:defRPr sz="1600" b="0" i="0" u="none" strike="noStrike" cap="none">
                <a:solidFill>
                  <a:srgbClr val="505670"/>
                </a:solidFill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r>
              <a:rPr lang="zh-TW" altLang="en-US" b="1" dirty="0">
                <a:latin typeface="微軟正黑體" pitchFamily="34" charset="-120"/>
                <a:ea typeface="微軟正黑體" pitchFamily="34" charset="-120"/>
              </a:rPr>
              <a:t>落點分析</a:t>
            </a:r>
            <a:r>
              <a:rPr lang="en-US" altLang="zh-TW" b="1" dirty="0" smtClean="0">
                <a:latin typeface="微軟正黑體" pitchFamily="34" charset="-120"/>
                <a:ea typeface="微軟正黑體" pitchFamily="34" charset="-120"/>
              </a:rPr>
              <a:t>	</a:t>
            </a:r>
            <a:r>
              <a:rPr lang="en-US" altLang="zh-TW" b="1" dirty="0" smtClean="0">
                <a:latin typeface="微軟正黑體" pitchFamily="34" charset="-120"/>
                <a:ea typeface="微軟正黑體" pitchFamily="34" charset="-120"/>
                <a:hlinkClick r:id="rId3"/>
              </a:rPr>
              <a:t>https</a:t>
            </a:r>
            <a:r>
              <a:rPr lang="en-US" altLang="zh-TW" b="1" dirty="0">
                <a:latin typeface="微軟正黑體" pitchFamily="34" charset="-120"/>
                <a:ea typeface="微軟正黑體" pitchFamily="34" charset="-120"/>
                <a:hlinkClick r:id="rId3"/>
              </a:rPr>
              <a:t>://</a:t>
            </a:r>
            <a:r>
              <a:rPr lang="en-US" altLang="zh-TW" b="1" dirty="0" smtClean="0">
                <a:latin typeface="微軟正黑體" pitchFamily="34" charset="-120"/>
                <a:ea typeface="微軟正黑體" pitchFamily="34" charset="-120"/>
                <a:hlinkClick r:id="rId3"/>
              </a:rPr>
              <a:t>www.com.tw/cross/ap.html</a:t>
            </a:r>
            <a:endParaRPr lang="en-US" altLang="zh-TW" b="1" dirty="0" smtClean="0">
              <a:latin typeface="微軟正黑體" pitchFamily="34" charset="-120"/>
              <a:ea typeface="微軟正黑體" pitchFamily="34" charset="-120"/>
            </a:endParaRPr>
          </a:p>
          <a:p>
            <a:r>
              <a:rPr lang="en-US" altLang="zh-TW" b="1" dirty="0" smtClean="0">
                <a:latin typeface="微軟正黑體" pitchFamily="34" charset="-120"/>
                <a:ea typeface="微軟正黑體" pitchFamily="34" charset="-120"/>
              </a:rPr>
              <a:t>1111</a:t>
            </a:r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</a:rPr>
              <a:t>落點分析</a:t>
            </a:r>
            <a:endParaRPr lang="en-US" altLang="zh-TW" b="1" dirty="0" smtClean="0">
              <a:latin typeface="微軟正黑體" pitchFamily="34" charset="-120"/>
              <a:ea typeface="微軟正黑體" pitchFamily="34" charset="-120"/>
            </a:endParaRPr>
          </a:p>
          <a:p>
            <a:pPr marL="76200" indent="0">
              <a:buNone/>
            </a:pPr>
            <a:r>
              <a:rPr lang="en-US" altLang="zh-TW" b="1" dirty="0" smtClean="0">
                <a:latin typeface="微軟正黑體" pitchFamily="34" charset="-120"/>
                <a:ea typeface="微軟正黑體" pitchFamily="34" charset="-120"/>
              </a:rPr>
              <a:t>	</a:t>
            </a:r>
            <a:r>
              <a:rPr lang="en-US" altLang="zh-TW" b="1" dirty="0">
                <a:latin typeface="微軟正黑體" pitchFamily="34" charset="-120"/>
                <a:ea typeface="微軟正黑體" pitchFamily="34" charset="-120"/>
                <a:hlinkClick r:id="rId4"/>
              </a:rPr>
              <a:t>https://www.1111.com.tw/96368</a:t>
            </a:r>
            <a:r>
              <a:rPr lang="en-US" altLang="zh-TW" b="1" dirty="0" smtClean="0">
                <a:latin typeface="微軟正黑體" pitchFamily="34" charset="-120"/>
                <a:ea typeface="微軟正黑體" pitchFamily="34" charset="-120"/>
                <a:hlinkClick r:id="rId4"/>
              </a:rPr>
              <a:t>/</a:t>
            </a:r>
            <a:endParaRPr lang="en-US" altLang="zh-TW" b="1" dirty="0" smtClean="0">
              <a:latin typeface="微軟正黑體" pitchFamily="34" charset="-120"/>
              <a:ea typeface="微軟正黑體" pitchFamily="34" charset="-120"/>
            </a:endParaRPr>
          </a:p>
          <a:p>
            <a:pPr marL="76200" indent="0">
              <a:buNone/>
            </a:pPr>
            <a:endParaRPr lang="en-US" altLang="zh-TW" b="1" dirty="0" smtClean="0">
              <a:latin typeface="微軟正黑體" pitchFamily="34" charset="-120"/>
              <a:ea typeface="微軟正黑體" pitchFamily="34" charset="-120"/>
            </a:endParaRPr>
          </a:p>
          <a:p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</a:rPr>
              <a:t>落點分析請填入你</a:t>
            </a:r>
            <a:r>
              <a:rPr lang="zh-TW" altLang="en-US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今年的學測成績</a:t>
            </a:r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</a:rPr>
              <a:t>，系統會幫你換算成往年的水準。多做幾個落點多方參考</a:t>
            </a:r>
            <a:r>
              <a:rPr lang="en-US" altLang="zh-TW" b="1" dirty="0" smtClean="0">
                <a:latin typeface="微軟正黑體" pitchFamily="34" charset="-120"/>
                <a:ea typeface="微軟正黑體" pitchFamily="34" charset="-120"/>
              </a:rPr>
              <a:t>!</a:t>
            </a:r>
          </a:p>
          <a:p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</a:rPr>
              <a:t>每年</a:t>
            </a:r>
            <a:r>
              <a:rPr lang="zh-TW" altLang="en-US" b="1" dirty="0">
                <a:latin typeface="微軟正黑體" pitchFamily="34" charset="-120"/>
                <a:ea typeface="微軟正黑體" pitchFamily="34" charset="-120"/>
              </a:rPr>
              <a:t>都會有微幅變動，不只考生心態，還包括：招生名額、篩選倍率、新設校系等等影響。</a:t>
            </a:r>
          </a:p>
          <a:p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</a:rPr>
              <a:t>落</a:t>
            </a:r>
            <a:r>
              <a:rPr lang="zh-TW" altLang="en-US" b="1" dirty="0">
                <a:latin typeface="微軟正黑體" pitchFamily="34" charset="-120"/>
                <a:ea typeface="微軟正黑體" pitchFamily="34" charset="-120"/>
              </a:rPr>
              <a:t>點分析幫助你先找出「一段區間」，但這個區間裡你還是要</a:t>
            </a:r>
            <a:r>
              <a:rPr lang="zh-TW" altLang="en-US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自己做功課</a:t>
            </a:r>
            <a:r>
              <a:rPr lang="zh-TW" altLang="en-US" b="1" dirty="0">
                <a:latin typeface="微軟正黑體" pitchFamily="34" charset="-120"/>
                <a:ea typeface="微軟正黑體" pitchFamily="34" charset="-120"/>
              </a:rPr>
              <a:t>。</a:t>
            </a:r>
            <a:endParaRPr lang="en-US" altLang="zh-TW" b="1" dirty="0">
              <a:latin typeface="微軟正黑體" pitchFamily="34" charset="-120"/>
              <a:ea typeface="微軟正黑體" pitchFamily="34" charset="-120"/>
            </a:endParaRPr>
          </a:p>
          <a:p>
            <a:pPr marL="76200" indent="0">
              <a:buNone/>
            </a:pPr>
            <a:endParaRPr lang="en-US" altLang="zh-TW" b="1" dirty="0">
              <a:latin typeface="微軟正黑體" pitchFamily="34" charset="-120"/>
              <a:ea typeface="微軟正黑體" pitchFamily="34" charset="-120"/>
            </a:endParaRPr>
          </a:p>
          <a:p>
            <a:pPr marL="76200" indent="0">
              <a:buNone/>
            </a:pPr>
            <a:endParaRPr lang="en-US" altLang="zh-TW" b="1" dirty="0" smtClean="0">
              <a:latin typeface="微軟正黑體" pitchFamily="34" charset="-120"/>
              <a:ea typeface="微軟正黑體" pitchFamily="34" charset="-120"/>
            </a:endParaRPr>
          </a:p>
          <a:p>
            <a:pPr marL="76200" indent="0">
              <a:buNone/>
            </a:pPr>
            <a:endParaRPr lang="zh-TW" altLang="en-US" b="1" dirty="0"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053052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8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21</a:t>
            </a:fld>
            <a:endParaRPr/>
          </a:p>
        </p:txBody>
      </p:sp>
      <p:sp>
        <p:nvSpPr>
          <p:cNvPr id="166" name="Google Shape;166;p38"/>
          <p:cNvSpPr txBox="1">
            <a:spLocks noGrp="1"/>
          </p:cNvSpPr>
          <p:nvPr>
            <p:ph type="ctrTitle" idx="4294967295"/>
          </p:nvPr>
        </p:nvSpPr>
        <p:spPr>
          <a:xfrm>
            <a:off x="1734204" y="2303367"/>
            <a:ext cx="5842000" cy="1546225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4000" b="1" dirty="0" smtClean="0">
                <a:solidFill>
                  <a:srgbClr val="FFC000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Calibri" panose="020F0502020204030204" pitchFamily="34" charset="0"/>
              </a:rPr>
              <a:t>刻在你</a:t>
            </a:r>
            <a:r>
              <a:rPr lang="en-US" altLang="zh-TW" sz="4000" b="1" dirty="0" smtClean="0">
                <a:solidFill>
                  <a:srgbClr val="FFC000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Calibri" panose="020F0502020204030204" pitchFamily="34" charset="0"/>
              </a:rPr>
              <a:t>…</a:t>
            </a:r>
            <a:br>
              <a:rPr lang="en-US" altLang="zh-TW" sz="4000" b="1" dirty="0" smtClean="0">
                <a:solidFill>
                  <a:srgbClr val="FFC000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Calibri" panose="020F0502020204030204" pitchFamily="34" charset="0"/>
              </a:rPr>
            </a:br>
            <a:r>
              <a:rPr lang="zh-TW" altLang="en-US" sz="4000" b="1" dirty="0">
                <a:solidFill>
                  <a:srgbClr val="FFC000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Calibri" panose="020F0502020204030204" pitchFamily="34" charset="0"/>
              </a:rPr>
              <a:t>落</a:t>
            </a:r>
            <a:r>
              <a:rPr lang="zh-TW" altLang="en-US" sz="4000" b="1" dirty="0" smtClean="0">
                <a:solidFill>
                  <a:srgbClr val="FFC000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Calibri" panose="020F0502020204030204" pitchFamily="34" charset="0"/>
              </a:rPr>
              <a:t>點裡的功課</a:t>
            </a:r>
            <a:endParaRPr sz="4000" b="1" dirty="0">
              <a:solidFill>
                <a:srgbClr val="FFC000"/>
              </a:solidFill>
              <a:latin typeface="Calibri" panose="020F0502020204030204" pitchFamily="34" charset="0"/>
              <a:ea typeface="微軟正黑體" panose="020B0604030504040204" pitchFamily="34" charset="-12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2234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40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22</a:t>
            </a:fld>
            <a:endParaRPr/>
          </a:p>
        </p:txBody>
      </p:sp>
      <p:sp>
        <p:nvSpPr>
          <p:cNvPr id="179" name="Google Shape;179;p40"/>
          <p:cNvSpPr txBox="1">
            <a:spLocks noGrp="1"/>
          </p:cNvSpPr>
          <p:nvPr>
            <p:ph type="title" idx="4294967295"/>
          </p:nvPr>
        </p:nvSpPr>
        <p:spPr>
          <a:xfrm>
            <a:off x="1079125" y="865639"/>
            <a:ext cx="7086600" cy="909637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志願聚焦的原理原則</a:t>
            </a:r>
            <a:endParaRPr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80" name="Google Shape;180;p40"/>
          <p:cNvSpPr txBox="1">
            <a:spLocks noGrp="1"/>
          </p:cNvSpPr>
          <p:nvPr>
            <p:ph type="body" idx="4294967295"/>
          </p:nvPr>
        </p:nvSpPr>
        <p:spPr>
          <a:xfrm>
            <a:off x="1094207" y="1950352"/>
            <a:ext cx="7056437" cy="40830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</a:rPr>
              <a:t>挑選你感興趣或排除你不感興趣的學群或學門。</a:t>
            </a:r>
            <a:endParaRPr lang="en-US" altLang="zh-TW" b="1" dirty="0" smtClean="0">
              <a:latin typeface="微軟正黑體" pitchFamily="34" charset="-120"/>
              <a:ea typeface="微軟正黑體" pitchFamily="34" charset="-120"/>
            </a:endParaRPr>
          </a:p>
          <a:p>
            <a:pPr lvl="0"/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</a:rPr>
              <a:t>排除你個人不願意將就、屈就的學校。</a:t>
            </a:r>
            <a:endParaRPr lang="en-US" altLang="zh-TW" b="1" dirty="0" smtClean="0">
              <a:latin typeface="微軟正黑體" pitchFamily="34" charset="-120"/>
              <a:ea typeface="微軟正黑體" pitchFamily="34" charset="-120"/>
            </a:endParaRPr>
          </a:p>
          <a:p>
            <a:pPr lvl="0"/>
            <a:r>
              <a:rPr lang="zh-TW" altLang="en-US" b="1" dirty="0">
                <a:latin typeface="微軟正黑體" pitchFamily="34" charset="-120"/>
                <a:ea typeface="微軟正黑體" pitchFamily="34" charset="-120"/>
              </a:rPr>
              <a:t>再從剩下來的科系</a:t>
            </a:r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</a:rPr>
              <a:t>裡，一一思索個人的興趣、跟自己能力的相符程度、未來發展出路、自己是否有具優勢的經歷或備審資料</a:t>
            </a:r>
            <a:r>
              <a:rPr lang="en-US" altLang="zh-TW" b="1" dirty="0" smtClean="0">
                <a:latin typeface="微軟正黑體" pitchFamily="34" charset="-120"/>
                <a:ea typeface="微軟正黑體" pitchFamily="34" charset="-120"/>
              </a:rPr>
              <a:t>…</a:t>
            </a:r>
          </a:p>
          <a:p>
            <a:pPr lvl="0"/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</a:rPr>
              <a:t>挑選最後六個志願</a:t>
            </a:r>
            <a:r>
              <a:rPr lang="en-US" altLang="zh-TW" b="1" dirty="0" smtClean="0">
                <a:latin typeface="微軟正黑體" pitchFamily="34" charset="-120"/>
                <a:ea typeface="微軟正黑體" pitchFamily="34" charset="-120"/>
              </a:rPr>
              <a:t>(</a:t>
            </a:r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</a:rPr>
              <a:t>一般大學</a:t>
            </a:r>
            <a:r>
              <a:rPr lang="en-US" altLang="zh-TW" b="1" dirty="0" smtClean="0">
                <a:latin typeface="微軟正黑體" pitchFamily="34" charset="-120"/>
                <a:ea typeface="微軟正黑體" pitchFamily="34" charset="-120"/>
              </a:rPr>
              <a:t>)/</a:t>
            </a:r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</a:rPr>
              <a:t>五個志願</a:t>
            </a:r>
            <a:r>
              <a:rPr lang="en-US" altLang="zh-TW" b="1" dirty="0" smtClean="0">
                <a:latin typeface="微軟正黑體" pitchFamily="34" charset="-120"/>
                <a:ea typeface="微軟正黑體" pitchFamily="34" charset="-120"/>
              </a:rPr>
              <a:t>(</a:t>
            </a:r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</a:rPr>
              <a:t>科大</a:t>
            </a:r>
            <a:r>
              <a:rPr lang="en-US" altLang="zh-TW" b="1" dirty="0" smtClean="0">
                <a:latin typeface="微軟正黑體" pitchFamily="34" charset="-120"/>
                <a:ea typeface="微軟正黑體" pitchFamily="34" charset="-120"/>
              </a:rPr>
              <a:t>)</a:t>
            </a:r>
          </a:p>
          <a:p>
            <a:pPr lvl="0"/>
            <a:endParaRPr lang="en-US" altLang="zh-TW" b="1" dirty="0" smtClean="0">
              <a:latin typeface="微軟正黑體" pitchFamily="34" charset="-120"/>
              <a:ea typeface="微軟正黑體" pitchFamily="34" charset="-120"/>
            </a:endParaRPr>
          </a:p>
          <a:p>
            <a:pPr lvl="0"/>
            <a:endParaRPr b="1" dirty="0"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006501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40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23</a:t>
            </a:fld>
            <a:endParaRPr/>
          </a:p>
        </p:txBody>
      </p:sp>
      <p:sp>
        <p:nvSpPr>
          <p:cNvPr id="5" name="Google Shape;179;p40"/>
          <p:cNvSpPr txBox="1">
            <a:spLocks/>
          </p:cNvSpPr>
          <p:nvPr/>
        </p:nvSpPr>
        <p:spPr>
          <a:xfrm>
            <a:off x="1079125" y="865639"/>
            <a:ext cx="7086600" cy="909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670"/>
              </a:buClr>
              <a:buSzPts val="3000"/>
              <a:buFont typeface="Shadows Into Light"/>
              <a:buNone/>
              <a:defRPr sz="3000" b="0" i="0" u="none" strike="noStrike" cap="none">
                <a:solidFill>
                  <a:srgbClr val="505670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670"/>
              </a:buClr>
              <a:buSzPts val="3000"/>
              <a:buFont typeface="Shadows Into Light"/>
              <a:buNone/>
              <a:defRPr sz="3000" b="0" i="0" u="none" strike="noStrike" cap="none">
                <a:solidFill>
                  <a:srgbClr val="505670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670"/>
              </a:buClr>
              <a:buSzPts val="3000"/>
              <a:buFont typeface="Shadows Into Light"/>
              <a:buNone/>
              <a:defRPr sz="3000" b="0" i="0" u="none" strike="noStrike" cap="none">
                <a:solidFill>
                  <a:srgbClr val="505670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670"/>
              </a:buClr>
              <a:buSzPts val="3000"/>
              <a:buFont typeface="Shadows Into Light"/>
              <a:buNone/>
              <a:defRPr sz="3000" b="0" i="0" u="none" strike="noStrike" cap="none">
                <a:solidFill>
                  <a:srgbClr val="505670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670"/>
              </a:buClr>
              <a:buSzPts val="3000"/>
              <a:buFont typeface="Shadows Into Light"/>
              <a:buNone/>
              <a:defRPr sz="3000" b="0" i="0" u="none" strike="noStrike" cap="none">
                <a:solidFill>
                  <a:srgbClr val="505670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670"/>
              </a:buClr>
              <a:buSzPts val="3000"/>
              <a:buFont typeface="Shadows Into Light"/>
              <a:buNone/>
              <a:defRPr sz="3000" b="0" i="0" u="none" strike="noStrike" cap="none">
                <a:solidFill>
                  <a:srgbClr val="505670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670"/>
              </a:buClr>
              <a:buSzPts val="3000"/>
              <a:buFont typeface="Shadows Into Light"/>
              <a:buNone/>
              <a:defRPr sz="3000" b="0" i="0" u="none" strike="noStrike" cap="none">
                <a:solidFill>
                  <a:srgbClr val="505670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670"/>
              </a:buClr>
              <a:buSzPts val="3000"/>
              <a:buFont typeface="Shadows Into Light"/>
              <a:buNone/>
              <a:defRPr sz="3000" b="0" i="0" u="none" strike="noStrike" cap="none">
                <a:solidFill>
                  <a:srgbClr val="505670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670"/>
              </a:buClr>
              <a:buSzPts val="3000"/>
              <a:buFont typeface="Shadows Into Light"/>
              <a:buNone/>
              <a:defRPr sz="3000" b="0" i="0" u="none" strike="noStrike" cap="none">
                <a:solidFill>
                  <a:srgbClr val="505670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9pPr>
          </a:lstStyle>
          <a:p>
            <a:pPr lvl="0"/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結合</a:t>
            </a: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高一興趣量表結果，聚焦學群、學</a:t>
            </a:r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類</a:t>
            </a:r>
            <a:endParaRPr lang="zh-TW" altLang="en-US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內容版面配置區 1"/>
          <p:cNvSpPr txBox="1">
            <a:spLocks/>
          </p:cNvSpPr>
          <p:nvPr/>
        </p:nvSpPr>
        <p:spPr>
          <a:xfrm>
            <a:off x="939800" y="1785249"/>
            <a:ext cx="7302500" cy="41021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505670"/>
              </a:buClr>
              <a:buSzPts val="2400"/>
              <a:buFont typeface="Varela Round"/>
              <a:buChar char="▧"/>
              <a:defRPr sz="2400" b="0" i="0" u="none" strike="noStrike" cap="none">
                <a:solidFill>
                  <a:srgbClr val="505670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670"/>
              </a:buClr>
              <a:buSzPts val="2000"/>
              <a:buFont typeface="Varela Round"/>
              <a:buChar char="○"/>
              <a:defRPr sz="2000" b="0" i="0" u="none" strike="noStrike" cap="none">
                <a:solidFill>
                  <a:srgbClr val="505670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670"/>
              </a:buClr>
              <a:buSzPts val="2000"/>
              <a:buFont typeface="Varela Round"/>
              <a:buChar char="■"/>
              <a:defRPr sz="2000" b="0" i="0" u="none" strike="noStrike" cap="none">
                <a:solidFill>
                  <a:srgbClr val="505670"/>
                </a:solidFill>
                <a:latin typeface="Varela Round"/>
                <a:ea typeface="Varela Round"/>
                <a:cs typeface="Varela Round"/>
                <a:sym typeface="Varela Round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670"/>
              </a:buClr>
              <a:buSzPts val="1600"/>
              <a:buFont typeface="Varela Round"/>
              <a:buChar char="●"/>
              <a:defRPr sz="1600" b="0" i="0" u="none" strike="noStrike" cap="none">
                <a:solidFill>
                  <a:srgbClr val="505670"/>
                </a:solidFill>
                <a:latin typeface="Varela Round"/>
                <a:ea typeface="Varela Round"/>
                <a:cs typeface="Varela Round"/>
                <a:sym typeface="Varela Round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670"/>
              </a:buClr>
              <a:buSzPts val="1600"/>
              <a:buFont typeface="Varela Round"/>
              <a:buChar char="○"/>
              <a:defRPr sz="1600" b="0" i="0" u="none" strike="noStrike" cap="none">
                <a:solidFill>
                  <a:srgbClr val="505670"/>
                </a:solidFill>
                <a:latin typeface="Varela Round"/>
                <a:ea typeface="Varela Round"/>
                <a:cs typeface="Varela Round"/>
                <a:sym typeface="Varela Round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670"/>
              </a:buClr>
              <a:buSzPts val="1600"/>
              <a:buFont typeface="Varela Round"/>
              <a:buChar char="■"/>
              <a:defRPr sz="1600" b="0" i="0" u="none" strike="noStrike" cap="none">
                <a:solidFill>
                  <a:srgbClr val="505670"/>
                </a:solidFill>
                <a:latin typeface="Varela Round"/>
                <a:ea typeface="Varela Round"/>
                <a:cs typeface="Varela Round"/>
                <a:sym typeface="Varela Round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670"/>
              </a:buClr>
              <a:buSzPts val="1600"/>
              <a:buFont typeface="Varela Round"/>
              <a:buChar char="●"/>
              <a:defRPr sz="1600" b="0" i="0" u="none" strike="noStrike" cap="none">
                <a:solidFill>
                  <a:srgbClr val="505670"/>
                </a:solidFill>
                <a:latin typeface="Varela Round"/>
                <a:ea typeface="Varela Round"/>
                <a:cs typeface="Varela Round"/>
                <a:sym typeface="Varela Round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670"/>
              </a:buClr>
              <a:buSzPts val="1600"/>
              <a:buFont typeface="Varela Round"/>
              <a:buChar char="○"/>
              <a:defRPr sz="1600" b="0" i="0" u="none" strike="noStrike" cap="none">
                <a:solidFill>
                  <a:srgbClr val="505670"/>
                </a:solidFill>
                <a:latin typeface="Varela Round"/>
                <a:ea typeface="Varela Round"/>
                <a:cs typeface="Varela Round"/>
                <a:sym typeface="Varela Round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670"/>
              </a:buClr>
              <a:buSzPts val="1600"/>
              <a:buFont typeface="Varela Round"/>
              <a:buChar char="■"/>
              <a:defRPr sz="1600" b="0" i="0" u="none" strike="noStrike" cap="none">
                <a:solidFill>
                  <a:srgbClr val="505670"/>
                </a:solidFill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r>
              <a:rPr lang="en-US" altLang="zh-TW" b="1" dirty="0">
                <a:latin typeface="微軟正黑體" pitchFamily="34" charset="-120"/>
                <a:ea typeface="微軟正黑體" pitchFamily="34" charset="-120"/>
              </a:rPr>
              <a:t>R(</a:t>
            </a:r>
            <a:r>
              <a:rPr lang="zh-TW" altLang="en-US" b="1" dirty="0">
                <a:latin typeface="微軟正黑體" pitchFamily="34" charset="-120"/>
                <a:ea typeface="微軟正黑體" pitchFamily="34" charset="-120"/>
              </a:rPr>
              <a:t>實用型</a:t>
            </a:r>
            <a:r>
              <a:rPr lang="en-US" altLang="zh-TW" b="1" dirty="0">
                <a:latin typeface="微軟正黑體" pitchFamily="34" charset="-120"/>
                <a:ea typeface="微軟正黑體" pitchFamily="34" charset="-120"/>
              </a:rPr>
              <a:t>)</a:t>
            </a:r>
            <a:r>
              <a:rPr lang="zh-TW" altLang="en-US" b="1" dirty="0">
                <a:latin typeface="微軟正黑體" pitchFamily="34" charset="-120"/>
                <a:ea typeface="微軟正黑體" pitchFamily="34" charset="-120"/>
              </a:rPr>
              <a:t>、</a:t>
            </a:r>
            <a:r>
              <a:rPr lang="en-US" altLang="zh-TW" b="1" dirty="0">
                <a:latin typeface="微軟正黑體" pitchFamily="34" charset="-120"/>
                <a:ea typeface="微軟正黑體" pitchFamily="34" charset="-120"/>
              </a:rPr>
              <a:t>I(</a:t>
            </a:r>
            <a:r>
              <a:rPr lang="zh-TW" altLang="en-US" b="1" dirty="0">
                <a:latin typeface="微軟正黑體" pitchFamily="34" charset="-120"/>
                <a:ea typeface="微軟正黑體" pitchFamily="34" charset="-120"/>
              </a:rPr>
              <a:t>研究型</a:t>
            </a:r>
            <a:r>
              <a:rPr lang="en-US" altLang="zh-TW" b="1" dirty="0">
                <a:latin typeface="微軟正黑體" pitchFamily="34" charset="-120"/>
                <a:ea typeface="微軟正黑體" pitchFamily="34" charset="-120"/>
              </a:rPr>
              <a:t>)</a:t>
            </a:r>
            <a:r>
              <a:rPr lang="zh-TW" altLang="en-US" b="1" dirty="0">
                <a:latin typeface="微軟正黑體" pitchFamily="34" charset="-120"/>
                <a:ea typeface="微軟正黑體" pitchFamily="34" charset="-120"/>
              </a:rPr>
              <a:t>、</a:t>
            </a:r>
            <a:r>
              <a:rPr lang="en-US" altLang="zh-TW" b="1" dirty="0">
                <a:latin typeface="微軟正黑體" pitchFamily="34" charset="-120"/>
                <a:ea typeface="微軟正黑體" pitchFamily="34" charset="-120"/>
              </a:rPr>
              <a:t>A(</a:t>
            </a:r>
            <a:r>
              <a:rPr lang="zh-TW" altLang="en-US" b="1" dirty="0">
                <a:latin typeface="微軟正黑體" pitchFamily="34" charset="-120"/>
                <a:ea typeface="微軟正黑體" pitchFamily="34" charset="-120"/>
              </a:rPr>
              <a:t>藝術型</a:t>
            </a:r>
            <a:r>
              <a:rPr lang="en-US" altLang="zh-TW" b="1" dirty="0">
                <a:latin typeface="微軟正黑體" pitchFamily="34" charset="-120"/>
                <a:ea typeface="微軟正黑體" pitchFamily="34" charset="-120"/>
              </a:rPr>
              <a:t>)</a:t>
            </a:r>
          </a:p>
          <a:p>
            <a:pPr marL="76200" indent="0">
              <a:buNone/>
            </a:pPr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</a:rPr>
              <a:t>     </a:t>
            </a:r>
            <a:r>
              <a:rPr lang="en-US" altLang="zh-TW" b="1" dirty="0" smtClean="0">
                <a:latin typeface="微軟正黑體" pitchFamily="34" charset="-120"/>
                <a:ea typeface="微軟正黑體" pitchFamily="34" charset="-120"/>
              </a:rPr>
              <a:t>S</a:t>
            </a:r>
            <a:r>
              <a:rPr lang="en-US" altLang="zh-TW" b="1" dirty="0">
                <a:latin typeface="微軟正黑體" pitchFamily="34" charset="-120"/>
                <a:ea typeface="微軟正黑體" pitchFamily="34" charset="-120"/>
              </a:rPr>
              <a:t>(</a:t>
            </a:r>
            <a:r>
              <a:rPr lang="zh-TW" altLang="en-US" b="1" dirty="0">
                <a:latin typeface="微軟正黑體" pitchFamily="34" charset="-120"/>
                <a:ea typeface="微軟正黑體" pitchFamily="34" charset="-120"/>
              </a:rPr>
              <a:t>社會型</a:t>
            </a:r>
            <a:r>
              <a:rPr lang="en-US" altLang="zh-TW" b="1" dirty="0">
                <a:latin typeface="微軟正黑體" pitchFamily="34" charset="-120"/>
                <a:ea typeface="微軟正黑體" pitchFamily="34" charset="-120"/>
              </a:rPr>
              <a:t>)</a:t>
            </a:r>
            <a:r>
              <a:rPr lang="zh-TW" altLang="en-US" b="1" dirty="0">
                <a:latin typeface="微軟正黑體" pitchFamily="34" charset="-120"/>
                <a:ea typeface="微軟正黑體" pitchFamily="34" charset="-120"/>
              </a:rPr>
              <a:t>、</a:t>
            </a:r>
            <a:r>
              <a:rPr lang="en-US" altLang="zh-TW" b="1" dirty="0">
                <a:latin typeface="微軟正黑體" pitchFamily="34" charset="-120"/>
                <a:ea typeface="微軟正黑體" pitchFamily="34" charset="-120"/>
              </a:rPr>
              <a:t>E(</a:t>
            </a:r>
            <a:r>
              <a:rPr lang="zh-TW" altLang="en-US" b="1" dirty="0">
                <a:latin typeface="微軟正黑體" pitchFamily="34" charset="-120"/>
                <a:ea typeface="微軟正黑體" pitchFamily="34" charset="-120"/>
              </a:rPr>
              <a:t>企業型</a:t>
            </a:r>
            <a:r>
              <a:rPr lang="en-US" altLang="zh-TW" b="1" dirty="0">
                <a:latin typeface="微軟正黑體" pitchFamily="34" charset="-120"/>
                <a:ea typeface="微軟正黑體" pitchFamily="34" charset="-120"/>
              </a:rPr>
              <a:t>)</a:t>
            </a:r>
            <a:r>
              <a:rPr lang="zh-TW" altLang="en-US" b="1" dirty="0">
                <a:latin typeface="微軟正黑體" pitchFamily="34" charset="-120"/>
                <a:ea typeface="微軟正黑體" pitchFamily="34" charset="-120"/>
              </a:rPr>
              <a:t>、</a:t>
            </a:r>
            <a:r>
              <a:rPr lang="en-US" altLang="zh-TW" b="1" dirty="0">
                <a:latin typeface="微軟正黑體" pitchFamily="34" charset="-120"/>
                <a:ea typeface="微軟正黑體" pitchFamily="34" charset="-120"/>
              </a:rPr>
              <a:t>C(</a:t>
            </a:r>
            <a:r>
              <a:rPr lang="zh-TW" altLang="en-US" b="1" dirty="0">
                <a:latin typeface="微軟正黑體" pitchFamily="34" charset="-120"/>
                <a:ea typeface="微軟正黑體" pitchFamily="34" charset="-120"/>
              </a:rPr>
              <a:t>事務型</a:t>
            </a:r>
            <a:r>
              <a:rPr lang="en-US" altLang="zh-TW" b="1" dirty="0">
                <a:latin typeface="微軟正黑體" pitchFamily="34" charset="-120"/>
                <a:ea typeface="微軟正黑體" pitchFamily="34" charset="-120"/>
              </a:rPr>
              <a:t>)</a:t>
            </a:r>
          </a:p>
          <a:p>
            <a:pPr marL="76200" indent="0">
              <a:buNone/>
            </a:pPr>
            <a:r>
              <a:rPr lang="en-US" altLang="zh-TW" b="1" dirty="0">
                <a:latin typeface="微軟正黑體" pitchFamily="34" charset="-120"/>
                <a:ea typeface="微軟正黑體" pitchFamily="34" charset="-120"/>
              </a:rPr>
              <a:t>	</a:t>
            </a:r>
          </a:p>
          <a:p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</a:rPr>
              <a:t>不管你忘記了或是害怕想起來</a:t>
            </a:r>
            <a:r>
              <a:rPr lang="en-US" altLang="zh-TW" b="1" dirty="0" smtClean="0">
                <a:latin typeface="微軟正黑體" pitchFamily="34" charset="-120"/>
                <a:ea typeface="微軟正黑體" pitchFamily="34" charset="-120"/>
              </a:rPr>
              <a:t>…</a:t>
            </a:r>
          </a:p>
          <a:p>
            <a:pPr marL="76200" indent="0">
              <a:buNone/>
            </a:pPr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</a:rPr>
              <a:t>     輔導</a:t>
            </a:r>
            <a:r>
              <a:rPr lang="zh-TW" altLang="en-US" b="1" dirty="0">
                <a:latin typeface="微軟正黑體" pitchFamily="34" charset="-120"/>
                <a:ea typeface="微軟正黑體" pitchFamily="34" charset="-120"/>
              </a:rPr>
              <a:t>室</a:t>
            </a:r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</a:rPr>
              <a:t>的資料表上可能記錄</a:t>
            </a:r>
            <a:r>
              <a:rPr lang="zh-TW" altLang="en-US" b="1" dirty="0">
                <a:latin typeface="微軟正黑體" pitchFamily="34" charset="-120"/>
                <a:ea typeface="微軟正黑體" pitchFamily="34" charset="-120"/>
              </a:rPr>
              <a:t>。</a:t>
            </a:r>
            <a:endParaRPr lang="en-US" altLang="zh-TW" b="1" dirty="0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0150" y="3681924"/>
            <a:ext cx="3469945" cy="29030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52674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Picture 2" descr="C:\Users\Tien\Desktop\IMAG0319.jpg"/>
          <p:cNvPicPr>
            <a:picLocks noChangeAspect="1" noChangeArrowheads="1"/>
          </p:cNvPicPr>
          <p:nvPr/>
        </p:nvPicPr>
        <p:blipFill>
          <a:blip r:embed="rId2" cstate="print">
            <a:lum bright="20000" contrast="30000"/>
          </a:blip>
          <a:srcRect l="8350" r="11293"/>
          <a:stretch>
            <a:fillRect/>
          </a:stretch>
        </p:blipFill>
        <p:spPr bwMode="auto">
          <a:xfrm>
            <a:off x="0" y="0"/>
            <a:ext cx="92043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40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25</a:t>
            </a:fld>
            <a:endParaRPr/>
          </a:p>
        </p:txBody>
      </p:sp>
      <p:sp>
        <p:nvSpPr>
          <p:cNvPr id="5" name="Google Shape;179;p40"/>
          <p:cNvSpPr txBox="1">
            <a:spLocks/>
          </p:cNvSpPr>
          <p:nvPr/>
        </p:nvSpPr>
        <p:spPr>
          <a:xfrm>
            <a:off x="1055375" y="592514"/>
            <a:ext cx="7086600" cy="909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670"/>
              </a:buClr>
              <a:buSzPts val="3000"/>
              <a:buFont typeface="Shadows Into Light"/>
              <a:buNone/>
              <a:defRPr sz="3000" b="0" i="0" u="none" strike="noStrike" cap="none">
                <a:solidFill>
                  <a:srgbClr val="505670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670"/>
              </a:buClr>
              <a:buSzPts val="3000"/>
              <a:buFont typeface="Shadows Into Light"/>
              <a:buNone/>
              <a:defRPr sz="3000" b="0" i="0" u="none" strike="noStrike" cap="none">
                <a:solidFill>
                  <a:srgbClr val="505670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670"/>
              </a:buClr>
              <a:buSzPts val="3000"/>
              <a:buFont typeface="Shadows Into Light"/>
              <a:buNone/>
              <a:defRPr sz="3000" b="0" i="0" u="none" strike="noStrike" cap="none">
                <a:solidFill>
                  <a:srgbClr val="505670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670"/>
              </a:buClr>
              <a:buSzPts val="3000"/>
              <a:buFont typeface="Shadows Into Light"/>
              <a:buNone/>
              <a:defRPr sz="3000" b="0" i="0" u="none" strike="noStrike" cap="none">
                <a:solidFill>
                  <a:srgbClr val="505670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670"/>
              </a:buClr>
              <a:buSzPts val="3000"/>
              <a:buFont typeface="Shadows Into Light"/>
              <a:buNone/>
              <a:defRPr sz="3000" b="0" i="0" u="none" strike="noStrike" cap="none">
                <a:solidFill>
                  <a:srgbClr val="505670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670"/>
              </a:buClr>
              <a:buSzPts val="3000"/>
              <a:buFont typeface="Shadows Into Light"/>
              <a:buNone/>
              <a:defRPr sz="3000" b="0" i="0" u="none" strike="noStrike" cap="none">
                <a:solidFill>
                  <a:srgbClr val="505670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670"/>
              </a:buClr>
              <a:buSzPts val="3000"/>
              <a:buFont typeface="Shadows Into Light"/>
              <a:buNone/>
              <a:defRPr sz="3000" b="0" i="0" u="none" strike="noStrike" cap="none">
                <a:solidFill>
                  <a:srgbClr val="505670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670"/>
              </a:buClr>
              <a:buSzPts val="3000"/>
              <a:buFont typeface="Shadows Into Light"/>
              <a:buNone/>
              <a:defRPr sz="3000" b="0" i="0" u="none" strike="noStrike" cap="none">
                <a:solidFill>
                  <a:srgbClr val="505670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670"/>
              </a:buClr>
              <a:buSzPts val="3000"/>
              <a:buFont typeface="Shadows Into Light"/>
              <a:buNone/>
              <a:defRPr sz="3000" b="0" i="0" u="none" strike="noStrike" cap="none">
                <a:solidFill>
                  <a:srgbClr val="505670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9pPr>
          </a:lstStyle>
          <a:p>
            <a:pPr lvl="0"/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結合高二學系探索量表</a:t>
            </a: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結果，聚焦</a:t>
            </a:r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學類</a:t>
            </a:r>
            <a:endParaRPr lang="zh-TW" altLang="en-US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963" y="1549651"/>
            <a:ext cx="8632825" cy="520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206" y="2164301"/>
            <a:ext cx="7754937" cy="3262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25388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40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26</a:t>
            </a:fld>
            <a:endParaRPr/>
          </a:p>
        </p:txBody>
      </p:sp>
      <p:sp>
        <p:nvSpPr>
          <p:cNvPr id="179" name="Google Shape;179;p40"/>
          <p:cNvSpPr txBox="1">
            <a:spLocks noGrp="1"/>
          </p:cNvSpPr>
          <p:nvPr>
            <p:ph type="title" idx="4294967295"/>
          </p:nvPr>
        </p:nvSpPr>
        <p:spPr>
          <a:xfrm>
            <a:off x="1059112" y="485633"/>
            <a:ext cx="7086600" cy="909637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善用網路上的資源認識科系</a:t>
            </a:r>
            <a:endParaRPr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80" name="Google Shape;180;p40"/>
          <p:cNvSpPr txBox="1">
            <a:spLocks noGrp="1"/>
          </p:cNvSpPr>
          <p:nvPr>
            <p:ph type="body" idx="4294967295"/>
          </p:nvPr>
        </p:nvSpPr>
        <p:spPr>
          <a:xfrm>
            <a:off x="1094207" y="1950352"/>
            <a:ext cx="7056437" cy="40830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76200" lvl="0" indent="0">
              <a:buNone/>
            </a:pPr>
            <a:endParaRPr lang="en-US" altLang="zh-TW" b="1" dirty="0" smtClean="0">
              <a:latin typeface="微軟正黑體" pitchFamily="34" charset="-120"/>
              <a:ea typeface="微軟正黑體" pitchFamily="34" charset="-120"/>
            </a:endParaRPr>
          </a:p>
          <a:p>
            <a:pPr lvl="0"/>
            <a:endParaRPr b="1" dirty="0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260" y="1295020"/>
            <a:ext cx="8407719" cy="53551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67902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40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27</a:t>
            </a:fld>
            <a:endParaRPr/>
          </a:p>
        </p:txBody>
      </p:sp>
      <p:sp>
        <p:nvSpPr>
          <p:cNvPr id="179" name="Google Shape;179;p40"/>
          <p:cNvSpPr txBox="1">
            <a:spLocks noGrp="1"/>
          </p:cNvSpPr>
          <p:nvPr>
            <p:ph type="title" idx="4294967295"/>
          </p:nvPr>
        </p:nvSpPr>
        <p:spPr>
          <a:xfrm>
            <a:off x="1079125" y="497514"/>
            <a:ext cx="7086600" cy="909637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善用網路上的資源認識科系</a:t>
            </a:r>
            <a:endParaRPr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80" name="Google Shape;180;p40"/>
          <p:cNvSpPr txBox="1">
            <a:spLocks noGrp="1"/>
          </p:cNvSpPr>
          <p:nvPr>
            <p:ph type="body" idx="4294967295"/>
          </p:nvPr>
        </p:nvSpPr>
        <p:spPr>
          <a:xfrm>
            <a:off x="1094207" y="1950352"/>
            <a:ext cx="7056437" cy="40830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76200" lvl="0" indent="0">
              <a:buNone/>
            </a:pPr>
            <a:endParaRPr lang="en-US" altLang="zh-TW" b="1" dirty="0" smtClean="0">
              <a:latin typeface="微軟正黑體" pitchFamily="34" charset="-120"/>
              <a:ea typeface="微軟正黑體" pitchFamily="34" charset="-120"/>
            </a:endParaRPr>
          </a:p>
          <a:p>
            <a:pPr lvl="0"/>
            <a:endParaRPr b="1" dirty="0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853" y="1365662"/>
            <a:ext cx="8768265" cy="53384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76250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40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28</a:t>
            </a:fld>
            <a:endParaRPr/>
          </a:p>
        </p:txBody>
      </p:sp>
      <p:sp>
        <p:nvSpPr>
          <p:cNvPr id="179" name="Google Shape;179;p40"/>
          <p:cNvSpPr txBox="1">
            <a:spLocks noGrp="1"/>
          </p:cNvSpPr>
          <p:nvPr>
            <p:ph type="title" idx="4294967295"/>
          </p:nvPr>
        </p:nvSpPr>
        <p:spPr>
          <a:xfrm>
            <a:off x="1079125" y="865639"/>
            <a:ext cx="7086600" cy="909637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善用網路上的資源認識科系</a:t>
            </a:r>
            <a:endParaRPr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80" name="Google Shape;180;p40"/>
          <p:cNvSpPr txBox="1">
            <a:spLocks noGrp="1"/>
          </p:cNvSpPr>
          <p:nvPr>
            <p:ph type="body" idx="4294967295"/>
          </p:nvPr>
        </p:nvSpPr>
        <p:spPr>
          <a:xfrm>
            <a:off x="1094207" y="1950352"/>
            <a:ext cx="7056437" cy="40830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76200" lvl="0" indent="0">
              <a:buNone/>
            </a:pPr>
            <a:endParaRPr lang="en-US" altLang="zh-TW" b="1" dirty="0" smtClean="0">
              <a:latin typeface="微軟正黑體" pitchFamily="34" charset="-120"/>
              <a:ea typeface="微軟正黑體" pitchFamily="34" charset="-120"/>
            </a:endParaRPr>
          </a:p>
          <a:p>
            <a:pPr lvl="0"/>
            <a:endParaRPr b="1" dirty="0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492" y="1839232"/>
            <a:ext cx="8572650" cy="40034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47533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40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29</a:t>
            </a:fld>
            <a:endParaRPr/>
          </a:p>
        </p:txBody>
      </p:sp>
      <p:sp>
        <p:nvSpPr>
          <p:cNvPr id="179" name="Google Shape;179;p40"/>
          <p:cNvSpPr txBox="1">
            <a:spLocks noGrp="1"/>
          </p:cNvSpPr>
          <p:nvPr>
            <p:ph type="title" idx="4294967295"/>
          </p:nvPr>
        </p:nvSpPr>
        <p:spPr>
          <a:xfrm>
            <a:off x="1091000" y="628133"/>
            <a:ext cx="7086600" cy="909637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善用網路上的資源認識科系</a:t>
            </a:r>
            <a:endParaRPr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80" name="Google Shape;180;p40"/>
          <p:cNvSpPr txBox="1">
            <a:spLocks noGrp="1"/>
          </p:cNvSpPr>
          <p:nvPr>
            <p:ph type="body" idx="4294967295"/>
          </p:nvPr>
        </p:nvSpPr>
        <p:spPr>
          <a:xfrm>
            <a:off x="1094207" y="1950352"/>
            <a:ext cx="7056437" cy="40830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76200" lvl="0" indent="0">
              <a:buNone/>
            </a:pPr>
            <a:endParaRPr lang="en-US" altLang="zh-TW" b="1" dirty="0" smtClean="0">
              <a:latin typeface="微軟正黑體" pitchFamily="34" charset="-120"/>
              <a:ea typeface="微軟正黑體" pitchFamily="34" charset="-120"/>
            </a:endParaRPr>
          </a:p>
          <a:p>
            <a:pPr lvl="0"/>
            <a:endParaRPr b="1" dirty="0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72" t="9466" r="24416" b="24618"/>
          <a:stretch/>
        </p:blipFill>
        <p:spPr bwMode="auto">
          <a:xfrm>
            <a:off x="894530" y="1487695"/>
            <a:ext cx="7433525" cy="5299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圓角矩形圖說文字 1"/>
          <p:cNvSpPr/>
          <p:nvPr/>
        </p:nvSpPr>
        <p:spPr>
          <a:xfrm>
            <a:off x="6388925" y="1686295"/>
            <a:ext cx="2446317" cy="1140031"/>
          </a:xfrm>
          <a:prstGeom prst="wedgeRoundRectCallout">
            <a:avLst>
              <a:gd name="adj1" fmla="val -49179"/>
              <a:gd name="adj2" fmla="val 83232"/>
              <a:gd name="adj3" fmla="val 16667"/>
            </a:avLst>
          </a:prstGeom>
          <a:solidFill>
            <a:schemeClr val="bg1"/>
          </a:solidFill>
          <a:ln w="476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" name="文字方塊 2"/>
          <p:cNvSpPr txBox="1"/>
          <p:nvPr/>
        </p:nvSpPr>
        <p:spPr>
          <a:xfrm>
            <a:off x="6614555" y="1781304"/>
            <a:ext cx="212568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IOH</a:t>
            </a:r>
            <a:r>
              <a:rPr lang="zh-TW" altLang="en-US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開放</a:t>
            </a: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個人經驗平台</a:t>
            </a:r>
          </a:p>
        </p:txBody>
      </p:sp>
    </p:spTree>
    <p:extLst>
      <p:ext uri="{BB962C8B-B14F-4D97-AF65-F5344CB8AC3E}">
        <p14:creationId xmlns:p14="http://schemas.microsoft.com/office/powerpoint/2010/main" val="2282146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40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3</a:t>
            </a:fld>
            <a:endParaRPr/>
          </a:p>
        </p:txBody>
      </p:sp>
      <p:sp>
        <p:nvSpPr>
          <p:cNvPr id="179" name="Google Shape;179;p40"/>
          <p:cNvSpPr txBox="1">
            <a:spLocks noGrp="1"/>
          </p:cNvSpPr>
          <p:nvPr>
            <p:ph type="title" idx="4294967295"/>
          </p:nvPr>
        </p:nvSpPr>
        <p:spPr>
          <a:xfrm>
            <a:off x="1079125" y="865639"/>
            <a:ext cx="7086600" cy="909637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110</a:t>
            </a:r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學測與個人申請新制</a:t>
            </a:r>
            <a:endParaRPr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80" name="Google Shape;180;p40"/>
          <p:cNvSpPr txBox="1">
            <a:spLocks noGrp="1"/>
          </p:cNvSpPr>
          <p:nvPr>
            <p:ph type="body" idx="4294967295"/>
          </p:nvPr>
        </p:nvSpPr>
        <p:spPr>
          <a:xfrm>
            <a:off x="1094207" y="1950352"/>
            <a:ext cx="7056437" cy="40830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81000" rtl="0">
              <a:spcBef>
                <a:spcPts val="600"/>
              </a:spcBef>
              <a:spcAft>
                <a:spcPts val="0"/>
              </a:spcAft>
              <a:buSzPts val="2400"/>
              <a:buChar char="▧"/>
            </a:pPr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</a:rPr>
              <a:t>大學</a:t>
            </a:r>
            <a:r>
              <a:rPr lang="zh-TW" altLang="en-US" b="1" dirty="0">
                <a:latin typeface="微軟正黑體" pitchFamily="34" charset="-120"/>
                <a:ea typeface="微軟正黑體" pitchFamily="34" charset="-120"/>
              </a:rPr>
              <a:t>學測改為自由選</a:t>
            </a:r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</a:rPr>
              <a:t>考。</a:t>
            </a:r>
            <a:endParaRPr lang="en-US" altLang="zh-TW" b="1" dirty="0">
              <a:latin typeface="微軟正黑體" pitchFamily="34" charset="-120"/>
              <a:ea typeface="微軟正黑體" pitchFamily="34" charset="-120"/>
            </a:endParaRPr>
          </a:p>
          <a:p>
            <a:pPr lvl="0"/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</a:rPr>
              <a:t>大</a:t>
            </a:r>
            <a:r>
              <a:rPr lang="zh-TW" altLang="en-US" b="1" dirty="0">
                <a:latin typeface="微軟正黑體" pitchFamily="34" charset="-120"/>
                <a:ea typeface="微軟正黑體" pitchFamily="34" charset="-120"/>
              </a:rPr>
              <a:t>學校系至多採用學測</a:t>
            </a:r>
            <a:r>
              <a:rPr lang="en-US" altLang="zh-TW" b="1" dirty="0">
                <a:latin typeface="微軟正黑體" pitchFamily="34" charset="-120"/>
                <a:ea typeface="微軟正黑體" pitchFamily="34" charset="-120"/>
              </a:rPr>
              <a:t>4</a:t>
            </a:r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</a:rPr>
              <a:t>科，並</a:t>
            </a:r>
            <a:r>
              <a:rPr lang="zh-TW" altLang="en-US" b="1" dirty="0">
                <a:latin typeface="微軟正黑體" pitchFamily="34" charset="-120"/>
                <a:ea typeface="微軟正黑體" pitchFamily="34" charset="-120"/>
              </a:rPr>
              <a:t>可於所用</a:t>
            </a:r>
            <a:r>
              <a:rPr lang="en-US" altLang="zh-TW" b="1" dirty="0">
                <a:latin typeface="微軟正黑體" pitchFamily="34" charset="-120"/>
                <a:ea typeface="微軟正黑體" pitchFamily="34" charset="-120"/>
              </a:rPr>
              <a:t>4</a:t>
            </a:r>
            <a:r>
              <a:rPr lang="zh-TW" altLang="en-US" b="1" dirty="0">
                <a:latin typeface="微軟正黑體" pitchFamily="34" charset="-120"/>
                <a:ea typeface="微軟正黑體" pitchFamily="34" charset="-120"/>
              </a:rPr>
              <a:t>科中自訂</a:t>
            </a:r>
            <a:r>
              <a:rPr lang="en-US" altLang="zh-TW" b="1" dirty="0">
                <a:latin typeface="微軟正黑體" pitchFamily="34" charset="-120"/>
                <a:ea typeface="微軟正黑體" pitchFamily="34" charset="-120"/>
              </a:rPr>
              <a:t>1</a:t>
            </a:r>
            <a:r>
              <a:rPr lang="zh-TW" altLang="en-US" b="1" dirty="0">
                <a:latin typeface="微軟正黑體" pitchFamily="34" charset="-120"/>
                <a:ea typeface="微軟正黑體" pitchFamily="34" charset="-120"/>
              </a:rPr>
              <a:t>項科目</a:t>
            </a:r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</a:rPr>
              <a:t>組合。</a:t>
            </a:r>
            <a:endParaRPr lang="en-US" altLang="zh-TW" b="1" dirty="0" smtClean="0">
              <a:latin typeface="微軟正黑體" pitchFamily="34" charset="-120"/>
              <a:ea typeface="微軟正黑體" pitchFamily="34" charset="-120"/>
            </a:endParaRPr>
          </a:p>
          <a:p>
            <a:pPr lvl="0"/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</a:rPr>
              <a:t>由各校系自訂同級分超額篩選方式。</a:t>
            </a:r>
            <a:endParaRPr b="1" dirty="0">
              <a:latin typeface="微軟正黑體" pitchFamily="34" charset="-120"/>
              <a:ea typeface="微軟正黑體" pitchFamily="34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40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30</a:t>
            </a:fld>
            <a:endParaRPr/>
          </a:p>
        </p:txBody>
      </p:sp>
      <p:sp>
        <p:nvSpPr>
          <p:cNvPr id="179" name="Google Shape;179;p40"/>
          <p:cNvSpPr txBox="1">
            <a:spLocks noGrp="1"/>
          </p:cNvSpPr>
          <p:nvPr>
            <p:ph type="title" idx="4294967295"/>
          </p:nvPr>
        </p:nvSpPr>
        <p:spPr>
          <a:xfrm>
            <a:off x="1091000" y="450008"/>
            <a:ext cx="7086600" cy="909637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各校選填志願數的限制</a:t>
            </a:r>
            <a:endParaRPr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80" name="Google Shape;180;p40"/>
          <p:cNvSpPr txBox="1">
            <a:spLocks noGrp="1"/>
          </p:cNvSpPr>
          <p:nvPr>
            <p:ph type="body" idx="4294967295"/>
          </p:nvPr>
        </p:nvSpPr>
        <p:spPr>
          <a:xfrm>
            <a:off x="1094207" y="1950352"/>
            <a:ext cx="7056437" cy="40830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76200" lvl="0" indent="0">
              <a:buNone/>
            </a:pPr>
            <a:endParaRPr lang="en-US" altLang="zh-TW" b="1" dirty="0" smtClean="0">
              <a:latin typeface="微軟正黑體" pitchFamily="34" charset="-120"/>
              <a:ea typeface="微軟正黑體" pitchFamily="34" charset="-120"/>
            </a:endParaRPr>
          </a:p>
          <a:p>
            <a:pPr lvl="0"/>
            <a:endParaRPr b="1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9" name="文字方塊 8"/>
          <p:cNvSpPr txBox="1"/>
          <p:nvPr/>
        </p:nvSpPr>
        <p:spPr>
          <a:xfrm>
            <a:off x="2956979" y="5264181"/>
            <a:ext cx="5605140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請主動查詢：</a:t>
            </a:r>
            <a:endParaRPr lang="en-US" altLang="zh-TW" sz="2000" b="1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  <a:p>
            <a:r>
              <a:rPr lang="zh-TW" altLang="en-US" sz="2000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甄選委員會</a:t>
            </a:r>
            <a:r>
              <a:rPr lang="zh-TW" altLang="en-US" sz="2000" b="1" dirty="0" smtClean="0">
                <a:solidFill>
                  <a:srgbClr val="FF0000"/>
                </a:solidFill>
              </a:rPr>
              <a:t>→個人申請</a:t>
            </a:r>
            <a:r>
              <a:rPr lang="zh-TW" altLang="en-US" sz="2000" b="1" dirty="0">
                <a:solidFill>
                  <a:srgbClr val="FF0000"/>
                </a:solidFill>
              </a:rPr>
              <a:t>→</a:t>
            </a:r>
            <a:r>
              <a:rPr lang="zh-TW" altLang="en-US" sz="2000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簡章公告→其他事項→</a:t>
            </a:r>
            <a:endParaRPr lang="en-US" altLang="zh-TW" sz="2000" b="1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  <a:p>
            <a:r>
              <a:rPr lang="zh-TW" altLang="en-US" sz="2000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招生</a:t>
            </a:r>
            <a:r>
              <a:rPr lang="zh-TW" altLang="en-US" sz="20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學校暨可選填學系</a:t>
            </a:r>
            <a:r>
              <a:rPr lang="en-US" altLang="zh-TW" sz="20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(</a:t>
            </a:r>
            <a:r>
              <a:rPr lang="zh-TW" altLang="en-US" sz="20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組</a:t>
            </a:r>
            <a:r>
              <a:rPr lang="en-US" altLang="zh-TW" sz="20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)</a:t>
            </a:r>
            <a:r>
              <a:rPr lang="zh-TW" altLang="en-US" sz="20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數</a:t>
            </a:r>
            <a:r>
              <a:rPr lang="zh-TW" altLang="en-US" sz="2000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一覽表</a:t>
            </a:r>
            <a:endParaRPr lang="zh-TW" altLang="en-US" sz="2000" b="1" dirty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  <a:p>
            <a:endParaRPr lang="zh-TW" altLang="en-US" b="1" dirty="0">
              <a:solidFill>
                <a:srgbClr val="FF0000"/>
              </a:solidFill>
            </a:endParaRPr>
          </a:p>
        </p:txBody>
      </p:sp>
      <p:graphicFrame>
        <p:nvGraphicFramePr>
          <p:cNvPr id="2" name="表格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57754306"/>
              </p:ext>
            </p:extLst>
          </p:nvPr>
        </p:nvGraphicFramePr>
        <p:xfrm>
          <a:off x="961902" y="1282534"/>
          <a:ext cx="7279574" cy="3840480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1484416"/>
                <a:gridCol w="5795158"/>
              </a:tblGrid>
              <a:tr h="212172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限填數量</a:t>
                      </a:r>
                      <a:endParaRPr lang="zh-TW" altLang="en-US" sz="24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大學名稱</a:t>
                      </a:r>
                      <a:endParaRPr lang="zh-TW" altLang="en-US" sz="24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只能填</a:t>
                      </a:r>
                      <a:r>
                        <a:rPr lang="en-US" altLang="zh-TW" sz="2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</a:t>
                      </a:r>
                      <a:r>
                        <a:rPr lang="zh-TW" altLang="en-US" sz="2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個</a:t>
                      </a:r>
                      <a:endParaRPr lang="zh-TW" altLang="en-US" sz="22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TW" altLang="en-US" sz="24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北藝大、台藝大、台體大、基督學院</a:t>
                      </a:r>
                      <a:endParaRPr lang="en-US" altLang="zh-TW" sz="2400" dirty="0" smtClean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r>
                        <a:rPr lang="zh-TW" altLang="en-US" sz="2400" dirty="0" smtClean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大多數的國立科大、少數熱門的私立科大</a:t>
                      </a:r>
                      <a:endParaRPr lang="zh-TW" altLang="en-US" sz="2400" dirty="0">
                        <a:solidFill>
                          <a:srgbClr val="FF0000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只能填</a:t>
                      </a:r>
                      <a:r>
                        <a:rPr lang="en-US" altLang="zh-TW" sz="2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</a:t>
                      </a:r>
                      <a:r>
                        <a:rPr lang="zh-TW" altLang="en-US" sz="2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個</a:t>
                      </a:r>
                      <a:endParaRPr lang="zh-TW" altLang="en-US" sz="22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TW" altLang="en-US" sz="24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高師、長庚、北教、東華、嘉大、義守、</a:t>
                      </a:r>
                      <a:endParaRPr lang="en-US" altLang="zh-TW" sz="2400" dirty="0" smtClean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r>
                        <a:rPr lang="zh-TW" altLang="en-US" sz="24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大同、北市大、屏大、金大</a:t>
                      </a:r>
                      <a:r>
                        <a:rPr lang="en-US" altLang="zh-TW" sz="24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…</a:t>
                      </a:r>
                      <a:r>
                        <a:rPr lang="zh-TW" altLang="en-US" sz="24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等</a:t>
                      </a:r>
                      <a:endParaRPr lang="zh-TW" altLang="en-US" sz="24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只能填</a:t>
                      </a:r>
                      <a:r>
                        <a:rPr lang="en-US" altLang="zh-TW" sz="2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3</a:t>
                      </a:r>
                      <a:r>
                        <a:rPr lang="zh-TW" altLang="en-US" sz="2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個</a:t>
                      </a:r>
                      <a:endParaRPr lang="zh-TW" altLang="en-US" sz="22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TW" altLang="en-US" sz="24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高醫、中原、中國醫、交通、中央、彰師、中山、中教、台東、南藝、北大</a:t>
                      </a:r>
                      <a:r>
                        <a:rPr lang="en-US" altLang="zh-TW" sz="24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…</a:t>
                      </a:r>
                      <a:r>
                        <a:rPr lang="zh-TW" altLang="en-US" sz="24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等</a:t>
                      </a:r>
                      <a:endParaRPr lang="zh-TW" altLang="en-US" sz="24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只能填</a:t>
                      </a:r>
                      <a:r>
                        <a:rPr lang="en-US" altLang="zh-TW" sz="2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4</a:t>
                      </a:r>
                      <a:r>
                        <a:rPr lang="zh-TW" altLang="en-US" sz="2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個</a:t>
                      </a:r>
                      <a:endParaRPr lang="zh-TW" altLang="en-US" sz="22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TW" altLang="en-US" sz="24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中山醫、國體大、北醫、實踐、馬偕</a:t>
                      </a:r>
                      <a:r>
                        <a:rPr lang="en-US" altLang="zh-TW" sz="24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…</a:t>
                      </a:r>
                      <a:r>
                        <a:rPr lang="zh-TW" altLang="en-US" sz="24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等</a:t>
                      </a:r>
                      <a:endParaRPr lang="zh-TW" altLang="en-US" sz="24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只能填</a:t>
                      </a:r>
                      <a:r>
                        <a:rPr lang="en-US" altLang="zh-TW" sz="2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5</a:t>
                      </a:r>
                      <a:r>
                        <a:rPr lang="zh-TW" altLang="en-US" sz="2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個</a:t>
                      </a:r>
                      <a:endParaRPr lang="zh-TW" altLang="en-US" sz="22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TW" altLang="en-US" sz="24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台大、成大、海洋、陽明、元智、聯合</a:t>
                      </a:r>
                      <a:endParaRPr lang="zh-TW" altLang="en-US" sz="24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89582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31</a:t>
            </a:fld>
            <a:endParaRPr lang="en"/>
          </a:p>
        </p:txBody>
      </p:sp>
      <p:sp>
        <p:nvSpPr>
          <p:cNvPr id="3" name="Google Shape;179;p40"/>
          <p:cNvSpPr txBox="1">
            <a:spLocks/>
          </p:cNvSpPr>
          <p:nvPr/>
        </p:nvSpPr>
        <p:spPr>
          <a:xfrm>
            <a:off x="1091000" y="628133"/>
            <a:ext cx="7086600" cy="909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670"/>
              </a:buClr>
              <a:buSzPts val="3000"/>
              <a:buFont typeface="Shadows Into Light"/>
              <a:buNone/>
              <a:defRPr sz="3000" b="0" i="0" u="none" strike="noStrike" cap="none">
                <a:solidFill>
                  <a:srgbClr val="505670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670"/>
              </a:buClr>
              <a:buSzPts val="3000"/>
              <a:buFont typeface="Shadows Into Light"/>
              <a:buNone/>
              <a:defRPr sz="3000" b="0" i="0" u="none" strike="noStrike" cap="none">
                <a:solidFill>
                  <a:srgbClr val="505670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670"/>
              </a:buClr>
              <a:buSzPts val="3000"/>
              <a:buFont typeface="Shadows Into Light"/>
              <a:buNone/>
              <a:defRPr sz="3000" b="0" i="0" u="none" strike="noStrike" cap="none">
                <a:solidFill>
                  <a:srgbClr val="505670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670"/>
              </a:buClr>
              <a:buSzPts val="3000"/>
              <a:buFont typeface="Shadows Into Light"/>
              <a:buNone/>
              <a:defRPr sz="3000" b="0" i="0" u="none" strike="noStrike" cap="none">
                <a:solidFill>
                  <a:srgbClr val="505670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670"/>
              </a:buClr>
              <a:buSzPts val="3000"/>
              <a:buFont typeface="Shadows Into Light"/>
              <a:buNone/>
              <a:defRPr sz="3000" b="0" i="0" u="none" strike="noStrike" cap="none">
                <a:solidFill>
                  <a:srgbClr val="505670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670"/>
              </a:buClr>
              <a:buSzPts val="3000"/>
              <a:buFont typeface="Shadows Into Light"/>
              <a:buNone/>
              <a:defRPr sz="3000" b="0" i="0" u="none" strike="noStrike" cap="none">
                <a:solidFill>
                  <a:srgbClr val="505670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670"/>
              </a:buClr>
              <a:buSzPts val="3000"/>
              <a:buFont typeface="Shadows Into Light"/>
              <a:buNone/>
              <a:defRPr sz="3000" b="0" i="0" u="none" strike="noStrike" cap="none">
                <a:solidFill>
                  <a:srgbClr val="505670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670"/>
              </a:buClr>
              <a:buSzPts val="3000"/>
              <a:buFont typeface="Shadows Into Light"/>
              <a:buNone/>
              <a:defRPr sz="3000" b="0" i="0" u="none" strike="noStrike" cap="none">
                <a:solidFill>
                  <a:srgbClr val="505670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670"/>
              </a:buClr>
              <a:buSzPts val="3000"/>
              <a:buFont typeface="Shadows Into Light"/>
              <a:buNone/>
              <a:defRPr sz="3000" b="0" i="0" u="none" strike="noStrike" cap="none">
                <a:solidFill>
                  <a:srgbClr val="505670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9pPr>
          </a:lstStyle>
          <a:p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如果你剛好符合某些特殊背景的條件</a:t>
            </a:r>
            <a:r>
              <a:rPr lang="en-US" altLang="zh-TW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…</a:t>
            </a:r>
            <a:endParaRPr lang="zh-TW" altLang="en-US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Google Shape;180;p40"/>
          <p:cNvSpPr txBox="1">
            <a:spLocks/>
          </p:cNvSpPr>
          <p:nvPr/>
        </p:nvSpPr>
        <p:spPr>
          <a:xfrm>
            <a:off x="1092228" y="1568367"/>
            <a:ext cx="7056437" cy="4083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505670"/>
              </a:buClr>
              <a:buSzPts val="2400"/>
              <a:buFont typeface="Varela Round"/>
              <a:buChar char="▧"/>
              <a:defRPr sz="2400" b="0" i="0" u="none" strike="noStrike" cap="none">
                <a:solidFill>
                  <a:srgbClr val="505670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670"/>
              </a:buClr>
              <a:buSzPts val="2000"/>
              <a:buFont typeface="Varela Round"/>
              <a:buChar char="○"/>
              <a:defRPr sz="2000" b="0" i="0" u="none" strike="noStrike" cap="none">
                <a:solidFill>
                  <a:srgbClr val="505670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670"/>
              </a:buClr>
              <a:buSzPts val="2000"/>
              <a:buFont typeface="Varela Round"/>
              <a:buChar char="■"/>
              <a:defRPr sz="2000" b="0" i="0" u="none" strike="noStrike" cap="none">
                <a:solidFill>
                  <a:srgbClr val="505670"/>
                </a:solidFill>
                <a:latin typeface="Varela Round"/>
                <a:ea typeface="Varela Round"/>
                <a:cs typeface="Varela Round"/>
                <a:sym typeface="Varela Round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670"/>
              </a:buClr>
              <a:buSzPts val="1600"/>
              <a:buFont typeface="Varela Round"/>
              <a:buChar char="●"/>
              <a:defRPr sz="1600" b="0" i="0" u="none" strike="noStrike" cap="none">
                <a:solidFill>
                  <a:srgbClr val="505670"/>
                </a:solidFill>
                <a:latin typeface="Varela Round"/>
                <a:ea typeface="Varela Round"/>
                <a:cs typeface="Varela Round"/>
                <a:sym typeface="Varela Round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670"/>
              </a:buClr>
              <a:buSzPts val="1600"/>
              <a:buFont typeface="Varela Round"/>
              <a:buChar char="○"/>
              <a:defRPr sz="1600" b="0" i="0" u="none" strike="noStrike" cap="none">
                <a:solidFill>
                  <a:srgbClr val="505670"/>
                </a:solidFill>
                <a:latin typeface="Varela Round"/>
                <a:ea typeface="Varela Round"/>
                <a:cs typeface="Varela Round"/>
                <a:sym typeface="Varela Round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670"/>
              </a:buClr>
              <a:buSzPts val="1600"/>
              <a:buFont typeface="Varela Round"/>
              <a:buChar char="■"/>
              <a:defRPr sz="1600" b="0" i="0" u="none" strike="noStrike" cap="none">
                <a:solidFill>
                  <a:srgbClr val="505670"/>
                </a:solidFill>
                <a:latin typeface="Varela Round"/>
                <a:ea typeface="Varela Round"/>
                <a:cs typeface="Varela Round"/>
                <a:sym typeface="Varela Round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670"/>
              </a:buClr>
              <a:buSzPts val="1600"/>
              <a:buFont typeface="Varela Round"/>
              <a:buChar char="●"/>
              <a:defRPr sz="1600" b="0" i="0" u="none" strike="noStrike" cap="none">
                <a:solidFill>
                  <a:srgbClr val="505670"/>
                </a:solidFill>
                <a:latin typeface="Varela Round"/>
                <a:ea typeface="Varela Round"/>
                <a:cs typeface="Varela Round"/>
                <a:sym typeface="Varela Round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670"/>
              </a:buClr>
              <a:buSzPts val="1600"/>
              <a:buFont typeface="Varela Round"/>
              <a:buChar char="○"/>
              <a:defRPr sz="1600" b="0" i="0" u="none" strike="noStrike" cap="none">
                <a:solidFill>
                  <a:srgbClr val="505670"/>
                </a:solidFill>
                <a:latin typeface="Varela Round"/>
                <a:ea typeface="Varela Round"/>
                <a:cs typeface="Varela Round"/>
                <a:sym typeface="Varela Round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670"/>
              </a:buClr>
              <a:buSzPts val="1600"/>
              <a:buFont typeface="Varela Round"/>
              <a:buChar char="■"/>
              <a:defRPr sz="1600" b="0" i="0" u="none" strike="noStrike" cap="none">
                <a:solidFill>
                  <a:srgbClr val="505670"/>
                </a:solidFill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r>
              <a:rPr lang="zh-TW" altLang="en-US" b="1" dirty="0">
                <a:latin typeface="微軟正黑體" pitchFamily="34" charset="-120"/>
                <a:ea typeface="微軟正黑體" pitchFamily="34" charset="-120"/>
              </a:rPr>
              <a:t>某些校系有開原住民外加名額</a:t>
            </a:r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</a:rPr>
              <a:t>，會外加的篩選機制，請具備原住民身分的同學主動查詢簡章</a:t>
            </a:r>
            <a:r>
              <a:rPr lang="en-US" altLang="zh-TW" b="1" dirty="0" smtClean="0">
                <a:latin typeface="微軟正黑體" pitchFamily="34" charset="-120"/>
                <a:ea typeface="微軟正黑體" pitchFamily="34" charset="-120"/>
              </a:rPr>
              <a:t>p.8</a:t>
            </a:r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</a:rPr>
              <a:t>、</a:t>
            </a:r>
            <a:r>
              <a:rPr lang="en-US" altLang="zh-TW" b="1" dirty="0" smtClean="0">
                <a:latin typeface="微軟正黑體" pitchFamily="34" charset="-120"/>
                <a:ea typeface="微軟正黑體" pitchFamily="34" charset="-120"/>
              </a:rPr>
              <a:t>p.12</a:t>
            </a:r>
            <a:endParaRPr lang="zh-TW" altLang="en-US" b="1" dirty="0" smtClean="0">
              <a:latin typeface="微軟正黑體" pitchFamily="34" charset="-120"/>
              <a:ea typeface="微軟正黑體" pitchFamily="34" charset="-120"/>
            </a:endParaRPr>
          </a:p>
          <a:p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</a:rPr>
              <a:t>台大希望組、師大不分系晨光組、興大興翼招生組、成大成星招生組、政大政星招生組、高醫薪火招生組、交大旋坤揚帆組、中央向日葵招生組</a:t>
            </a:r>
            <a:r>
              <a:rPr lang="en-US" altLang="zh-TW" b="1" dirty="0" smtClean="0">
                <a:latin typeface="微軟正黑體" pitchFamily="34" charset="-120"/>
                <a:ea typeface="微軟正黑體" pitchFamily="34" charset="-120"/>
              </a:rPr>
              <a:t>…</a:t>
            </a:r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</a:rPr>
              <a:t>等扶助弱勢組別，僅開放某些特殊背景的學生選填。</a:t>
            </a:r>
            <a:r>
              <a:rPr lang="zh-TW" altLang="en-US" sz="2000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詳情請自行查閱簡章</a:t>
            </a:r>
            <a:endParaRPr lang="en-US" altLang="zh-TW" sz="2000" b="1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  <a:p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</a:rPr>
              <a:t>如果剛好具備這樣身分，不要錯過這個小福利</a:t>
            </a:r>
            <a:r>
              <a:rPr lang="en-US" altLang="zh-TW" b="1" dirty="0" smtClean="0">
                <a:latin typeface="微軟正黑體" pitchFamily="34" charset="-120"/>
                <a:ea typeface="微軟正黑體" pitchFamily="34" charset="-120"/>
              </a:rPr>
              <a:t>!!</a:t>
            </a:r>
            <a:endParaRPr lang="en-US" altLang="zh-TW" b="1" dirty="0">
              <a:latin typeface="微軟正黑體" pitchFamily="34" charset="-120"/>
              <a:ea typeface="微軟正黑體" pitchFamily="34" charset="-120"/>
            </a:endParaRPr>
          </a:p>
          <a:p>
            <a:endParaRPr lang="en-US" altLang="zh-TW" b="1" dirty="0">
              <a:latin typeface="微軟正黑體" pitchFamily="34" charset="-120"/>
              <a:ea typeface="微軟正黑體" pitchFamily="34" charset="-120"/>
            </a:endParaRPr>
          </a:p>
          <a:p>
            <a:endParaRPr lang="en-US" altLang="zh-TW" b="1" dirty="0" smtClean="0">
              <a:latin typeface="微軟正黑體" pitchFamily="34" charset="-120"/>
              <a:ea typeface="微軟正黑體" pitchFamily="34" charset="-120"/>
            </a:endParaRPr>
          </a:p>
          <a:p>
            <a:endParaRPr lang="en-US" altLang="zh-TW" b="1" dirty="0" smtClean="0">
              <a:latin typeface="微軟正黑體" pitchFamily="34" charset="-120"/>
              <a:ea typeface="微軟正黑體" pitchFamily="34" charset="-120"/>
            </a:endParaRPr>
          </a:p>
          <a:p>
            <a:endParaRPr lang="en-US" altLang="zh-TW" b="1" dirty="0" smtClean="0">
              <a:latin typeface="微軟正黑體" pitchFamily="34" charset="-120"/>
              <a:ea typeface="微軟正黑體" pitchFamily="34" charset="-120"/>
            </a:endParaRPr>
          </a:p>
          <a:p>
            <a:endParaRPr lang="zh-TW" altLang="en-US" b="1" dirty="0"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068771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32</a:t>
            </a:fld>
            <a:endParaRPr lang="en"/>
          </a:p>
        </p:txBody>
      </p:sp>
      <p:sp>
        <p:nvSpPr>
          <p:cNvPr id="3" name="Google Shape;179;p40"/>
          <p:cNvSpPr txBox="1">
            <a:spLocks/>
          </p:cNvSpPr>
          <p:nvPr/>
        </p:nvSpPr>
        <p:spPr>
          <a:xfrm>
            <a:off x="1079125" y="865639"/>
            <a:ext cx="7086600" cy="909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670"/>
              </a:buClr>
              <a:buSzPts val="3000"/>
              <a:buFont typeface="Shadows Into Light"/>
              <a:buNone/>
              <a:defRPr sz="3000" b="0" i="0" u="none" strike="noStrike" cap="none">
                <a:solidFill>
                  <a:srgbClr val="505670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670"/>
              </a:buClr>
              <a:buSzPts val="3000"/>
              <a:buFont typeface="Shadows Into Light"/>
              <a:buNone/>
              <a:defRPr sz="3000" b="0" i="0" u="none" strike="noStrike" cap="none">
                <a:solidFill>
                  <a:srgbClr val="505670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670"/>
              </a:buClr>
              <a:buSzPts val="3000"/>
              <a:buFont typeface="Shadows Into Light"/>
              <a:buNone/>
              <a:defRPr sz="3000" b="0" i="0" u="none" strike="noStrike" cap="none">
                <a:solidFill>
                  <a:srgbClr val="505670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670"/>
              </a:buClr>
              <a:buSzPts val="3000"/>
              <a:buFont typeface="Shadows Into Light"/>
              <a:buNone/>
              <a:defRPr sz="3000" b="0" i="0" u="none" strike="noStrike" cap="none">
                <a:solidFill>
                  <a:srgbClr val="505670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670"/>
              </a:buClr>
              <a:buSzPts val="3000"/>
              <a:buFont typeface="Shadows Into Light"/>
              <a:buNone/>
              <a:defRPr sz="3000" b="0" i="0" u="none" strike="noStrike" cap="none">
                <a:solidFill>
                  <a:srgbClr val="505670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670"/>
              </a:buClr>
              <a:buSzPts val="3000"/>
              <a:buFont typeface="Shadows Into Light"/>
              <a:buNone/>
              <a:defRPr sz="3000" b="0" i="0" u="none" strike="noStrike" cap="none">
                <a:solidFill>
                  <a:srgbClr val="505670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670"/>
              </a:buClr>
              <a:buSzPts val="3000"/>
              <a:buFont typeface="Shadows Into Light"/>
              <a:buNone/>
              <a:defRPr sz="3000" b="0" i="0" u="none" strike="noStrike" cap="none">
                <a:solidFill>
                  <a:srgbClr val="505670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670"/>
              </a:buClr>
              <a:buSzPts val="3000"/>
              <a:buFont typeface="Shadows Into Light"/>
              <a:buNone/>
              <a:defRPr sz="3000" b="0" i="0" u="none" strike="noStrike" cap="none">
                <a:solidFill>
                  <a:srgbClr val="505670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670"/>
              </a:buClr>
              <a:buSzPts val="3000"/>
              <a:buFont typeface="Shadows Into Light"/>
              <a:buNone/>
              <a:defRPr sz="3000" b="0" i="0" u="none" strike="noStrike" cap="none">
                <a:solidFill>
                  <a:srgbClr val="505670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9pPr>
          </a:lstStyle>
          <a:p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想不到吧</a:t>
            </a:r>
            <a:r>
              <a:rPr lang="en-US" altLang="zh-TW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!</a:t>
            </a:r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這個也要考慮</a:t>
            </a:r>
            <a:r>
              <a:rPr lang="en-US" altLang="zh-TW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…</a:t>
            </a:r>
            <a:endParaRPr lang="zh-TW" altLang="en-US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Google Shape;180;p40"/>
          <p:cNvSpPr txBox="1">
            <a:spLocks/>
          </p:cNvSpPr>
          <p:nvPr/>
        </p:nvSpPr>
        <p:spPr>
          <a:xfrm>
            <a:off x="1092228" y="1722742"/>
            <a:ext cx="7056437" cy="4083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505670"/>
              </a:buClr>
              <a:buSzPts val="2400"/>
              <a:buFont typeface="Varela Round"/>
              <a:buChar char="▧"/>
              <a:defRPr sz="2400" b="0" i="0" u="none" strike="noStrike" cap="none">
                <a:solidFill>
                  <a:srgbClr val="505670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670"/>
              </a:buClr>
              <a:buSzPts val="2000"/>
              <a:buFont typeface="Varela Round"/>
              <a:buChar char="○"/>
              <a:defRPr sz="2000" b="0" i="0" u="none" strike="noStrike" cap="none">
                <a:solidFill>
                  <a:srgbClr val="505670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670"/>
              </a:buClr>
              <a:buSzPts val="2000"/>
              <a:buFont typeface="Varela Round"/>
              <a:buChar char="■"/>
              <a:defRPr sz="2000" b="0" i="0" u="none" strike="noStrike" cap="none">
                <a:solidFill>
                  <a:srgbClr val="505670"/>
                </a:solidFill>
                <a:latin typeface="Varela Round"/>
                <a:ea typeface="Varela Round"/>
                <a:cs typeface="Varela Round"/>
                <a:sym typeface="Varela Round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670"/>
              </a:buClr>
              <a:buSzPts val="1600"/>
              <a:buFont typeface="Varela Round"/>
              <a:buChar char="●"/>
              <a:defRPr sz="1600" b="0" i="0" u="none" strike="noStrike" cap="none">
                <a:solidFill>
                  <a:srgbClr val="505670"/>
                </a:solidFill>
                <a:latin typeface="Varela Round"/>
                <a:ea typeface="Varela Round"/>
                <a:cs typeface="Varela Round"/>
                <a:sym typeface="Varela Round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670"/>
              </a:buClr>
              <a:buSzPts val="1600"/>
              <a:buFont typeface="Varela Round"/>
              <a:buChar char="○"/>
              <a:defRPr sz="1600" b="0" i="0" u="none" strike="noStrike" cap="none">
                <a:solidFill>
                  <a:srgbClr val="505670"/>
                </a:solidFill>
                <a:latin typeface="Varela Round"/>
                <a:ea typeface="Varela Round"/>
                <a:cs typeface="Varela Round"/>
                <a:sym typeface="Varela Round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670"/>
              </a:buClr>
              <a:buSzPts val="1600"/>
              <a:buFont typeface="Varela Round"/>
              <a:buChar char="■"/>
              <a:defRPr sz="1600" b="0" i="0" u="none" strike="noStrike" cap="none">
                <a:solidFill>
                  <a:srgbClr val="505670"/>
                </a:solidFill>
                <a:latin typeface="Varela Round"/>
                <a:ea typeface="Varela Round"/>
                <a:cs typeface="Varela Round"/>
                <a:sym typeface="Varela Round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670"/>
              </a:buClr>
              <a:buSzPts val="1600"/>
              <a:buFont typeface="Varela Round"/>
              <a:buChar char="●"/>
              <a:defRPr sz="1600" b="0" i="0" u="none" strike="noStrike" cap="none">
                <a:solidFill>
                  <a:srgbClr val="505670"/>
                </a:solidFill>
                <a:latin typeface="Varela Round"/>
                <a:ea typeface="Varela Round"/>
                <a:cs typeface="Varela Round"/>
                <a:sym typeface="Varela Round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670"/>
              </a:buClr>
              <a:buSzPts val="1600"/>
              <a:buFont typeface="Varela Round"/>
              <a:buChar char="○"/>
              <a:defRPr sz="1600" b="0" i="0" u="none" strike="noStrike" cap="none">
                <a:solidFill>
                  <a:srgbClr val="505670"/>
                </a:solidFill>
                <a:latin typeface="Varela Round"/>
                <a:ea typeface="Varela Round"/>
                <a:cs typeface="Varela Round"/>
                <a:sym typeface="Varela Round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670"/>
              </a:buClr>
              <a:buSzPts val="1600"/>
              <a:buFont typeface="Varela Round"/>
              <a:buChar char="■"/>
              <a:defRPr sz="1600" b="0" i="0" u="none" strike="noStrike" cap="none">
                <a:solidFill>
                  <a:srgbClr val="505670"/>
                </a:solidFill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</a:rPr>
              <a:t>第二階段指定項目考試，是否有撞期</a:t>
            </a:r>
            <a:r>
              <a:rPr lang="en-US" altLang="zh-TW" b="1" dirty="0" smtClean="0">
                <a:latin typeface="微軟正黑體" pitchFamily="34" charset="-120"/>
                <a:ea typeface="微軟正黑體" pitchFamily="34" charset="-120"/>
              </a:rPr>
              <a:t>?</a:t>
            </a:r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</a:rPr>
              <a:t>如何取捨</a:t>
            </a:r>
            <a:r>
              <a:rPr lang="en-US" altLang="zh-TW" b="1" dirty="0" smtClean="0">
                <a:latin typeface="微軟正黑體" pitchFamily="34" charset="-120"/>
                <a:ea typeface="微軟正黑體" pitchFamily="34" charset="-120"/>
              </a:rPr>
              <a:t>?</a:t>
            </a:r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</a:rPr>
              <a:t> </a:t>
            </a:r>
            <a:endParaRPr lang="en-US" altLang="zh-TW" b="1" dirty="0" smtClean="0">
              <a:latin typeface="微軟正黑體" pitchFamily="34" charset="-120"/>
              <a:ea typeface="微軟正黑體" pitchFamily="34" charset="-120"/>
            </a:endParaRPr>
          </a:p>
          <a:p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</a:rPr>
              <a:t>校系是否可以接受彈性調整面試時間</a:t>
            </a:r>
            <a:r>
              <a:rPr lang="en-US" altLang="zh-TW" b="1" dirty="0" smtClean="0">
                <a:latin typeface="微軟正黑體" pitchFamily="34" charset="-120"/>
                <a:ea typeface="微軟正黑體" pitchFamily="34" charset="-120"/>
              </a:rPr>
              <a:t>??</a:t>
            </a:r>
          </a:p>
          <a:p>
            <a:r>
              <a:rPr lang="zh-TW" altLang="en-US" b="1" dirty="0">
                <a:latin typeface="微軟正黑體" pitchFamily="34" charset="-120"/>
                <a:ea typeface="微軟正黑體" pitchFamily="34" charset="-120"/>
              </a:rPr>
              <a:t>新增、更名、停</a:t>
            </a:r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</a:rPr>
              <a:t>招校系，會造成行情的波動。</a:t>
            </a:r>
            <a:endParaRPr lang="en-US" altLang="zh-TW" b="1" dirty="0" smtClean="0">
              <a:latin typeface="微軟正黑體" pitchFamily="34" charset="-120"/>
              <a:ea typeface="微軟正黑體" pitchFamily="34" charset="-120"/>
            </a:endParaRPr>
          </a:p>
          <a:p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</a:rPr>
              <a:t>某個科系今年的採計科目、篩選倍率改變了</a:t>
            </a:r>
            <a:r>
              <a:rPr lang="en-US" altLang="zh-TW" b="1" dirty="0" smtClean="0">
                <a:latin typeface="微軟正黑體" pitchFamily="34" charset="-120"/>
                <a:ea typeface="微軟正黑體" pitchFamily="34" charset="-120"/>
              </a:rPr>
              <a:t>…</a:t>
            </a:r>
          </a:p>
          <a:p>
            <a:r>
              <a:rPr lang="zh-TW" altLang="en-US" b="1" dirty="0">
                <a:latin typeface="微軟正黑體" pitchFamily="34" charset="-120"/>
                <a:ea typeface="微軟正黑體" pitchFamily="34" charset="-120"/>
              </a:rPr>
              <a:t>夢幻</a:t>
            </a:r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</a:rPr>
              <a:t>、正常、保守的</a:t>
            </a:r>
            <a:r>
              <a:rPr lang="zh-TW" altLang="en-US" b="1" dirty="0">
                <a:latin typeface="微軟正黑體" pitchFamily="34" charset="-120"/>
                <a:ea typeface="微軟正黑體" pitchFamily="34" charset="-120"/>
              </a:rPr>
              <a:t>志願，怎麼分配比例</a:t>
            </a:r>
            <a:r>
              <a:rPr lang="en-US" altLang="zh-TW" b="1" dirty="0">
                <a:latin typeface="微軟正黑體" pitchFamily="34" charset="-120"/>
                <a:ea typeface="微軟正黑體" pitchFamily="34" charset="-120"/>
              </a:rPr>
              <a:t>??</a:t>
            </a:r>
          </a:p>
          <a:p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</a:rPr>
              <a:t>學測一時失常，無法選填理想科系，也許可以從基礎科系讀起</a:t>
            </a:r>
            <a:r>
              <a:rPr lang="en-US" altLang="zh-TW" b="1" dirty="0" smtClean="0">
                <a:latin typeface="微軟正黑體" pitchFamily="34" charset="-120"/>
                <a:ea typeface="微軟正黑體" pitchFamily="34" charset="-120"/>
              </a:rPr>
              <a:t>…</a:t>
            </a:r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zh-TW" altLang="en-US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學系交通網的概念</a:t>
            </a:r>
            <a:endParaRPr lang="en-US" altLang="zh-TW" b="1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  <a:p>
            <a:endParaRPr lang="zh-TW" altLang="en-US" b="1" dirty="0"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510951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33</a:t>
            </a:fld>
            <a:endParaRPr lang="en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35" y="1775276"/>
            <a:ext cx="9069965" cy="33190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Google Shape;179;p40"/>
          <p:cNvSpPr txBox="1">
            <a:spLocks/>
          </p:cNvSpPr>
          <p:nvPr/>
        </p:nvSpPr>
        <p:spPr>
          <a:xfrm>
            <a:off x="1079125" y="865639"/>
            <a:ext cx="7086600" cy="909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670"/>
              </a:buClr>
              <a:buSzPts val="3000"/>
              <a:buFont typeface="Shadows Into Light"/>
              <a:buNone/>
              <a:defRPr sz="3000" b="0" i="0" u="none" strike="noStrike" cap="none">
                <a:solidFill>
                  <a:srgbClr val="505670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670"/>
              </a:buClr>
              <a:buSzPts val="3000"/>
              <a:buFont typeface="Shadows Into Light"/>
              <a:buNone/>
              <a:defRPr sz="3000" b="0" i="0" u="none" strike="noStrike" cap="none">
                <a:solidFill>
                  <a:srgbClr val="505670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670"/>
              </a:buClr>
              <a:buSzPts val="3000"/>
              <a:buFont typeface="Shadows Into Light"/>
              <a:buNone/>
              <a:defRPr sz="3000" b="0" i="0" u="none" strike="noStrike" cap="none">
                <a:solidFill>
                  <a:srgbClr val="505670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670"/>
              </a:buClr>
              <a:buSzPts val="3000"/>
              <a:buFont typeface="Shadows Into Light"/>
              <a:buNone/>
              <a:defRPr sz="3000" b="0" i="0" u="none" strike="noStrike" cap="none">
                <a:solidFill>
                  <a:srgbClr val="505670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670"/>
              </a:buClr>
              <a:buSzPts val="3000"/>
              <a:buFont typeface="Shadows Into Light"/>
              <a:buNone/>
              <a:defRPr sz="3000" b="0" i="0" u="none" strike="noStrike" cap="none">
                <a:solidFill>
                  <a:srgbClr val="505670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670"/>
              </a:buClr>
              <a:buSzPts val="3000"/>
              <a:buFont typeface="Shadows Into Light"/>
              <a:buNone/>
              <a:defRPr sz="3000" b="0" i="0" u="none" strike="noStrike" cap="none">
                <a:solidFill>
                  <a:srgbClr val="505670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670"/>
              </a:buClr>
              <a:buSzPts val="3000"/>
              <a:buFont typeface="Shadows Into Light"/>
              <a:buNone/>
              <a:defRPr sz="3000" b="0" i="0" u="none" strike="noStrike" cap="none">
                <a:solidFill>
                  <a:srgbClr val="505670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670"/>
              </a:buClr>
              <a:buSzPts val="3000"/>
              <a:buFont typeface="Shadows Into Light"/>
              <a:buNone/>
              <a:defRPr sz="3000" b="0" i="0" u="none" strike="noStrike" cap="none">
                <a:solidFill>
                  <a:srgbClr val="505670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670"/>
              </a:buClr>
              <a:buSzPts val="3000"/>
              <a:buFont typeface="Shadows Into Light"/>
              <a:buNone/>
              <a:defRPr sz="3000" b="0" i="0" u="none" strike="noStrike" cap="none">
                <a:solidFill>
                  <a:srgbClr val="505670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9pPr>
          </a:lstStyle>
          <a:p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學系交通網</a:t>
            </a:r>
            <a:r>
              <a:rPr lang="en-US" altLang="zh-TW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舉例</a:t>
            </a:r>
            <a:r>
              <a:rPr lang="en-US" altLang="zh-TW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lang="zh-TW" altLang="en-US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4453247" y="5264181"/>
            <a:ext cx="4108872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學校首頁公告的參考資料中，有學系交通網檔案供下載。</a:t>
            </a:r>
            <a:endParaRPr lang="zh-TW" altLang="en-US" sz="2400" b="1" dirty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  <a:p>
            <a:endParaRPr lang="zh-TW" alt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6489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40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34</a:t>
            </a:fld>
            <a:endParaRPr/>
          </a:p>
        </p:txBody>
      </p:sp>
      <p:sp>
        <p:nvSpPr>
          <p:cNvPr id="179" name="Google Shape;179;p40"/>
          <p:cNvSpPr txBox="1">
            <a:spLocks noGrp="1"/>
          </p:cNvSpPr>
          <p:nvPr>
            <p:ph type="title" idx="4294967295"/>
          </p:nvPr>
        </p:nvSpPr>
        <p:spPr>
          <a:xfrm>
            <a:off x="1079125" y="699389"/>
            <a:ext cx="7086600" cy="909637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最後</a:t>
            </a:r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問問你自己</a:t>
            </a:r>
            <a:r>
              <a:rPr lang="en-US" altLang="zh-TW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…</a:t>
            </a:r>
            <a:endParaRPr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80" name="Google Shape;180;p40"/>
          <p:cNvSpPr txBox="1">
            <a:spLocks noGrp="1"/>
          </p:cNvSpPr>
          <p:nvPr>
            <p:ph type="body" idx="4294967295"/>
          </p:nvPr>
        </p:nvSpPr>
        <p:spPr>
          <a:xfrm>
            <a:off x="1094207" y="1950352"/>
            <a:ext cx="7056437" cy="40830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76200" lvl="0" indent="0">
              <a:buNone/>
            </a:pPr>
            <a:endParaRPr lang="en-US" altLang="zh-TW" b="1" dirty="0" smtClean="0">
              <a:latin typeface="微軟正黑體" pitchFamily="34" charset="-120"/>
              <a:ea typeface="微軟正黑體" pitchFamily="34" charset="-120"/>
            </a:endParaRPr>
          </a:p>
          <a:p>
            <a:pPr lvl="0"/>
            <a:endParaRPr b="1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5" name="Google Shape;180;p40"/>
          <p:cNvSpPr txBox="1">
            <a:spLocks/>
          </p:cNvSpPr>
          <p:nvPr/>
        </p:nvSpPr>
        <p:spPr>
          <a:xfrm>
            <a:off x="1092228" y="1722742"/>
            <a:ext cx="7056437" cy="4083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505670"/>
              </a:buClr>
              <a:buSzPts val="2400"/>
              <a:buFont typeface="Varela Round"/>
              <a:buChar char="▧"/>
              <a:defRPr sz="2400" b="0" i="0" u="none" strike="noStrike" cap="none">
                <a:solidFill>
                  <a:srgbClr val="505670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670"/>
              </a:buClr>
              <a:buSzPts val="2000"/>
              <a:buFont typeface="Varela Round"/>
              <a:buChar char="○"/>
              <a:defRPr sz="2000" b="0" i="0" u="none" strike="noStrike" cap="none">
                <a:solidFill>
                  <a:srgbClr val="505670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670"/>
              </a:buClr>
              <a:buSzPts val="2000"/>
              <a:buFont typeface="Varela Round"/>
              <a:buChar char="■"/>
              <a:defRPr sz="2000" b="0" i="0" u="none" strike="noStrike" cap="none">
                <a:solidFill>
                  <a:srgbClr val="505670"/>
                </a:solidFill>
                <a:latin typeface="Varela Round"/>
                <a:ea typeface="Varela Round"/>
                <a:cs typeface="Varela Round"/>
                <a:sym typeface="Varela Round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670"/>
              </a:buClr>
              <a:buSzPts val="1600"/>
              <a:buFont typeface="Varela Round"/>
              <a:buChar char="●"/>
              <a:defRPr sz="1600" b="0" i="0" u="none" strike="noStrike" cap="none">
                <a:solidFill>
                  <a:srgbClr val="505670"/>
                </a:solidFill>
                <a:latin typeface="Varela Round"/>
                <a:ea typeface="Varela Round"/>
                <a:cs typeface="Varela Round"/>
                <a:sym typeface="Varela Round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670"/>
              </a:buClr>
              <a:buSzPts val="1600"/>
              <a:buFont typeface="Varela Round"/>
              <a:buChar char="○"/>
              <a:defRPr sz="1600" b="0" i="0" u="none" strike="noStrike" cap="none">
                <a:solidFill>
                  <a:srgbClr val="505670"/>
                </a:solidFill>
                <a:latin typeface="Varela Round"/>
                <a:ea typeface="Varela Round"/>
                <a:cs typeface="Varela Round"/>
                <a:sym typeface="Varela Round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670"/>
              </a:buClr>
              <a:buSzPts val="1600"/>
              <a:buFont typeface="Varela Round"/>
              <a:buChar char="■"/>
              <a:defRPr sz="1600" b="0" i="0" u="none" strike="noStrike" cap="none">
                <a:solidFill>
                  <a:srgbClr val="505670"/>
                </a:solidFill>
                <a:latin typeface="Varela Round"/>
                <a:ea typeface="Varela Round"/>
                <a:cs typeface="Varela Round"/>
                <a:sym typeface="Varela Round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670"/>
              </a:buClr>
              <a:buSzPts val="1600"/>
              <a:buFont typeface="Varela Round"/>
              <a:buChar char="●"/>
              <a:defRPr sz="1600" b="0" i="0" u="none" strike="noStrike" cap="none">
                <a:solidFill>
                  <a:srgbClr val="505670"/>
                </a:solidFill>
                <a:latin typeface="Varela Round"/>
                <a:ea typeface="Varela Round"/>
                <a:cs typeface="Varela Round"/>
                <a:sym typeface="Varela Round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670"/>
              </a:buClr>
              <a:buSzPts val="1600"/>
              <a:buFont typeface="Varela Round"/>
              <a:buChar char="○"/>
              <a:defRPr sz="1600" b="0" i="0" u="none" strike="noStrike" cap="none">
                <a:solidFill>
                  <a:srgbClr val="505670"/>
                </a:solidFill>
                <a:latin typeface="Varela Round"/>
                <a:ea typeface="Varela Round"/>
                <a:cs typeface="Varela Round"/>
                <a:sym typeface="Varela Round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670"/>
              </a:buClr>
              <a:buSzPts val="1600"/>
              <a:buFont typeface="Varela Round"/>
              <a:buChar char="■"/>
              <a:defRPr sz="1600" b="0" i="0" u="none" strike="noStrike" cap="none">
                <a:solidFill>
                  <a:srgbClr val="505670"/>
                </a:solidFill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</a:rPr>
              <a:t>這個系如果錄取了，你真的喜歡</a:t>
            </a:r>
            <a:r>
              <a:rPr lang="en-US" altLang="zh-TW" b="1" dirty="0" smtClean="0">
                <a:latin typeface="微軟正黑體" pitchFamily="34" charset="-120"/>
                <a:ea typeface="微軟正黑體" pitchFamily="34" charset="-120"/>
              </a:rPr>
              <a:t>?</a:t>
            </a:r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</a:rPr>
              <a:t>真的會去念</a:t>
            </a:r>
            <a:r>
              <a:rPr lang="en-US" altLang="zh-TW" b="1" dirty="0" smtClean="0">
                <a:latin typeface="微軟正黑體" pitchFamily="34" charset="-120"/>
                <a:ea typeface="微軟正黑體" pitchFamily="34" charset="-120"/>
              </a:rPr>
              <a:t>?</a:t>
            </a:r>
          </a:p>
          <a:p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</a:rPr>
              <a:t>別人口中的熱門科系，你就考得上</a:t>
            </a:r>
            <a:r>
              <a:rPr lang="en-US" altLang="zh-TW" b="1" dirty="0" smtClean="0">
                <a:latin typeface="微軟正黑體" pitchFamily="34" charset="-120"/>
                <a:ea typeface="微軟正黑體" pitchFamily="34" charset="-120"/>
              </a:rPr>
              <a:t>/</a:t>
            </a:r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</a:rPr>
              <a:t>念得完</a:t>
            </a:r>
            <a:r>
              <a:rPr lang="en-US" altLang="zh-TW" b="1" dirty="0" smtClean="0">
                <a:latin typeface="微軟正黑體" pitchFamily="34" charset="-120"/>
                <a:ea typeface="微軟正黑體" pitchFamily="34" charset="-120"/>
              </a:rPr>
              <a:t>??</a:t>
            </a:r>
          </a:p>
          <a:p>
            <a:r>
              <a:rPr lang="zh-TW" altLang="en-US" b="1" dirty="0">
                <a:latin typeface="微軟正黑體" pitchFamily="34" charset="-120"/>
                <a:ea typeface="微軟正黑體" pitchFamily="34" charset="-120"/>
              </a:rPr>
              <a:t>先</a:t>
            </a:r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</a:rPr>
              <a:t>考上</a:t>
            </a:r>
            <a:r>
              <a:rPr lang="en-US" altLang="zh-TW" b="1" dirty="0" smtClean="0">
                <a:latin typeface="微軟正黑體" pitchFamily="34" charset="-120"/>
                <a:ea typeface="微軟正黑體" pitchFamily="34" charset="-120"/>
              </a:rPr>
              <a:t>OO</a:t>
            </a:r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</a:rPr>
              <a:t>系，</a:t>
            </a:r>
            <a:r>
              <a:rPr lang="zh-TW" altLang="en-US" b="1" dirty="0">
                <a:latin typeface="微軟正黑體" pitchFamily="34" charset="-120"/>
                <a:ea typeface="微軟正黑體" pitchFamily="34" charset="-120"/>
              </a:rPr>
              <a:t>再轉</a:t>
            </a:r>
            <a:r>
              <a:rPr lang="en-US" altLang="zh-TW" b="1" dirty="0">
                <a:latin typeface="微軟正黑體" pitchFamily="34" charset="-120"/>
                <a:ea typeface="微軟正黑體" pitchFamily="34" charset="-120"/>
              </a:rPr>
              <a:t>XX</a:t>
            </a:r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</a:rPr>
              <a:t>系</a:t>
            </a:r>
            <a:r>
              <a:rPr lang="en-US" altLang="zh-TW" b="1" dirty="0" smtClean="0">
                <a:latin typeface="微軟正黑體" pitchFamily="34" charset="-120"/>
                <a:ea typeface="微軟正黑體" pitchFamily="34" charset="-120"/>
              </a:rPr>
              <a:t>…</a:t>
            </a:r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</a:rPr>
              <a:t>你</a:t>
            </a:r>
            <a:r>
              <a:rPr lang="zh-TW" altLang="en-US" b="1" dirty="0">
                <a:latin typeface="微軟正黑體" pitchFamily="34" charset="-120"/>
                <a:ea typeface="微軟正黑體" pitchFamily="34" charset="-120"/>
              </a:rPr>
              <a:t>敢保證你大學就不會安逸而忘記你的雄心壯志</a:t>
            </a:r>
            <a:r>
              <a:rPr lang="en-US" altLang="zh-TW" b="1" dirty="0" smtClean="0">
                <a:latin typeface="微軟正黑體" pitchFamily="34" charset="-120"/>
                <a:ea typeface="微軟正黑體" pitchFamily="34" charset="-120"/>
              </a:rPr>
              <a:t>??</a:t>
            </a:r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</a:rPr>
              <a:t>你又確定自己讀不感興趣的東西，有好看的大一上成績讓你轉系</a:t>
            </a:r>
            <a:r>
              <a:rPr lang="en-US" altLang="zh-TW" b="1" dirty="0" smtClean="0">
                <a:latin typeface="微軟正黑體" pitchFamily="34" charset="-120"/>
                <a:ea typeface="微軟正黑體" pitchFamily="34" charset="-120"/>
              </a:rPr>
              <a:t>??</a:t>
            </a:r>
          </a:p>
          <a:p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</a:rPr>
              <a:t>只因為你不想考指考</a:t>
            </a:r>
            <a:r>
              <a:rPr lang="en-US" altLang="zh-TW" b="1" dirty="0" smtClean="0">
                <a:latin typeface="微軟正黑體" pitchFamily="34" charset="-120"/>
                <a:ea typeface="微軟正黑體" pitchFamily="34" charset="-120"/>
              </a:rPr>
              <a:t>…</a:t>
            </a:r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</a:rPr>
              <a:t>騙得了自己，但備審資料跟面試的表現，你說服得了教授嗎</a:t>
            </a:r>
            <a:r>
              <a:rPr lang="en-US" altLang="zh-TW" b="1" dirty="0" smtClean="0">
                <a:latin typeface="微軟正黑體" pitchFamily="34" charset="-120"/>
                <a:ea typeface="微軟正黑體" pitchFamily="34" charset="-120"/>
              </a:rPr>
              <a:t>??</a:t>
            </a:r>
          </a:p>
          <a:p>
            <a:endParaRPr lang="en-US" altLang="zh-TW" b="1" dirty="0" smtClean="0">
              <a:latin typeface="微軟正黑體" pitchFamily="34" charset="-120"/>
              <a:ea typeface="微軟正黑體" pitchFamily="34" charset="-120"/>
            </a:endParaRPr>
          </a:p>
          <a:p>
            <a:endParaRPr lang="zh-TW" altLang="en-US" b="1" dirty="0"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816430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8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35</a:t>
            </a:fld>
            <a:endParaRPr/>
          </a:p>
        </p:txBody>
      </p:sp>
      <p:sp>
        <p:nvSpPr>
          <p:cNvPr id="166" name="Google Shape;166;p38"/>
          <p:cNvSpPr txBox="1">
            <a:spLocks noGrp="1"/>
          </p:cNvSpPr>
          <p:nvPr>
            <p:ph type="ctrTitle" idx="4294967295"/>
          </p:nvPr>
        </p:nvSpPr>
        <p:spPr>
          <a:xfrm>
            <a:off x="938558" y="807078"/>
            <a:ext cx="5842000" cy="772342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4000" b="1" dirty="0" smtClean="0">
                <a:solidFill>
                  <a:srgbClr val="FFC000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Calibri" panose="020F0502020204030204" pitchFamily="34" charset="0"/>
              </a:rPr>
              <a:t>給同學們的提醒</a:t>
            </a:r>
            <a:endParaRPr sz="4000" b="1" dirty="0">
              <a:solidFill>
                <a:srgbClr val="FFC000"/>
              </a:solidFill>
              <a:latin typeface="Calibri" panose="020F0502020204030204" pitchFamily="34" charset="0"/>
              <a:ea typeface="微軟正黑體" panose="020B0604030504040204" pitchFamily="34" charset="-120"/>
              <a:cs typeface="Calibri" panose="020F0502020204030204" pitchFamily="34" charset="0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1068778" y="1560002"/>
            <a:ext cx="7113319" cy="33547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381000">
              <a:spcBef>
                <a:spcPts val="600"/>
              </a:spcBef>
              <a:buClr>
                <a:srgbClr val="505670"/>
              </a:buClr>
              <a:buSzPts val="2400"/>
              <a:buFont typeface="Varela Round"/>
              <a:buChar char="▧"/>
            </a:pPr>
            <a:r>
              <a:rPr lang="zh-TW" altLang="en-US" sz="2400" b="1" dirty="0">
                <a:solidFill>
                  <a:srgbClr val="505670"/>
                </a:solidFill>
                <a:latin typeface="微軟正黑體" pitchFamily="34" charset="-120"/>
                <a:ea typeface="微軟正黑體" pitchFamily="34" charset="-120"/>
                <a:cs typeface="Varela Round"/>
                <a:sym typeface="Varela Round"/>
              </a:rPr>
              <a:t>選填志願各項分析、評估，還是得靠自己研究。</a:t>
            </a:r>
            <a:r>
              <a:rPr lang="zh-TW" altLang="en-US" sz="2400" b="1" dirty="0" smtClean="0">
                <a:solidFill>
                  <a:srgbClr val="505670"/>
                </a:solidFill>
                <a:latin typeface="微軟正黑體" pitchFamily="34" charset="-120"/>
                <a:ea typeface="微軟正黑體" pitchFamily="34" charset="-120"/>
                <a:cs typeface="Varela Round"/>
                <a:sym typeface="Varela Round"/>
              </a:rPr>
              <a:t>不要期待別人給</a:t>
            </a:r>
            <a:r>
              <a:rPr lang="zh-TW" altLang="en-US" sz="2400" b="1" dirty="0">
                <a:solidFill>
                  <a:srgbClr val="505670"/>
                </a:solidFill>
                <a:latin typeface="微軟正黑體" pitchFamily="34" charset="-120"/>
                <a:ea typeface="微軟正黑體" pitchFamily="34" charset="-120"/>
                <a:cs typeface="Varela Round"/>
                <a:sym typeface="Varela Round"/>
              </a:rPr>
              <a:t>你現成的</a:t>
            </a:r>
            <a:r>
              <a:rPr lang="zh-TW" altLang="en-US" sz="2400" b="1" dirty="0" smtClean="0">
                <a:solidFill>
                  <a:srgbClr val="505670"/>
                </a:solidFill>
                <a:latin typeface="微軟正黑體" pitchFamily="34" charset="-120"/>
                <a:ea typeface="微軟正黑體" pitchFamily="34" charset="-120"/>
                <a:cs typeface="Varela Round"/>
                <a:sym typeface="Varela Round"/>
              </a:rPr>
              <a:t>答案、為你負責。</a:t>
            </a:r>
            <a:endParaRPr lang="en-US" altLang="zh-TW" sz="2400" b="1" dirty="0">
              <a:solidFill>
                <a:srgbClr val="505670"/>
              </a:solidFill>
              <a:latin typeface="微軟正黑體" pitchFamily="34" charset="-120"/>
              <a:ea typeface="微軟正黑體" pitchFamily="34" charset="-120"/>
              <a:cs typeface="Varela Round"/>
              <a:sym typeface="Varela Round"/>
            </a:endParaRPr>
          </a:p>
          <a:p>
            <a:pPr marL="457200" indent="-381000">
              <a:spcBef>
                <a:spcPts val="600"/>
              </a:spcBef>
              <a:buClr>
                <a:srgbClr val="505670"/>
              </a:buClr>
              <a:buSzPts val="2400"/>
              <a:buFont typeface="Varela Round"/>
              <a:buChar char="▧"/>
            </a:pPr>
            <a:r>
              <a:rPr lang="zh-TW" altLang="en-US" sz="2400" b="1" dirty="0">
                <a:solidFill>
                  <a:srgbClr val="505670"/>
                </a:solidFill>
                <a:latin typeface="微軟正黑體" pitchFamily="34" charset="-120"/>
                <a:ea typeface="微軟正黑體" pitchFamily="34" charset="-120"/>
                <a:cs typeface="Varela Round"/>
                <a:sym typeface="Varela Round"/>
              </a:rPr>
              <a:t>一般大學</a:t>
            </a:r>
            <a:r>
              <a:rPr lang="en-US" altLang="zh-TW" sz="2400" b="1" dirty="0">
                <a:solidFill>
                  <a:srgbClr val="505670"/>
                </a:solidFill>
                <a:latin typeface="微軟正黑體" pitchFamily="34" charset="-120"/>
                <a:ea typeface="微軟正黑體" pitchFamily="34" charset="-120"/>
                <a:cs typeface="Varela Round"/>
                <a:sym typeface="Varela Round"/>
              </a:rPr>
              <a:t>6</a:t>
            </a:r>
            <a:r>
              <a:rPr lang="zh-TW" altLang="zh-TW" sz="2400" b="1" dirty="0">
                <a:solidFill>
                  <a:srgbClr val="505670"/>
                </a:solidFill>
                <a:latin typeface="微軟正黑體" pitchFamily="34" charset="-120"/>
                <a:ea typeface="微軟正黑體" pitchFamily="34" charset="-120"/>
                <a:cs typeface="Varela Round"/>
                <a:sym typeface="Varela Round"/>
              </a:rPr>
              <a:t>系</a:t>
            </a:r>
            <a:r>
              <a:rPr lang="en-US" altLang="zh-TW" sz="2400" b="1" dirty="0">
                <a:solidFill>
                  <a:srgbClr val="505670"/>
                </a:solidFill>
                <a:latin typeface="微軟正黑體" pitchFamily="34" charset="-120"/>
                <a:ea typeface="微軟正黑體" pitchFamily="34" charset="-120"/>
                <a:cs typeface="Varela Round"/>
                <a:sym typeface="Varela Round"/>
              </a:rPr>
              <a:t>(</a:t>
            </a:r>
            <a:r>
              <a:rPr lang="zh-TW" altLang="en-US" sz="2400" b="1" dirty="0">
                <a:solidFill>
                  <a:srgbClr val="505670"/>
                </a:solidFill>
                <a:latin typeface="微軟正黑體" pitchFamily="34" charset="-120"/>
                <a:ea typeface="微軟正黑體" pitchFamily="34" charset="-120"/>
                <a:cs typeface="Varela Round"/>
                <a:sym typeface="Varela Round"/>
              </a:rPr>
              <a:t>或科大</a:t>
            </a:r>
            <a:r>
              <a:rPr lang="en-US" altLang="zh-TW" sz="2400" b="1" dirty="0">
                <a:solidFill>
                  <a:srgbClr val="505670"/>
                </a:solidFill>
                <a:latin typeface="微軟正黑體" pitchFamily="34" charset="-120"/>
                <a:ea typeface="微軟正黑體" pitchFamily="34" charset="-120"/>
                <a:cs typeface="Varela Round"/>
                <a:sym typeface="Varela Round"/>
              </a:rPr>
              <a:t>5</a:t>
            </a:r>
            <a:r>
              <a:rPr lang="zh-TW" altLang="en-US" sz="2400" b="1" dirty="0">
                <a:solidFill>
                  <a:srgbClr val="505670"/>
                </a:solidFill>
                <a:latin typeface="微軟正黑體" pitchFamily="34" charset="-120"/>
                <a:ea typeface="微軟正黑體" pitchFamily="34" charset="-120"/>
                <a:cs typeface="Varela Round"/>
                <a:sym typeface="Varela Round"/>
              </a:rPr>
              <a:t>系</a:t>
            </a:r>
            <a:r>
              <a:rPr lang="en-US" altLang="zh-TW" sz="2400" b="1" dirty="0">
                <a:solidFill>
                  <a:srgbClr val="505670"/>
                </a:solidFill>
                <a:latin typeface="微軟正黑體" pitchFamily="34" charset="-120"/>
                <a:ea typeface="微軟正黑體" pitchFamily="34" charset="-120"/>
                <a:cs typeface="Varela Round"/>
                <a:sym typeface="Varela Round"/>
              </a:rPr>
              <a:t>)</a:t>
            </a:r>
            <a:r>
              <a:rPr lang="zh-TW" altLang="zh-TW" sz="2400" b="1" dirty="0">
                <a:solidFill>
                  <a:srgbClr val="505670"/>
                </a:solidFill>
                <a:latin typeface="微軟正黑體" pitchFamily="34" charset="-120"/>
                <a:ea typeface="微軟正黑體" pitchFamily="34" charset="-120"/>
                <a:cs typeface="Varela Round"/>
                <a:sym typeface="Varela Round"/>
              </a:rPr>
              <a:t>不需要排志願序</a:t>
            </a:r>
            <a:r>
              <a:rPr lang="zh-TW" altLang="en-US" sz="2400" b="1" dirty="0">
                <a:solidFill>
                  <a:srgbClr val="505670"/>
                </a:solidFill>
                <a:latin typeface="微軟正黑體" pitchFamily="34" charset="-120"/>
                <a:ea typeface="微軟正黑體" pitchFamily="34" charset="-120"/>
                <a:cs typeface="Varela Round"/>
                <a:sym typeface="Varela Round"/>
              </a:rPr>
              <a:t>。</a:t>
            </a:r>
            <a:endParaRPr lang="en-US" altLang="zh-TW" sz="2400" b="1" dirty="0">
              <a:solidFill>
                <a:srgbClr val="505670"/>
              </a:solidFill>
              <a:latin typeface="微軟正黑體" pitchFamily="34" charset="-120"/>
              <a:ea typeface="微軟正黑體" pitchFamily="34" charset="-120"/>
              <a:cs typeface="Varela Round"/>
              <a:sym typeface="Varela Round"/>
            </a:endParaRPr>
          </a:p>
          <a:p>
            <a:pPr marL="457200" indent="-381000">
              <a:spcBef>
                <a:spcPts val="600"/>
              </a:spcBef>
              <a:buClr>
                <a:srgbClr val="505670"/>
              </a:buClr>
              <a:buSzPts val="2400"/>
              <a:buFont typeface="Varela Round"/>
              <a:buChar char="▧"/>
            </a:pPr>
            <a:r>
              <a:rPr lang="zh-TW" altLang="zh-TW" sz="2400" b="1" dirty="0">
                <a:solidFill>
                  <a:srgbClr val="505670"/>
                </a:solidFill>
                <a:latin typeface="微軟正黑體" pitchFamily="34" charset="-120"/>
                <a:ea typeface="微軟正黑體" pitchFamily="34" charset="-120"/>
                <a:cs typeface="Varela Round"/>
                <a:sym typeface="Varela Round"/>
              </a:rPr>
              <a:t>做最大準備</a:t>
            </a:r>
            <a:r>
              <a:rPr lang="zh-TW" altLang="en-US" sz="2400" b="1" dirty="0">
                <a:solidFill>
                  <a:srgbClr val="505670"/>
                </a:solidFill>
                <a:latin typeface="微軟正黑體" pitchFamily="34" charset="-120"/>
                <a:ea typeface="微軟正黑體" pitchFamily="34" charset="-120"/>
                <a:cs typeface="Varela Round"/>
                <a:sym typeface="Varela Round"/>
              </a:rPr>
              <a:t>，</a:t>
            </a:r>
            <a:r>
              <a:rPr lang="zh-TW" altLang="zh-TW" sz="2400" b="1" dirty="0">
                <a:solidFill>
                  <a:srgbClr val="505670"/>
                </a:solidFill>
                <a:latin typeface="微軟正黑體" pitchFamily="34" charset="-120"/>
                <a:ea typeface="微軟正黑體" pitchFamily="34" charset="-120"/>
                <a:cs typeface="Varela Round"/>
                <a:sym typeface="Varela Round"/>
              </a:rPr>
              <a:t>但要有最壞的打算</a:t>
            </a:r>
            <a:r>
              <a:rPr lang="zh-TW" altLang="en-US" sz="2400" b="1" dirty="0">
                <a:solidFill>
                  <a:srgbClr val="505670"/>
                </a:solidFill>
                <a:latin typeface="微軟正黑體" pitchFamily="34" charset="-120"/>
                <a:ea typeface="微軟正黑體" pitchFamily="34" charset="-120"/>
                <a:cs typeface="Varela Round"/>
                <a:sym typeface="Varela Round"/>
              </a:rPr>
              <a:t>。個人申請平均錄取率約六成</a:t>
            </a:r>
            <a:r>
              <a:rPr lang="en-US" altLang="zh-TW" sz="2400" b="1" dirty="0">
                <a:solidFill>
                  <a:srgbClr val="505670"/>
                </a:solidFill>
                <a:latin typeface="微軟正黑體" pitchFamily="34" charset="-120"/>
                <a:ea typeface="微軟正黑體" pitchFamily="34" charset="-120"/>
                <a:cs typeface="Varela Round"/>
                <a:sym typeface="Varela Round"/>
              </a:rPr>
              <a:t>--</a:t>
            </a:r>
            <a:r>
              <a:rPr lang="zh-TW" altLang="zh-TW" sz="2400" b="1" dirty="0">
                <a:solidFill>
                  <a:srgbClr val="505670"/>
                </a:solidFill>
                <a:latin typeface="微軟正黑體" pitchFamily="34" charset="-120"/>
                <a:ea typeface="微軟正黑體" pitchFamily="34" charset="-120"/>
                <a:cs typeface="Varela Round"/>
                <a:sym typeface="Varela Round"/>
              </a:rPr>
              <a:t>時間規劃管理</a:t>
            </a:r>
            <a:r>
              <a:rPr lang="zh-TW" altLang="en-US" sz="2400" b="1" dirty="0">
                <a:solidFill>
                  <a:srgbClr val="505670"/>
                </a:solidFill>
                <a:latin typeface="微軟正黑體" pitchFamily="34" charset="-120"/>
                <a:ea typeface="微軟正黑體" pitchFamily="34" charset="-120"/>
                <a:cs typeface="Varela Round"/>
                <a:sym typeface="Varela Round"/>
              </a:rPr>
              <a:t>、平常心面對。</a:t>
            </a:r>
            <a:endParaRPr lang="en-US" altLang="zh-TW" sz="2400" b="1" dirty="0">
              <a:solidFill>
                <a:srgbClr val="505670"/>
              </a:solidFill>
              <a:latin typeface="微軟正黑體" pitchFamily="34" charset="-120"/>
              <a:ea typeface="微軟正黑體" pitchFamily="34" charset="-120"/>
              <a:cs typeface="Varela Round"/>
              <a:sym typeface="Varela Round"/>
            </a:endParaRPr>
          </a:p>
          <a:p>
            <a:pPr marL="457200" indent="-381000">
              <a:spcBef>
                <a:spcPts val="600"/>
              </a:spcBef>
              <a:buClr>
                <a:srgbClr val="505670"/>
              </a:buClr>
              <a:buSzPts val="2400"/>
              <a:buFont typeface="Varela Round"/>
              <a:buChar char="▧"/>
            </a:pPr>
            <a:r>
              <a:rPr lang="zh-TW" altLang="en-US" sz="2400" b="1" dirty="0">
                <a:solidFill>
                  <a:srgbClr val="505670"/>
                </a:solidFill>
                <a:latin typeface="微軟正黑體" pitchFamily="34" charset="-120"/>
                <a:ea typeface="微軟正黑體" pitchFamily="34" charset="-120"/>
                <a:cs typeface="Varela Round"/>
                <a:sym typeface="Varela Round"/>
              </a:rPr>
              <a:t>請確定自己有把簡章上的重要訊息都讀過</a:t>
            </a:r>
            <a:r>
              <a:rPr lang="zh-TW" altLang="en-US" sz="2400" b="1" dirty="0" smtClean="0">
                <a:solidFill>
                  <a:srgbClr val="505670"/>
                </a:solidFill>
                <a:latin typeface="微軟正黑體" pitchFamily="34" charset="-120"/>
                <a:ea typeface="微軟正黑體" pitchFamily="34" charset="-120"/>
                <a:cs typeface="Varela Round"/>
                <a:sym typeface="Varela Round"/>
              </a:rPr>
              <a:t>。要找老師討論前，請確認自己的功課都做完了</a:t>
            </a:r>
            <a:r>
              <a:rPr lang="en-US" altLang="zh-TW" sz="2400" b="1" dirty="0" smtClean="0">
                <a:solidFill>
                  <a:srgbClr val="505670"/>
                </a:solidFill>
                <a:latin typeface="微軟正黑體" pitchFamily="34" charset="-120"/>
                <a:ea typeface="微軟正黑體" pitchFamily="34" charset="-120"/>
                <a:cs typeface="Varela Round"/>
                <a:sym typeface="Varela Round"/>
              </a:rPr>
              <a:t>…</a:t>
            </a:r>
            <a:endParaRPr lang="zh-TW" altLang="en-US" sz="2400" b="1" dirty="0">
              <a:solidFill>
                <a:srgbClr val="505670"/>
              </a:solidFill>
              <a:latin typeface="微軟正黑體" pitchFamily="34" charset="-120"/>
              <a:ea typeface="微軟正黑體" pitchFamily="34" charset="-120"/>
              <a:cs typeface="Varela Round"/>
              <a:sym typeface="Varela Round"/>
            </a:endParaRPr>
          </a:p>
          <a:p>
            <a:pPr marL="457200" indent="-381000">
              <a:spcBef>
                <a:spcPts val="600"/>
              </a:spcBef>
              <a:buClr>
                <a:srgbClr val="505670"/>
              </a:buClr>
              <a:buSzPts val="2400"/>
              <a:buFont typeface="Varela Round"/>
              <a:buChar char="▧"/>
            </a:pPr>
            <a:r>
              <a:rPr lang="zh-TW" altLang="en-US" sz="2400" b="1" dirty="0">
                <a:solidFill>
                  <a:srgbClr val="505670"/>
                </a:solidFill>
                <a:latin typeface="微軟正黑體" pitchFamily="34" charset="-120"/>
                <a:ea typeface="微軟正黑體" pitchFamily="34" charset="-120"/>
                <a:cs typeface="Varela Round"/>
                <a:sym typeface="Varela Round"/>
              </a:rPr>
              <a:t>管理好壓力</a:t>
            </a:r>
            <a:r>
              <a:rPr lang="zh-TW" altLang="zh-TW" sz="2400" b="1" dirty="0">
                <a:solidFill>
                  <a:srgbClr val="505670"/>
                </a:solidFill>
                <a:latin typeface="微軟正黑體" pitchFamily="34" charset="-120"/>
                <a:ea typeface="微軟正黑體" pitchFamily="34" charset="-120"/>
                <a:cs typeface="Varela Round"/>
                <a:sym typeface="Varela Round"/>
              </a:rPr>
              <a:t>：</a:t>
            </a:r>
            <a:r>
              <a:rPr lang="zh-TW" altLang="en-US" sz="2400" b="1" dirty="0">
                <a:solidFill>
                  <a:srgbClr val="505670"/>
                </a:solidFill>
                <a:latin typeface="微軟正黑體" pitchFamily="34" charset="-120"/>
                <a:ea typeface="微軟正黑體" pitchFamily="34" charset="-120"/>
                <a:cs typeface="Varela Round"/>
                <a:sym typeface="Varela Round"/>
              </a:rPr>
              <a:t>如保持彈性、適時</a:t>
            </a:r>
            <a:r>
              <a:rPr lang="zh-TW" altLang="en-US" sz="2400" b="1" dirty="0" smtClean="0">
                <a:solidFill>
                  <a:srgbClr val="505670"/>
                </a:solidFill>
                <a:latin typeface="微軟正黑體" pitchFamily="34" charset="-120"/>
                <a:ea typeface="微軟正黑體" pitchFamily="34" charset="-120"/>
                <a:cs typeface="Varela Round"/>
                <a:sym typeface="Varela Round"/>
              </a:rPr>
              <a:t>放鬆</a:t>
            </a:r>
            <a:r>
              <a:rPr lang="en-US" altLang="zh-TW" sz="2400" b="1" dirty="0" smtClean="0">
                <a:solidFill>
                  <a:srgbClr val="505670"/>
                </a:solidFill>
                <a:latin typeface="微軟正黑體" pitchFamily="34" charset="-120"/>
                <a:ea typeface="微軟正黑體" pitchFamily="34" charset="-120"/>
                <a:cs typeface="Varela Round"/>
                <a:sym typeface="Varela Round"/>
              </a:rPr>
              <a:t>…</a:t>
            </a:r>
            <a:endParaRPr lang="en-US" altLang="zh-TW" sz="2400" b="1" dirty="0">
              <a:solidFill>
                <a:srgbClr val="505670"/>
              </a:solidFill>
              <a:latin typeface="微軟正黑體" pitchFamily="34" charset="-120"/>
              <a:ea typeface="微軟正黑體" pitchFamily="34" charset="-120"/>
              <a:cs typeface="Varela Round"/>
              <a:sym typeface="Varela Round"/>
            </a:endParaRPr>
          </a:p>
        </p:txBody>
      </p:sp>
    </p:spTree>
    <p:extLst>
      <p:ext uri="{BB962C8B-B14F-4D97-AF65-F5344CB8AC3E}">
        <p14:creationId xmlns:p14="http://schemas.microsoft.com/office/powerpoint/2010/main" val="3198122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36</a:t>
            </a:fld>
            <a:endParaRPr lang="en"/>
          </a:p>
        </p:txBody>
      </p:sp>
      <p:sp>
        <p:nvSpPr>
          <p:cNvPr id="3" name="Google Shape;166;p38"/>
          <p:cNvSpPr txBox="1">
            <a:spLocks/>
          </p:cNvSpPr>
          <p:nvPr/>
        </p:nvSpPr>
        <p:spPr>
          <a:xfrm>
            <a:off x="938558" y="807078"/>
            <a:ext cx="5842000" cy="7723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670"/>
              </a:buClr>
              <a:buSzPts val="3000"/>
              <a:buFont typeface="Shadows Into Light"/>
              <a:buNone/>
              <a:defRPr sz="3000" b="0" i="0" u="none" strike="noStrike" cap="none">
                <a:solidFill>
                  <a:srgbClr val="505670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670"/>
              </a:buClr>
              <a:buSzPts val="3000"/>
              <a:buFont typeface="Shadows Into Light"/>
              <a:buNone/>
              <a:defRPr sz="3000" b="0" i="0" u="none" strike="noStrike" cap="none">
                <a:solidFill>
                  <a:srgbClr val="505670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670"/>
              </a:buClr>
              <a:buSzPts val="3000"/>
              <a:buFont typeface="Shadows Into Light"/>
              <a:buNone/>
              <a:defRPr sz="3000" b="0" i="0" u="none" strike="noStrike" cap="none">
                <a:solidFill>
                  <a:srgbClr val="505670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670"/>
              </a:buClr>
              <a:buSzPts val="3000"/>
              <a:buFont typeface="Shadows Into Light"/>
              <a:buNone/>
              <a:defRPr sz="3000" b="0" i="0" u="none" strike="noStrike" cap="none">
                <a:solidFill>
                  <a:srgbClr val="505670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670"/>
              </a:buClr>
              <a:buSzPts val="3000"/>
              <a:buFont typeface="Shadows Into Light"/>
              <a:buNone/>
              <a:defRPr sz="3000" b="0" i="0" u="none" strike="noStrike" cap="none">
                <a:solidFill>
                  <a:srgbClr val="505670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670"/>
              </a:buClr>
              <a:buSzPts val="3000"/>
              <a:buFont typeface="Shadows Into Light"/>
              <a:buNone/>
              <a:defRPr sz="3000" b="0" i="0" u="none" strike="noStrike" cap="none">
                <a:solidFill>
                  <a:srgbClr val="505670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670"/>
              </a:buClr>
              <a:buSzPts val="3000"/>
              <a:buFont typeface="Shadows Into Light"/>
              <a:buNone/>
              <a:defRPr sz="3000" b="0" i="0" u="none" strike="noStrike" cap="none">
                <a:solidFill>
                  <a:srgbClr val="505670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670"/>
              </a:buClr>
              <a:buSzPts val="3000"/>
              <a:buFont typeface="Shadows Into Light"/>
              <a:buNone/>
              <a:defRPr sz="3000" b="0" i="0" u="none" strike="noStrike" cap="none">
                <a:solidFill>
                  <a:srgbClr val="505670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670"/>
              </a:buClr>
              <a:buSzPts val="3000"/>
              <a:buFont typeface="Shadows Into Light"/>
              <a:buNone/>
              <a:defRPr sz="3000" b="0" i="0" u="none" strike="noStrike" cap="none">
                <a:solidFill>
                  <a:srgbClr val="505670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9pPr>
          </a:lstStyle>
          <a:p>
            <a:pPr algn="l"/>
            <a:r>
              <a:rPr lang="zh-TW" altLang="en-US" sz="4000" b="1" dirty="0" smtClean="0">
                <a:solidFill>
                  <a:srgbClr val="FFC000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Calibri" panose="020F0502020204030204" pitchFamily="34" charset="0"/>
              </a:rPr>
              <a:t>給家長們的提醒</a:t>
            </a:r>
            <a:endParaRPr lang="zh-TW" altLang="en-US" sz="4000" b="1" dirty="0">
              <a:solidFill>
                <a:srgbClr val="FFC000"/>
              </a:solidFill>
              <a:latin typeface="Calibri" panose="020F0502020204030204" pitchFamily="34" charset="0"/>
              <a:ea typeface="微軟正黑體" panose="020B0604030504040204" pitchFamily="34" charset="-120"/>
              <a:cs typeface="Calibri" panose="020F0502020204030204" pitchFamily="34" charset="0"/>
            </a:endParaRPr>
          </a:p>
        </p:txBody>
      </p:sp>
      <p:sp>
        <p:nvSpPr>
          <p:cNvPr id="5" name="內容版面配置區 1"/>
          <p:cNvSpPr txBox="1">
            <a:spLocks/>
          </p:cNvSpPr>
          <p:nvPr/>
        </p:nvSpPr>
        <p:spPr>
          <a:xfrm>
            <a:off x="977388" y="1512888"/>
            <a:ext cx="7234237" cy="463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505670"/>
              </a:buClr>
              <a:buSzPts val="2400"/>
              <a:buFont typeface="Varela Round"/>
              <a:buChar char="▧"/>
              <a:defRPr sz="2400" b="0" i="0" u="none" strike="noStrike" cap="none">
                <a:solidFill>
                  <a:srgbClr val="505670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670"/>
              </a:buClr>
              <a:buSzPts val="2000"/>
              <a:buFont typeface="Varela Round"/>
              <a:buChar char="○"/>
              <a:defRPr sz="2000" b="0" i="0" u="none" strike="noStrike" cap="none">
                <a:solidFill>
                  <a:srgbClr val="505670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670"/>
              </a:buClr>
              <a:buSzPts val="2000"/>
              <a:buFont typeface="Varela Round"/>
              <a:buChar char="■"/>
              <a:defRPr sz="2000" b="0" i="0" u="none" strike="noStrike" cap="none">
                <a:solidFill>
                  <a:srgbClr val="505670"/>
                </a:solidFill>
                <a:latin typeface="Varela Round"/>
                <a:ea typeface="Varela Round"/>
                <a:cs typeface="Varela Round"/>
                <a:sym typeface="Varela Round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670"/>
              </a:buClr>
              <a:buSzPts val="1600"/>
              <a:buFont typeface="Varela Round"/>
              <a:buChar char="●"/>
              <a:defRPr sz="1600" b="0" i="0" u="none" strike="noStrike" cap="none">
                <a:solidFill>
                  <a:srgbClr val="505670"/>
                </a:solidFill>
                <a:latin typeface="Varela Round"/>
                <a:ea typeface="Varela Round"/>
                <a:cs typeface="Varela Round"/>
                <a:sym typeface="Varela Round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670"/>
              </a:buClr>
              <a:buSzPts val="1600"/>
              <a:buFont typeface="Varela Round"/>
              <a:buChar char="○"/>
              <a:defRPr sz="1600" b="0" i="0" u="none" strike="noStrike" cap="none">
                <a:solidFill>
                  <a:srgbClr val="505670"/>
                </a:solidFill>
                <a:latin typeface="Varela Round"/>
                <a:ea typeface="Varela Round"/>
                <a:cs typeface="Varela Round"/>
                <a:sym typeface="Varela Round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670"/>
              </a:buClr>
              <a:buSzPts val="1600"/>
              <a:buFont typeface="Varela Round"/>
              <a:buChar char="■"/>
              <a:defRPr sz="1600" b="0" i="0" u="none" strike="noStrike" cap="none">
                <a:solidFill>
                  <a:srgbClr val="505670"/>
                </a:solidFill>
                <a:latin typeface="Varela Round"/>
                <a:ea typeface="Varela Round"/>
                <a:cs typeface="Varela Round"/>
                <a:sym typeface="Varela Round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670"/>
              </a:buClr>
              <a:buSzPts val="1600"/>
              <a:buFont typeface="Varela Round"/>
              <a:buChar char="●"/>
              <a:defRPr sz="1600" b="0" i="0" u="none" strike="noStrike" cap="none">
                <a:solidFill>
                  <a:srgbClr val="505670"/>
                </a:solidFill>
                <a:latin typeface="Varela Round"/>
                <a:ea typeface="Varela Round"/>
                <a:cs typeface="Varela Round"/>
                <a:sym typeface="Varela Round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670"/>
              </a:buClr>
              <a:buSzPts val="1600"/>
              <a:buFont typeface="Varela Round"/>
              <a:buChar char="○"/>
              <a:defRPr sz="1600" b="0" i="0" u="none" strike="noStrike" cap="none">
                <a:solidFill>
                  <a:srgbClr val="505670"/>
                </a:solidFill>
                <a:latin typeface="Varela Round"/>
                <a:ea typeface="Varela Round"/>
                <a:cs typeface="Varela Round"/>
                <a:sym typeface="Varela Round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670"/>
              </a:buClr>
              <a:buSzPts val="1600"/>
              <a:buFont typeface="Varela Round"/>
              <a:buChar char="■"/>
              <a:defRPr sz="1600" b="0" i="0" u="none" strike="noStrike" cap="none">
                <a:solidFill>
                  <a:srgbClr val="505670"/>
                </a:solidFill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  <a:sym typeface="Arial"/>
              </a:rPr>
              <a:t>了解升學制度的特性</a:t>
            </a:r>
            <a:r>
              <a:rPr lang="en-US" altLang="zh-TW" b="1" dirty="0" smtClean="0">
                <a:latin typeface="微軟正黑體" pitchFamily="34" charset="-120"/>
                <a:ea typeface="微軟正黑體" pitchFamily="34" charset="-120"/>
                <a:sym typeface="Arial"/>
              </a:rPr>
              <a:t>~</a:t>
            </a:r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  <a:sym typeface="Arial"/>
              </a:rPr>
              <a:t>理解陪伴、擇優避短。</a:t>
            </a:r>
            <a:endParaRPr lang="en-US" altLang="zh-TW" b="1" dirty="0" smtClean="0">
              <a:latin typeface="微軟正黑體" pitchFamily="34" charset="-120"/>
              <a:ea typeface="微軟正黑體" pitchFamily="34" charset="-120"/>
              <a:sym typeface="Arial"/>
            </a:endParaRPr>
          </a:p>
          <a:p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  <a:sym typeface="Arial"/>
              </a:rPr>
              <a:t>幫孩子注意重要日期，適度提醒但不要過度介入。</a:t>
            </a:r>
            <a:endParaRPr lang="en-US" altLang="zh-TW" b="1" dirty="0" smtClean="0">
              <a:latin typeface="微軟正黑體" pitchFamily="34" charset="-120"/>
              <a:ea typeface="微軟正黑體" pitchFamily="34" charset="-120"/>
              <a:sym typeface="Arial"/>
            </a:endParaRPr>
          </a:p>
          <a:p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  <a:sym typeface="Arial"/>
              </a:rPr>
              <a:t>關心與理</a:t>
            </a:r>
            <a:r>
              <a:rPr lang="zh-TW" altLang="zh-TW" b="1" dirty="0" smtClean="0">
                <a:latin typeface="微軟正黑體" pitchFamily="34" charset="-120"/>
                <a:ea typeface="微軟正黑體" pitchFamily="34" charset="-120"/>
                <a:sym typeface="Arial"/>
              </a:rPr>
              <a:t>解孩子</a:t>
            </a:r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  <a:sym typeface="Arial"/>
              </a:rPr>
              <a:t>在申請過程中可能的情緒波動。</a:t>
            </a:r>
            <a:endParaRPr lang="en-US" altLang="zh-TW" b="1" dirty="0" smtClean="0">
              <a:latin typeface="微軟正黑體" pitchFamily="34" charset="-120"/>
              <a:ea typeface="微軟正黑體" pitchFamily="34" charset="-120"/>
              <a:sym typeface="Arial"/>
            </a:endParaRPr>
          </a:p>
          <a:p>
            <a:r>
              <a:rPr lang="zh-TW" altLang="zh-TW" b="1" dirty="0" smtClean="0">
                <a:latin typeface="微軟正黑體" pitchFamily="34" charset="-120"/>
                <a:ea typeface="微軟正黑體" pitchFamily="34" charset="-120"/>
                <a:sym typeface="Arial"/>
              </a:rPr>
              <a:t>詢問孩子接下來的打算與自我期許，協助澄清但</a:t>
            </a:r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  <a:sym typeface="Arial"/>
              </a:rPr>
              <a:t>不</a:t>
            </a:r>
            <a:r>
              <a:rPr lang="zh-TW" altLang="zh-TW" b="1" dirty="0" smtClean="0">
                <a:latin typeface="微軟正黑體" pitchFamily="34" charset="-120"/>
                <a:ea typeface="微軟正黑體" pitchFamily="34" charset="-120"/>
                <a:sym typeface="Arial"/>
              </a:rPr>
              <a:t>要太快給建議</a:t>
            </a:r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  <a:sym typeface="Arial"/>
              </a:rPr>
              <a:t>。</a:t>
            </a:r>
            <a:endParaRPr lang="en-US" altLang="zh-TW" b="1" dirty="0" smtClean="0">
              <a:latin typeface="微軟正黑體" pitchFamily="34" charset="-120"/>
              <a:ea typeface="微軟正黑體" pitchFamily="34" charset="-120"/>
              <a:sym typeface="Arial"/>
            </a:endParaRPr>
          </a:p>
          <a:p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  <a:sym typeface="Arial"/>
              </a:rPr>
              <a:t>確認孩子</a:t>
            </a:r>
            <a:r>
              <a:rPr lang="zh-TW" altLang="zh-TW" b="1" dirty="0" smtClean="0">
                <a:latin typeface="微軟正黑體" pitchFamily="34" charset="-120"/>
                <a:ea typeface="微軟正黑體" pitchFamily="34" charset="-120"/>
                <a:sym typeface="Arial"/>
              </a:rPr>
              <a:t>希望</a:t>
            </a:r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  <a:sym typeface="Arial"/>
              </a:rPr>
              <a:t>您</a:t>
            </a:r>
            <a:r>
              <a:rPr lang="zh-TW" altLang="zh-TW" b="1" dirty="0" smtClean="0">
                <a:latin typeface="微軟正黑體" pitchFamily="34" charset="-120"/>
                <a:ea typeface="微軟正黑體" pitchFamily="34" charset="-120"/>
                <a:sym typeface="Arial"/>
              </a:rPr>
              <a:t>協助的地方</a:t>
            </a:r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  <a:sym typeface="Arial"/>
              </a:rPr>
              <a:t>，做剛好就好。</a:t>
            </a:r>
            <a:endParaRPr lang="en-US" altLang="zh-TW" b="1" dirty="0" smtClean="0">
              <a:latin typeface="微軟正黑體" pitchFamily="34" charset="-120"/>
              <a:ea typeface="微軟正黑體" pitchFamily="34" charset="-120"/>
              <a:sym typeface="Arial"/>
            </a:endParaRPr>
          </a:p>
          <a:p>
            <a:r>
              <a:rPr lang="zh-TW" altLang="zh-TW" b="1" dirty="0" smtClean="0">
                <a:latin typeface="微軟正黑體" pitchFamily="34" charset="-120"/>
                <a:ea typeface="微軟正黑體" pitchFamily="34" charset="-120"/>
                <a:sym typeface="Arial"/>
              </a:rPr>
              <a:t>以適當態度，陪伴孩子經驗這場人生第一次的重大生涯選擇與</a:t>
            </a:r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  <a:sym typeface="Arial"/>
              </a:rPr>
              <a:t>甄試過程。</a:t>
            </a:r>
            <a:endParaRPr lang="en-US" altLang="zh-TW" b="1" dirty="0" smtClean="0">
              <a:latin typeface="微軟正黑體" pitchFamily="34" charset="-120"/>
              <a:ea typeface="微軟正黑體" pitchFamily="34" charset="-120"/>
              <a:sym typeface="Arial"/>
            </a:endParaRPr>
          </a:p>
          <a:p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  <a:sym typeface="Arial"/>
              </a:rPr>
              <a:t>沒有絕對的熱門產業，熱情也許更能熬得出頭</a:t>
            </a:r>
            <a:r>
              <a:rPr lang="en-US" altLang="zh-TW" b="1" dirty="0" smtClean="0">
                <a:latin typeface="微軟正黑體" pitchFamily="34" charset="-120"/>
                <a:ea typeface="微軟正黑體" pitchFamily="34" charset="-120"/>
                <a:sym typeface="Arial"/>
              </a:rPr>
              <a:t>!</a:t>
            </a:r>
            <a:endParaRPr lang="en-US" altLang="zh-TW" b="1" dirty="0">
              <a:latin typeface="微軟正黑體" pitchFamily="34" charset="-120"/>
              <a:ea typeface="微軟正黑體" pitchFamily="34" charset="-12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67713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個人申請相關期程</a:t>
            </a:r>
            <a:endParaRPr lang="zh-TW" altLang="en-US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37</a:t>
            </a:fld>
            <a:endParaRPr lang="en"/>
          </a:p>
        </p:txBody>
      </p:sp>
      <p:sp>
        <p:nvSpPr>
          <p:cNvPr id="4" name="矩形 3"/>
          <p:cNvSpPr/>
          <p:nvPr/>
        </p:nvSpPr>
        <p:spPr>
          <a:xfrm>
            <a:off x="1068778" y="1607502"/>
            <a:ext cx="7113319" cy="29084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381000">
              <a:spcBef>
                <a:spcPts val="600"/>
              </a:spcBef>
              <a:buClr>
                <a:srgbClr val="505670"/>
              </a:buClr>
              <a:buSzPts val="2400"/>
              <a:buFont typeface="Varela Round"/>
              <a:buChar char="▧"/>
            </a:pPr>
            <a:r>
              <a:rPr lang="en-US" altLang="zh-TW" sz="2400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  <a:cs typeface="Varela Round"/>
                <a:sym typeface="Varela Round"/>
              </a:rPr>
              <a:t>2/25~3/5</a:t>
            </a:r>
            <a:r>
              <a:rPr lang="zh-TW" altLang="en-US" sz="2400" b="1" dirty="0" smtClean="0">
                <a:solidFill>
                  <a:srgbClr val="505670"/>
                </a:solidFill>
                <a:latin typeface="微軟正黑體" pitchFamily="34" charset="-120"/>
                <a:ea typeface="微軟正黑體" pitchFamily="34" charset="-120"/>
                <a:cs typeface="Varela Round"/>
                <a:sym typeface="Varela Round"/>
              </a:rPr>
              <a:t>一般大學及科大個人申請校內報名。同學記得登入成績查詢系統，填寫個人志願。</a:t>
            </a:r>
            <a:endParaRPr lang="en-US" altLang="zh-TW" sz="2400" b="1" dirty="0">
              <a:solidFill>
                <a:srgbClr val="505670"/>
              </a:solidFill>
              <a:latin typeface="微軟正黑體" pitchFamily="34" charset="-120"/>
              <a:ea typeface="微軟正黑體" pitchFamily="34" charset="-120"/>
              <a:cs typeface="Varela Round"/>
              <a:sym typeface="Varela Round"/>
            </a:endParaRPr>
          </a:p>
          <a:p>
            <a:pPr marL="457200" indent="-381000">
              <a:spcBef>
                <a:spcPts val="600"/>
              </a:spcBef>
              <a:buClr>
                <a:srgbClr val="505670"/>
              </a:buClr>
              <a:buSzPts val="2400"/>
              <a:buFont typeface="Varela Round"/>
              <a:buChar char="▧"/>
            </a:pPr>
            <a:r>
              <a:rPr lang="en-US" altLang="zh-TW" sz="2400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  <a:cs typeface="Varela Round"/>
                <a:sym typeface="Varela Round"/>
              </a:rPr>
              <a:t>3/11~3/15</a:t>
            </a:r>
            <a:r>
              <a:rPr lang="zh-TW" altLang="en-US" sz="2400" b="1" dirty="0" smtClean="0">
                <a:solidFill>
                  <a:srgbClr val="505670"/>
                </a:solidFill>
                <a:latin typeface="微軟正黑體" pitchFamily="34" charset="-120"/>
                <a:ea typeface="微軟正黑體" pitchFamily="34" charset="-120"/>
                <a:cs typeface="Varela Round"/>
                <a:sym typeface="Varela Round"/>
              </a:rPr>
              <a:t>一般大學及科大個人申請報名第一次校對及繳費。</a:t>
            </a:r>
            <a:endParaRPr lang="en-US" altLang="zh-TW" sz="2400" b="1" dirty="0">
              <a:solidFill>
                <a:srgbClr val="505670"/>
              </a:solidFill>
              <a:latin typeface="微軟正黑體" pitchFamily="34" charset="-120"/>
              <a:ea typeface="微軟正黑體" pitchFamily="34" charset="-120"/>
              <a:cs typeface="Varela Round"/>
              <a:sym typeface="Varela Round"/>
            </a:endParaRPr>
          </a:p>
          <a:p>
            <a:pPr marL="457200" indent="-381000">
              <a:spcBef>
                <a:spcPts val="600"/>
              </a:spcBef>
              <a:buClr>
                <a:srgbClr val="505670"/>
              </a:buClr>
              <a:buSzPts val="2400"/>
              <a:buFont typeface="Varela Round"/>
              <a:buChar char="▧"/>
            </a:pPr>
            <a:r>
              <a:rPr lang="en-US" altLang="zh-TW" sz="2400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  <a:cs typeface="Varela Round"/>
                <a:sym typeface="Varela Round"/>
              </a:rPr>
              <a:t>3/17~3/19</a:t>
            </a:r>
            <a:r>
              <a:rPr lang="zh-TW" altLang="en-US" sz="2400" b="1" dirty="0" smtClean="0">
                <a:solidFill>
                  <a:srgbClr val="505670"/>
                </a:solidFill>
                <a:latin typeface="微軟正黑體" pitchFamily="34" charset="-120"/>
                <a:ea typeface="微軟正黑體" pitchFamily="34" charset="-120"/>
                <a:cs typeface="Varela Round"/>
                <a:sym typeface="Varela Round"/>
              </a:rPr>
              <a:t>繁星錄取者，進行個人申請報名退費。</a:t>
            </a:r>
            <a:endParaRPr lang="en-US" altLang="zh-TW" sz="2400" b="1" dirty="0">
              <a:solidFill>
                <a:srgbClr val="505670"/>
              </a:solidFill>
              <a:latin typeface="微軟正黑體" pitchFamily="34" charset="-120"/>
              <a:ea typeface="微軟正黑體" pitchFamily="34" charset="-120"/>
              <a:cs typeface="Varela Round"/>
              <a:sym typeface="Varela Round"/>
            </a:endParaRPr>
          </a:p>
          <a:p>
            <a:pPr marL="457200" indent="-381000">
              <a:spcBef>
                <a:spcPts val="600"/>
              </a:spcBef>
              <a:buClr>
                <a:srgbClr val="505670"/>
              </a:buClr>
              <a:buSzPts val="2400"/>
              <a:buFont typeface="Varela Round"/>
              <a:buChar char="▧"/>
            </a:pPr>
            <a:r>
              <a:rPr lang="en-US" altLang="zh-TW" sz="2400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  <a:cs typeface="Varela Round"/>
                <a:sym typeface="Varela Round"/>
              </a:rPr>
              <a:t>3/31</a:t>
            </a:r>
            <a:r>
              <a:rPr lang="zh-TW" altLang="en-US" sz="2400" b="1" dirty="0" smtClean="0">
                <a:solidFill>
                  <a:srgbClr val="505670"/>
                </a:solidFill>
                <a:latin typeface="微軟正黑體" pitchFamily="34" charset="-120"/>
                <a:ea typeface="微軟正黑體" pitchFamily="34" charset="-120"/>
                <a:cs typeface="Varela Round"/>
                <a:sym typeface="Varela Round"/>
              </a:rPr>
              <a:t>一般大學及科大個人申請第一階段篩選結果公告。</a:t>
            </a:r>
            <a:endParaRPr lang="en-US" altLang="zh-TW" sz="2400" b="1" dirty="0">
              <a:solidFill>
                <a:srgbClr val="505670"/>
              </a:solidFill>
              <a:latin typeface="微軟正黑體" pitchFamily="34" charset="-120"/>
              <a:ea typeface="微軟正黑體" pitchFamily="34" charset="-120"/>
              <a:cs typeface="Varela Round"/>
              <a:sym typeface="Varela Round"/>
            </a:endParaRPr>
          </a:p>
        </p:txBody>
      </p:sp>
    </p:spTree>
    <p:extLst>
      <p:ext uri="{BB962C8B-B14F-4D97-AF65-F5344CB8AC3E}">
        <p14:creationId xmlns:p14="http://schemas.microsoft.com/office/powerpoint/2010/main" val="680055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59"/>
          <p:cNvSpPr txBox="1">
            <a:spLocks noGrp="1"/>
          </p:cNvSpPr>
          <p:nvPr>
            <p:ph type="ctrTitle" idx="4294967295"/>
          </p:nvPr>
        </p:nvSpPr>
        <p:spPr>
          <a:xfrm>
            <a:off x="1669950" y="1332700"/>
            <a:ext cx="5804100" cy="73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dirty="0" smtClean="0">
                <a:solidFill>
                  <a:srgbClr val="EA3A68"/>
                </a:solidFill>
                <a:latin typeface="Eras Demi ITC" panose="020B0805030504020804" pitchFamily="34" charset="0"/>
                <a:ea typeface="微軟正黑體" panose="020B0604030504040204" pitchFamily="34" charset="-120"/>
              </a:rPr>
              <a:t>Thanks</a:t>
            </a:r>
            <a:r>
              <a:rPr lang="en" sz="4800" dirty="0">
                <a:solidFill>
                  <a:srgbClr val="EA3A68"/>
                </a:solidFill>
                <a:latin typeface="Eras Demi ITC" panose="020B0805030504020804" pitchFamily="34" charset="0"/>
                <a:ea typeface="微軟正黑體" panose="020B0604030504040204" pitchFamily="34" charset="-120"/>
              </a:rPr>
              <a:t>!</a:t>
            </a:r>
            <a:endParaRPr sz="4800" dirty="0">
              <a:solidFill>
                <a:srgbClr val="EA3A68"/>
              </a:solidFill>
              <a:latin typeface="Eras Demi ITC" panose="020B0805030504020804" pitchFamily="34" charset="0"/>
              <a:ea typeface="微軟正黑體" panose="020B0604030504040204" pitchFamily="34" charset="-120"/>
            </a:endParaRPr>
          </a:p>
        </p:txBody>
      </p:sp>
      <p:sp>
        <p:nvSpPr>
          <p:cNvPr id="376" name="Google Shape;376;p59"/>
          <p:cNvSpPr txBox="1">
            <a:spLocks noGrp="1"/>
          </p:cNvSpPr>
          <p:nvPr>
            <p:ph type="subTitle" idx="4294967295"/>
          </p:nvPr>
        </p:nvSpPr>
        <p:spPr>
          <a:xfrm>
            <a:off x="1177800" y="2948588"/>
            <a:ext cx="6788400" cy="10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3600" dirty="0">
                <a:latin typeface="Eras Demi ITC" panose="020B0805030504020804" pitchFamily="34" charset="0"/>
                <a:ea typeface="微軟正黑體" panose="020B0604030504040204" pitchFamily="34" charset="-120"/>
              </a:rPr>
              <a:t>Any questions?</a:t>
            </a:r>
            <a:endParaRPr sz="3600" dirty="0">
              <a:latin typeface="Eras Demi ITC" panose="020B0805030504020804" pitchFamily="34" charset="0"/>
              <a:ea typeface="微軟正黑體" panose="020B0604030504040204" pitchFamily="34" charset="-120"/>
            </a:endParaRPr>
          </a:p>
        </p:txBody>
      </p:sp>
      <p:sp>
        <p:nvSpPr>
          <p:cNvPr id="377" name="Google Shape;377;p59"/>
          <p:cNvSpPr txBox="1">
            <a:spLocks noGrp="1"/>
          </p:cNvSpPr>
          <p:nvPr>
            <p:ph type="body" idx="4294967295"/>
          </p:nvPr>
        </p:nvSpPr>
        <p:spPr>
          <a:xfrm>
            <a:off x="1177800" y="4927599"/>
            <a:ext cx="6788400" cy="105630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dirty="0">
                <a:solidFill>
                  <a:srgbClr val="979CB8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本簡報檔案</a:t>
            </a:r>
            <a:r>
              <a:rPr lang="zh-TW" altLang="en-US" dirty="0" smtClean="0">
                <a:solidFill>
                  <a:srgbClr val="979CB8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將置於</a:t>
            </a:r>
            <a:r>
              <a:rPr lang="zh-TW" altLang="en-US" b="1" i="1" u="sng" dirty="0">
                <a:solidFill>
                  <a:srgbClr val="979CB8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</a:t>
            </a:r>
            <a:r>
              <a:rPr lang="zh-TW" altLang="en-US" b="1" i="1" u="sng" dirty="0" smtClean="0">
                <a:solidFill>
                  <a:srgbClr val="979CB8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校首頁</a:t>
            </a:r>
            <a:endParaRPr b="1" i="1" u="sng" dirty="0">
              <a:solidFill>
                <a:srgbClr val="979CB8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78" name="Google Shape;378;p59"/>
          <p:cNvSpPr/>
          <p:nvPr/>
        </p:nvSpPr>
        <p:spPr>
          <a:xfrm>
            <a:off x="2076850" y="2456225"/>
            <a:ext cx="4748538" cy="1896500"/>
          </a:xfrm>
          <a:custGeom>
            <a:avLst/>
            <a:gdLst/>
            <a:ahLst/>
            <a:cxnLst/>
            <a:rect l="0" t="0" r="0" b="0"/>
            <a:pathLst>
              <a:path w="163180" h="66288" extrusionOk="0">
                <a:moveTo>
                  <a:pt x="90243" y="4462"/>
                </a:moveTo>
                <a:cubicBezTo>
                  <a:pt x="83154" y="411"/>
                  <a:pt x="74074" y="1064"/>
                  <a:pt x="65923" y="1544"/>
                </a:cubicBezTo>
                <a:cubicBezTo>
                  <a:pt x="51317" y="2404"/>
                  <a:pt x="36069" y="4456"/>
                  <a:pt x="23122" y="11271"/>
                </a:cubicBezTo>
                <a:cubicBezTo>
                  <a:pt x="13017" y="16590"/>
                  <a:pt x="6735" y="34520"/>
                  <a:pt x="13070" y="44021"/>
                </a:cubicBezTo>
                <a:cubicBezTo>
                  <a:pt x="21835" y="57167"/>
                  <a:pt x="41795" y="58764"/>
                  <a:pt x="57493" y="60558"/>
                </a:cubicBezTo>
                <a:cubicBezTo>
                  <a:pt x="73279" y="62362"/>
                  <a:pt x="89298" y="61844"/>
                  <a:pt x="105158" y="60882"/>
                </a:cubicBezTo>
                <a:cubicBezTo>
                  <a:pt x="125660" y="59638"/>
                  <a:pt x="157482" y="50276"/>
                  <a:pt x="158336" y="29754"/>
                </a:cubicBezTo>
                <a:cubicBezTo>
                  <a:pt x="158620" y="22933"/>
                  <a:pt x="156399" y="13869"/>
                  <a:pt x="150230" y="10947"/>
                </a:cubicBezTo>
                <a:cubicBezTo>
                  <a:pt x="140017" y="6109"/>
                  <a:pt x="128254" y="5623"/>
                  <a:pt x="117156" y="3489"/>
                </a:cubicBezTo>
                <a:cubicBezTo>
                  <a:pt x="107059" y="1548"/>
                  <a:pt x="96605" y="2637"/>
                  <a:pt x="86352" y="1868"/>
                </a:cubicBezTo>
                <a:cubicBezTo>
                  <a:pt x="69538" y="607"/>
                  <a:pt x="52189" y="-1640"/>
                  <a:pt x="35768" y="2192"/>
                </a:cubicBezTo>
                <a:cubicBezTo>
                  <a:pt x="28377" y="3917"/>
                  <a:pt x="20507" y="5025"/>
                  <a:pt x="14043" y="9002"/>
                </a:cubicBezTo>
                <a:cubicBezTo>
                  <a:pt x="5849" y="14043"/>
                  <a:pt x="-2455" y="25547"/>
                  <a:pt x="748" y="34618"/>
                </a:cubicBezTo>
                <a:cubicBezTo>
                  <a:pt x="8217" y="55774"/>
                  <a:pt x="39445" y="60369"/>
                  <a:pt x="61708" y="63152"/>
                </a:cubicBezTo>
                <a:cubicBezTo>
                  <a:pt x="92043" y="66944"/>
                  <a:pt x="130198" y="71092"/>
                  <a:pt x="152500" y="50182"/>
                </a:cubicBezTo>
                <a:cubicBezTo>
                  <a:pt x="161822" y="41442"/>
                  <a:pt x="168060" y="20139"/>
                  <a:pt x="158012" y="12244"/>
                </a:cubicBezTo>
                <a:cubicBezTo>
                  <a:pt x="155373" y="10171"/>
                  <a:pt x="151540" y="10464"/>
                  <a:pt x="148284" y="9650"/>
                </a:cubicBezTo>
                <a:cubicBezTo>
                  <a:pt x="134411" y="6182"/>
                  <a:pt x="119783" y="6732"/>
                  <a:pt x="105483" y="6732"/>
                </a:cubicBezTo>
              </a:path>
            </a:pathLst>
          </a:custGeom>
          <a:noFill/>
          <a:ln w="9525" cap="flat" cmpd="sng">
            <a:solidFill>
              <a:srgbClr val="979CB8"/>
            </a:solidFill>
            <a:prstDash val="solid"/>
            <a:round/>
            <a:headEnd type="none" w="med" len="med"/>
            <a:tailEnd type="none" w="med" len="med"/>
          </a:ln>
        </p:spPr>
      </p:sp>
      <p:cxnSp>
        <p:nvCxnSpPr>
          <p:cNvPr id="379" name="Google Shape;379;p59"/>
          <p:cNvCxnSpPr/>
          <p:nvPr/>
        </p:nvCxnSpPr>
        <p:spPr>
          <a:xfrm flipH="1">
            <a:off x="6023075" y="2253575"/>
            <a:ext cx="810600" cy="705300"/>
          </a:xfrm>
          <a:prstGeom prst="straightConnector1">
            <a:avLst/>
          </a:prstGeom>
          <a:noFill/>
          <a:ln w="9525" cap="flat" cmpd="sng">
            <a:solidFill>
              <a:srgbClr val="979CB8"/>
            </a:solidFill>
            <a:prstDash val="dash"/>
            <a:round/>
            <a:headEnd type="none" w="med" len="med"/>
            <a:tailEnd type="triangle" w="med" len="med"/>
          </a:ln>
        </p:spPr>
      </p:cxnSp>
      <p:cxnSp>
        <p:nvCxnSpPr>
          <p:cNvPr id="380" name="Google Shape;380;p59"/>
          <p:cNvCxnSpPr/>
          <p:nvPr/>
        </p:nvCxnSpPr>
        <p:spPr>
          <a:xfrm>
            <a:off x="3380350" y="2302225"/>
            <a:ext cx="219000" cy="559200"/>
          </a:xfrm>
          <a:prstGeom prst="straightConnector1">
            <a:avLst/>
          </a:prstGeom>
          <a:noFill/>
          <a:ln w="9525" cap="flat" cmpd="sng">
            <a:solidFill>
              <a:srgbClr val="979CB8"/>
            </a:solidFill>
            <a:prstDash val="dash"/>
            <a:round/>
            <a:headEnd type="none" w="med" len="med"/>
            <a:tailEnd type="triangle" w="med" len="med"/>
          </a:ln>
        </p:spPr>
      </p:cxnSp>
      <p:cxnSp>
        <p:nvCxnSpPr>
          <p:cNvPr id="381" name="Google Shape;381;p59"/>
          <p:cNvCxnSpPr/>
          <p:nvPr/>
        </p:nvCxnSpPr>
        <p:spPr>
          <a:xfrm rot="10800000" flipH="1">
            <a:off x="2350850" y="3858550"/>
            <a:ext cx="826800" cy="648600"/>
          </a:xfrm>
          <a:prstGeom prst="straightConnector1">
            <a:avLst/>
          </a:prstGeom>
          <a:noFill/>
          <a:ln w="9525" cap="flat" cmpd="sng">
            <a:solidFill>
              <a:srgbClr val="979CB8"/>
            </a:solidFill>
            <a:prstDash val="dash"/>
            <a:round/>
            <a:headEnd type="none" w="med" len="med"/>
            <a:tailEnd type="triangle" w="med" len="med"/>
          </a:ln>
        </p:spPr>
      </p:cxnSp>
      <p:cxnSp>
        <p:nvCxnSpPr>
          <p:cNvPr id="382" name="Google Shape;382;p59"/>
          <p:cNvCxnSpPr/>
          <p:nvPr/>
        </p:nvCxnSpPr>
        <p:spPr>
          <a:xfrm rot="10800000">
            <a:off x="5406800" y="3850500"/>
            <a:ext cx="178500" cy="713400"/>
          </a:xfrm>
          <a:prstGeom prst="straightConnector1">
            <a:avLst/>
          </a:prstGeom>
          <a:noFill/>
          <a:ln w="9525" cap="flat" cmpd="sng">
            <a:solidFill>
              <a:srgbClr val="979CB8"/>
            </a:solidFill>
            <a:prstDash val="dash"/>
            <a:round/>
            <a:headEnd type="none" w="med" len="med"/>
            <a:tailEnd type="triangle" w="med" len="med"/>
          </a:ln>
        </p:spPr>
      </p:cxnSp>
      <p:cxnSp>
        <p:nvCxnSpPr>
          <p:cNvPr id="383" name="Google Shape;383;p59"/>
          <p:cNvCxnSpPr/>
          <p:nvPr/>
        </p:nvCxnSpPr>
        <p:spPr>
          <a:xfrm rot="10800000">
            <a:off x="5707050" y="3793625"/>
            <a:ext cx="186300" cy="170400"/>
          </a:xfrm>
          <a:prstGeom prst="straightConnector1">
            <a:avLst/>
          </a:prstGeom>
          <a:noFill/>
          <a:ln w="9525" cap="flat" cmpd="sng">
            <a:solidFill>
              <a:srgbClr val="979CB8"/>
            </a:solidFill>
            <a:prstDash val="dash"/>
            <a:round/>
            <a:headEnd type="none" w="med" len="med"/>
            <a:tailEnd type="triangle" w="med" len="med"/>
          </a:ln>
        </p:spPr>
      </p:cxnSp>
      <p:sp>
        <p:nvSpPr>
          <p:cNvPr id="384" name="Google Shape;384;p59"/>
          <p:cNvSpPr txBox="1">
            <a:spLocks noGrp="1"/>
          </p:cNvSpPr>
          <p:nvPr>
            <p:ph type="sldNum" idx="12"/>
          </p:nvPr>
        </p:nvSpPr>
        <p:spPr>
          <a:xfrm>
            <a:off x="4348076" y="6383554"/>
            <a:ext cx="548700" cy="39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38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79" name="Google Shape;379;p59"/>
          <p:cNvCxnSpPr/>
          <p:nvPr/>
        </p:nvCxnSpPr>
        <p:spPr>
          <a:xfrm flipH="1">
            <a:off x="6023075" y="2253575"/>
            <a:ext cx="810600" cy="705300"/>
          </a:xfrm>
          <a:prstGeom prst="straightConnector1">
            <a:avLst/>
          </a:prstGeom>
          <a:noFill/>
          <a:ln w="9525" cap="flat" cmpd="sng">
            <a:solidFill>
              <a:srgbClr val="979CB8"/>
            </a:solidFill>
            <a:prstDash val="dash"/>
            <a:round/>
            <a:headEnd type="none" w="med" len="med"/>
            <a:tailEnd type="triangle" w="med" len="med"/>
          </a:ln>
        </p:spPr>
      </p:cxnSp>
      <p:cxnSp>
        <p:nvCxnSpPr>
          <p:cNvPr id="380" name="Google Shape;380;p59"/>
          <p:cNvCxnSpPr/>
          <p:nvPr/>
        </p:nvCxnSpPr>
        <p:spPr>
          <a:xfrm>
            <a:off x="3380350" y="2302225"/>
            <a:ext cx="219000" cy="559200"/>
          </a:xfrm>
          <a:prstGeom prst="straightConnector1">
            <a:avLst/>
          </a:prstGeom>
          <a:noFill/>
          <a:ln w="9525" cap="flat" cmpd="sng">
            <a:solidFill>
              <a:srgbClr val="979CB8"/>
            </a:solidFill>
            <a:prstDash val="dash"/>
            <a:round/>
            <a:headEnd type="none" w="med" len="med"/>
            <a:tailEnd type="triangle" w="med" len="med"/>
          </a:ln>
        </p:spPr>
      </p:cxnSp>
      <p:cxnSp>
        <p:nvCxnSpPr>
          <p:cNvPr id="381" name="Google Shape;381;p59"/>
          <p:cNvCxnSpPr/>
          <p:nvPr/>
        </p:nvCxnSpPr>
        <p:spPr>
          <a:xfrm rot="10800000" flipH="1">
            <a:off x="2350850" y="3858550"/>
            <a:ext cx="826800" cy="648600"/>
          </a:xfrm>
          <a:prstGeom prst="straightConnector1">
            <a:avLst/>
          </a:prstGeom>
          <a:noFill/>
          <a:ln w="9525" cap="flat" cmpd="sng">
            <a:solidFill>
              <a:srgbClr val="979CB8"/>
            </a:solidFill>
            <a:prstDash val="dash"/>
            <a:round/>
            <a:headEnd type="none" w="med" len="med"/>
            <a:tailEnd type="triangle" w="med" len="med"/>
          </a:ln>
        </p:spPr>
      </p:cxnSp>
      <p:cxnSp>
        <p:nvCxnSpPr>
          <p:cNvPr id="382" name="Google Shape;382;p59"/>
          <p:cNvCxnSpPr/>
          <p:nvPr/>
        </p:nvCxnSpPr>
        <p:spPr>
          <a:xfrm rot="10800000">
            <a:off x="5406800" y="3850500"/>
            <a:ext cx="178500" cy="713400"/>
          </a:xfrm>
          <a:prstGeom prst="straightConnector1">
            <a:avLst/>
          </a:prstGeom>
          <a:noFill/>
          <a:ln w="9525" cap="flat" cmpd="sng">
            <a:solidFill>
              <a:srgbClr val="979CB8"/>
            </a:solidFill>
            <a:prstDash val="dash"/>
            <a:round/>
            <a:headEnd type="none" w="med" len="med"/>
            <a:tailEnd type="triangle" w="med" len="med"/>
          </a:ln>
        </p:spPr>
      </p:cxnSp>
      <p:cxnSp>
        <p:nvCxnSpPr>
          <p:cNvPr id="383" name="Google Shape;383;p59"/>
          <p:cNvCxnSpPr/>
          <p:nvPr/>
        </p:nvCxnSpPr>
        <p:spPr>
          <a:xfrm rot="10800000">
            <a:off x="5707050" y="3793625"/>
            <a:ext cx="186300" cy="170400"/>
          </a:xfrm>
          <a:prstGeom prst="straightConnector1">
            <a:avLst/>
          </a:prstGeom>
          <a:noFill/>
          <a:ln w="9525" cap="flat" cmpd="sng">
            <a:solidFill>
              <a:srgbClr val="979CB8"/>
            </a:solidFill>
            <a:prstDash val="dash"/>
            <a:round/>
            <a:headEnd type="none" w="med" len="med"/>
            <a:tailEnd type="triangle" w="med" len="med"/>
          </a:ln>
        </p:spPr>
      </p:cxnSp>
      <p:sp>
        <p:nvSpPr>
          <p:cNvPr id="384" name="Google Shape;384;p59"/>
          <p:cNvSpPr txBox="1">
            <a:spLocks noGrp="1"/>
          </p:cNvSpPr>
          <p:nvPr>
            <p:ph type="sldNum" idx="12"/>
          </p:nvPr>
        </p:nvSpPr>
        <p:spPr>
          <a:xfrm>
            <a:off x="4348076" y="6383554"/>
            <a:ext cx="548700" cy="39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39</a:t>
            </a:fld>
            <a:endParaRPr/>
          </a:p>
        </p:txBody>
      </p:sp>
      <p:sp>
        <p:nvSpPr>
          <p:cNvPr id="12" name="標題 3"/>
          <p:cNvSpPr txBox="1">
            <a:spLocks/>
          </p:cNvSpPr>
          <p:nvPr/>
        </p:nvSpPr>
        <p:spPr>
          <a:xfrm>
            <a:off x="1630650" y="2958875"/>
            <a:ext cx="5882700" cy="1005874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rgbClr val="505670"/>
              </a:buClr>
              <a:buSzPts val="3000"/>
            </a:pPr>
            <a:r>
              <a:rPr lang="zh-TW" altLang="en-US" sz="4000" b="1" dirty="0" smtClean="0">
                <a:solidFill>
                  <a:srgbClr val="0066FF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Calibri" panose="020F0502020204030204" pitchFamily="34" charset="0"/>
              </a:rPr>
              <a:t>繁星推薦志願選填說明</a:t>
            </a:r>
            <a:endParaRPr lang="zh-TW" altLang="en-US" sz="4000" b="1" dirty="0">
              <a:solidFill>
                <a:srgbClr val="0066FF"/>
              </a:solidFill>
              <a:latin typeface="Calibri" panose="020F0502020204030204" pitchFamily="34" charset="0"/>
              <a:ea typeface="微軟正黑體" panose="020B0604030504040204" pitchFamily="34" charset="-12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4973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40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4</a:t>
            </a:fld>
            <a:endParaRPr/>
          </a:p>
        </p:txBody>
      </p:sp>
      <p:sp>
        <p:nvSpPr>
          <p:cNvPr id="5" name="Google Shape;179;p40"/>
          <p:cNvSpPr txBox="1">
            <a:spLocks/>
          </p:cNvSpPr>
          <p:nvPr/>
        </p:nvSpPr>
        <p:spPr>
          <a:xfrm>
            <a:off x="1079125" y="865639"/>
            <a:ext cx="7086600" cy="909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670"/>
              </a:buClr>
              <a:buSzPts val="3000"/>
              <a:buFont typeface="Shadows Into Light"/>
              <a:buNone/>
              <a:defRPr sz="3000" b="0" i="0" u="none" strike="noStrike" cap="none">
                <a:solidFill>
                  <a:srgbClr val="505670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670"/>
              </a:buClr>
              <a:buSzPts val="3000"/>
              <a:buFont typeface="Shadows Into Light"/>
              <a:buNone/>
              <a:defRPr sz="3000" b="0" i="0" u="none" strike="noStrike" cap="none">
                <a:solidFill>
                  <a:srgbClr val="505670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670"/>
              </a:buClr>
              <a:buSzPts val="3000"/>
              <a:buFont typeface="Shadows Into Light"/>
              <a:buNone/>
              <a:defRPr sz="3000" b="0" i="0" u="none" strike="noStrike" cap="none">
                <a:solidFill>
                  <a:srgbClr val="505670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670"/>
              </a:buClr>
              <a:buSzPts val="3000"/>
              <a:buFont typeface="Shadows Into Light"/>
              <a:buNone/>
              <a:defRPr sz="3000" b="0" i="0" u="none" strike="noStrike" cap="none">
                <a:solidFill>
                  <a:srgbClr val="505670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670"/>
              </a:buClr>
              <a:buSzPts val="3000"/>
              <a:buFont typeface="Shadows Into Light"/>
              <a:buNone/>
              <a:defRPr sz="3000" b="0" i="0" u="none" strike="noStrike" cap="none">
                <a:solidFill>
                  <a:srgbClr val="505670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670"/>
              </a:buClr>
              <a:buSzPts val="3000"/>
              <a:buFont typeface="Shadows Into Light"/>
              <a:buNone/>
              <a:defRPr sz="3000" b="0" i="0" u="none" strike="noStrike" cap="none">
                <a:solidFill>
                  <a:srgbClr val="505670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670"/>
              </a:buClr>
              <a:buSzPts val="3000"/>
              <a:buFont typeface="Shadows Into Light"/>
              <a:buNone/>
              <a:defRPr sz="3000" b="0" i="0" u="none" strike="noStrike" cap="none">
                <a:solidFill>
                  <a:srgbClr val="505670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670"/>
              </a:buClr>
              <a:buSzPts val="3000"/>
              <a:buFont typeface="Shadows Into Light"/>
              <a:buNone/>
              <a:defRPr sz="3000" b="0" i="0" u="none" strike="noStrike" cap="none">
                <a:solidFill>
                  <a:srgbClr val="505670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670"/>
              </a:buClr>
              <a:buSzPts val="3000"/>
              <a:buFont typeface="Shadows Into Light"/>
              <a:buNone/>
              <a:defRPr sz="3000" b="0" i="0" u="none" strike="noStrike" cap="none">
                <a:solidFill>
                  <a:srgbClr val="505670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9pPr>
          </a:lstStyle>
          <a:p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先通過檢定、才能倍率篩選、倍率大至小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385" y="1775276"/>
            <a:ext cx="7974522" cy="4688586"/>
          </a:xfrm>
          <a:prstGeom prst="rect">
            <a:avLst/>
          </a:prstGeom>
        </p:spPr>
      </p:pic>
      <p:sp>
        <p:nvSpPr>
          <p:cNvPr id="7" name="橢圓 6"/>
          <p:cNvSpPr/>
          <p:nvPr/>
        </p:nvSpPr>
        <p:spPr>
          <a:xfrm>
            <a:off x="1635361" y="3135290"/>
            <a:ext cx="827694" cy="2457988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0136" y="3135290"/>
            <a:ext cx="780576" cy="5919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0136" y="5368569"/>
            <a:ext cx="780576" cy="5919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0136" y="4008950"/>
            <a:ext cx="780576" cy="5919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42486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>
          <a:xfrm>
            <a:off x="824550" y="334175"/>
            <a:ext cx="7547700" cy="910500"/>
          </a:xfrm>
        </p:spPr>
        <p:txBody>
          <a:bodyPr>
            <a:normAutofit/>
          </a:bodyPr>
          <a:lstStyle/>
          <a:p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繁星推薦－校排百分比規定</a:t>
            </a:r>
            <a:r>
              <a:rPr lang="en-US" altLang="zh-TW" sz="2000" dirty="0" smtClean="0">
                <a:solidFill>
                  <a:srgbClr val="FF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110</a:t>
            </a:r>
            <a:r>
              <a:rPr lang="zh-TW" altLang="en-US" sz="2000" dirty="0" smtClean="0">
                <a:solidFill>
                  <a:srgbClr val="FF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學年</a:t>
            </a:r>
            <a:endParaRPr lang="zh-TW" altLang="en-US" sz="2000" dirty="0">
              <a:solidFill>
                <a:srgbClr val="FF0000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aphicFrame>
        <p:nvGraphicFramePr>
          <p:cNvPr id="4" name="內容版面配置區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88153019"/>
              </p:ext>
            </p:extLst>
          </p:nvPr>
        </p:nvGraphicFramePr>
        <p:xfrm>
          <a:off x="876300" y="1295399"/>
          <a:ext cx="7412677" cy="470953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76798"/>
                <a:gridCol w="6235879"/>
              </a:tblGrid>
              <a:tr h="320417"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校排</a:t>
                      </a:r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大學</a:t>
                      </a:r>
                      <a:endParaRPr lang="zh-TW" altLang="en-US" dirty="0"/>
                    </a:p>
                  </a:txBody>
                  <a:tcPr anchor="ctr"/>
                </a:tc>
              </a:tr>
              <a:tr h="723623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800" b="1" dirty="0" smtClean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前２０％</a:t>
                      </a:r>
                      <a:endParaRPr lang="en-US" altLang="zh-TW" sz="1800" b="1" dirty="0" smtClean="0">
                        <a:solidFill>
                          <a:srgbClr val="FF0000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200" dirty="0" smtClean="0">
                          <a:latin typeface="微軟正黑體" pitchFamily="34" charset="-120"/>
                          <a:ea typeface="微軟正黑體" pitchFamily="34" charset="-120"/>
                        </a:rPr>
                        <a:t>台大、台師、成大、政大、清大、交大、中央、陽明、中山、北藝、北大、馬偕</a:t>
                      </a:r>
                    </a:p>
                  </a:txBody>
                  <a:tcPr/>
                </a:tc>
              </a:tr>
              <a:tr h="688769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800" b="1" dirty="0" smtClean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前３０％</a:t>
                      </a:r>
                      <a:endParaRPr lang="zh-TW" altLang="en-US" sz="1800" b="1" dirty="0">
                        <a:solidFill>
                          <a:srgbClr val="FF0000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2200" kern="1200" dirty="0" smtClean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中興、彰師、長庚、中教大、北教、台南、東華、國體</a:t>
                      </a:r>
                      <a:r>
                        <a:rPr kumimoji="0" lang="en-US" altLang="zh-TW" sz="2200" kern="1200" dirty="0" smtClean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(</a:t>
                      </a:r>
                      <a:r>
                        <a:rPr kumimoji="0" lang="zh-TW" altLang="en-US" sz="2200" kern="1200" dirty="0" smtClean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林口</a:t>
                      </a:r>
                      <a:r>
                        <a:rPr kumimoji="0" lang="en-US" altLang="zh-TW" sz="2200" kern="1200" dirty="0" smtClean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)</a:t>
                      </a:r>
                      <a:r>
                        <a:rPr kumimoji="0" lang="zh-TW" altLang="en-US" sz="2200" kern="1200" dirty="0" smtClean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、中正、台藝、暨南、南藝、嘉義、高雄、北醫</a:t>
                      </a:r>
                      <a:endParaRPr kumimoji="0" lang="zh-TW" altLang="en-US" sz="2200" kern="1200" dirty="0">
                        <a:solidFill>
                          <a:schemeClr val="dk1"/>
                        </a:solidFill>
                        <a:latin typeface="微軟正黑體" pitchFamily="34" charset="-120"/>
                        <a:ea typeface="微軟正黑體" pitchFamily="34" charset="-120"/>
                        <a:cs typeface="+mn-cs"/>
                      </a:endParaRPr>
                    </a:p>
                  </a:txBody>
                  <a:tcPr/>
                </a:tc>
              </a:tr>
              <a:tr h="427116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800" b="1" dirty="0" smtClean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前４０％</a:t>
                      </a:r>
                      <a:endParaRPr lang="zh-TW" altLang="en-US" sz="1800" b="1" dirty="0">
                        <a:solidFill>
                          <a:srgbClr val="FF0000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200" dirty="0" smtClean="0">
                          <a:latin typeface="微軟正黑體" pitchFamily="34" charset="-120"/>
                          <a:ea typeface="微軟正黑體" pitchFamily="34" charset="-120"/>
                        </a:rPr>
                        <a:t>高醫、中國醫、淡江、海洋、高師、中山醫、屏東</a:t>
                      </a:r>
                      <a:endParaRPr lang="zh-TW" altLang="en-US" sz="2200" dirty="0"/>
                    </a:p>
                  </a:txBody>
                  <a:tcPr/>
                </a:tc>
              </a:tr>
              <a:tr h="1659149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800" b="1" dirty="0" smtClean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前５０％</a:t>
                      </a:r>
                      <a:endParaRPr lang="zh-TW" altLang="en-US" sz="1800" b="1" dirty="0">
                        <a:solidFill>
                          <a:srgbClr val="FF0000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2200" kern="1200" dirty="0" smtClean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東吳、中原、東海、逢甲、文化、靜宜、大同、輔仁、北市大、台東、元智、大葉、中華、華梵、義守、銘傳、世新、實踐、長榮、南華、台體</a:t>
                      </a:r>
                      <a:r>
                        <a:rPr kumimoji="0" lang="en-US" altLang="zh-TW" sz="2200" kern="1200" noProof="0" dirty="0" smtClean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(</a:t>
                      </a:r>
                      <a:r>
                        <a:rPr kumimoji="0" lang="zh-TW" altLang="en-US" sz="2200" kern="1200" noProof="0" dirty="0" smtClean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台中</a:t>
                      </a:r>
                      <a:r>
                        <a:rPr kumimoji="0" lang="en-US" altLang="zh-TW" sz="2200" kern="1200" noProof="0" dirty="0" smtClean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)</a:t>
                      </a:r>
                      <a:r>
                        <a:rPr kumimoji="0" lang="zh-TW" altLang="en-US" sz="2200" kern="1200" dirty="0" smtClean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、玄奘、真理、慈濟、開南、首府大、中信金、佛光、明道、亞洲、宜蘭、聯合、金門</a:t>
                      </a:r>
                      <a:endParaRPr kumimoji="0" lang="zh-TW" altLang="en-US" sz="2200" kern="1200" dirty="0">
                        <a:solidFill>
                          <a:schemeClr val="dk1"/>
                        </a:solidFill>
                        <a:latin typeface="微軟正黑體" pitchFamily="34" charset="-120"/>
                        <a:ea typeface="微軟正黑體" pitchFamily="34" charset="-120"/>
                        <a:cs typeface="+mn-cs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 idx="1"/>
          </p:nvPr>
        </p:nvSpPr>
        <p:spPr>
          <a:xfrm>
            <a:off x="774700" y="584487"/>
            <a:ext cx="7912100" cy="4525963"/>
          </a:xfrm>
        </p:spPr>
        <p:txBody>
          <a:bodyPr/>
          <a:lstStyle/>
          <a:p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每位學生只能被推薦到一間大學的一個學群。</a:t>
            </a: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一間高中頂多能推薦兩個人到這間大學的這個學群。</a:t>
            </a: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一旦錄取，就不能參加該年度個人申請（含科大）。</a:t>
            </a: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buNone/>
            </a:pPr>
            <a:endParaRPr lang="zh-TW" altLang="en-US" dirty="0"/>
          </a:p>
        </p:txBody>
      </p:sp>
      <p:graphicFrame>
        <p:nvGraphicFramePr>
          <p:cNvPr id="4" name="Group 3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52391801"/>
              </p:ext>
            </p:extLst>
          </p:nvPr>
        </p:nvGraphicFramePr>
        <p:xfrm>
          <a:off x="275271" y="2125808"/>
          <a:ext cx="8572500" cy="3910968"/>
        </p:xfrm>
        <a:graphic>
          <a:graphicData uri="http://schemas.openxmlformats.org/drawingml/2006/table">
            <a:tbl>
              <a:tblPr/>
              <a:tblGrid>
                <a:gridCol w="1785938"/>
                <a:gridCol w="6786562"/>
              </a:tblGrid>
              <a:tr h="488871"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itchFamily="18" charset="2"/>
                        <a:defRPr sz="2800">
                          <a:solidFill>
                            <a:schemeClr val="tx2"/>
                          </a:solidFill>
                          <a:latin typeface="華康細圓體" pitchFamily="49" charset="-120"/>
                          <a:ea typeface="華康細圓體" pitchFamily="49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itchFamily="18" charset="2"/>
                        <a:defRPr sz="2600">
                          <a:solidFill>
                            <a:schemeClr val="tx2"/>
                          </a:solidFill>
                          <a:latin typeface="華康細圓體" pitchFamily="49" charset="-120"/>
                          <a:ea typeface="華康細圓體" pitchFamily="49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itchFamily="18" charset="2"/>
                        <a:defRPr sz="2400">
                          <a:solidFill>
                            <a:schemeClr val="tx2"/>
                          </a:solidFill>
                          <a:latin typeface="華康細圓體" pitchFamily="49" charset="-120"/>
                          <a:ea typeface="華康細圓體" pitchFamily="49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itchFamily="18" charset="2"/>
                        <a:defRPr sz="2200">
                          <a:solidFill>
                            <a:schemeClr val="tx2"/>
                          </a:solidFill>
                          <a:latin typeface="華康細圓體" pitchFamily="49" charset="-120"/>
                          <a:ea typeface="華康細圓體" pitchFamily="49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itchFamily="18" charset="2"/>
                        <a:defRPr sz="2000">
                          <a:solidFill>
                            <a:schemeClr val="tx2"/>
                          </a:solidFill>
                          <a:latin typeface="華康細圓體" pitchFamily="49" charset="-120"/>
                          <a:ea typeface="華康細圓體" pitchFamily="49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Symbol" pitchFamily="18" charset="2"/>
                        <a:defRPr sz="2000">
                          <a:solidFill>
                            <a:schemeClr val="tx2"/>
                          </a:solidFill>
                          <a:latin typeface="華康細圓體" pitchFamily="49" charset="-120"/>
                          <a:ea typeface="華康細圓體" pitchFamily="49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Symbol" pitchFamily="18" charset="2"/>
                        <a:defRPr sz="2000">
                          <a:solidFill>
                            <a:schemeClr val="tx2"/>
                          </a:solidFill>
                          <a:latin typeface="華康細圓體" pitchFamily="49" charset="-120"/>
                          <a:ea typeface="華康細圓體" pitchFamily="49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Symbol" pitchFamily="18" charset="2"/>
                        <a:defRPr sz="2000">
                          <a:solidFill>
                            <a:schemeClr val="tx2"/>
                          </a:solidFill>
                          <a:latin typeface="華康細圓體" pitchFamily="49" charset="-120"/>
                          <a:ea typeface="華康細圓體" pitchFamily="49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Symbol" pitchFamily="18" charset="2"/>
                        <a:defRPr sz="2000">
                          <a:solidFill>
                            <a:schemeClr val="tx2"/>
                          </a:solidFill>
                          <a:latin typeface="華康細圓體" pitchFamily="49" charset="-120"/>
                          <a:ea typeface="華康細圓體" pitchFamily="49" charset="-120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第一類學群</a:t>
                      </a:r>
                      <a:endParaRPr kumimoji="1" lang="zh-TW" altLang="en-US" sz="2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5E0DB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itchFamily="18" charset="2"/>
                        <a:defRPr sz="2800">
                          <a:solidFill>
                            <a:schemeClr val="tx2"/>
                          </a:solidFill>
                          <a:latin typeface="華康細圓體" pitchFamily="49" charset="-120"/>
                          <a:ea typeface="華康細圓體" pitchFamily="49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itchFamily="18" charset="2"/>
                        <a:defRPr sz="2600">
                          <a:solidFill>
                            <a:schemeClr val="tx2"/>
                          </a:solidFill>
                          <a:latin typeface="華康細圓體" pitchFamily="49" charset="-120"/>
                          <a:ea typeface="華康細圓體" pitchFamily="49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itchFamily="18" charset="2"/>
                        <a:defRPr sz="2400">
                          <a:solidFill>
                            <a:schemeClr val="tx2"/>
                          </a:solidFill>
                          <a:latin typeface="華康細圓體" pitchFamily="49" charset="-120"/>
                          <a:ea typeface="華康細圓體" pitchFamily="49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itchFamily="18" charset="2"/>
                        <a:defRPr sz="2200">
                          <a:solidFill>
                            <a:schemeClr val="tx2"/>
                          </a:solidFill>
                          <a:latin typeface="華康細圓體" pitchFamily="49" charset="-120"/>
                          <a:ea typeface="華康細圓體" pitchFamily="49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itchFamily="18" charset="2"/>
                        <a:defRPr sz="2000">
                          <a:solidFill>
                            <a:schemeClr val="tx2"/>
                          </a:solidFill>
                          <a:latin typeface="華康細圓體" pitchFamily="49" charset="-120"/>
                          <a:ea typeface="華康細圓體" pitchFamily="49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Symbol" pitchFamily="18" charset="2"/>
                        <a:defRPr sz="2000">
                          <a:solidFill>
                            <a:schemeClr val="tx2"/>
                          </a:solidFill>
                          <a:latin typeface="華康細圓體" pitchFamily="49" charset="-120"/>
                          <a:ea typeface="華康細圓體" pitchFamily="49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Symbol" pitchFamily="18" charset="2"/>
                        <a:defRPr sz="2000">
                          <a:solidFill>
                            <a:schemeClr val="tx2"/>
                          </a:solidFill>
                          <a:latin typeface="華康細圓體" pitchFamily="49" charset="-120"/>
                          <a:ea typeface="華康細圓體" pitchFamily="49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Symbol" pitchFamily="18" charset="2"/>
                        <a:defRPr sz="2000">
                          <a:solidFill>
                            <a:schemeClr val="tx2"/>
                          </a:solidFill>
                          <a:latin typeface="華康細圓體" pitchFamily="49" charset="-120"/>
                          <a:ea typeface="華康細圓體" pitchFamily="49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Symbol" pitchFamily="18" charset="2"/>
                        <a:defRPr sz="2000">
                          <a:solidFill>
                            <a:schemeClr val="tx2"/>
                          </a:solidFill>
                          <a:latin typeface="華康細圓體" pitchFamily="49" charset="-120"/>
                          <a:ea typeface="華康細圓體" pitchFamily="49" charset="-12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文、法、商、社會科學、教育、管理等學系</a:t>
                      </a:r>
                      <a:r>
                        <a:rPr kumimoji="1" lang="en-US" altLang="zh-TW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(</a:t>
                      </a:r>
                      <a:r>
                        <a:rPr kumimoji="1" lang="zh-TW" altLang="en-US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學程</a:t>
                      </a:r>
                      <a:r>
                        <a:rPr kumimoji="1" lang="en-US" altLang="zh-TW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)</a:t>
                      </a:r>
                      <a:endParaRPr kumimoji="1" lang="zh-TW" altLang="en-US" sz="2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9F8"/>
                    </a:solidFill>
                  </a:tcPr>
                </a:tc>
              </a:tr>
              <a:tr h="488871"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itchFamily="18" charset="2"/>
                        <a:defRPr sz="2800">
                          <a:solidFill>
                            <a:schemeClr val="tx2"/>
                          </a:solidFill>
                          <a:latin typeface="華康細圓體" pitchFamily="49" charset="-120"/>
                          <a:ea typeface="華康細圓體" pitchFamily="49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itchFamily="18" charset="2"/>
                        <a:defRPr sz="2600">
                          <a:solidFill>
                            <a:schemeClr val="tx2"/>
                          </a:solidFill>
                          <a:latin typeface="華康細圓體" pitchFamily="49" charset="-120"/>
                          <a:ea typeface="華康細圓體" pitchFamily="49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itchFamily="18" charset="2"/>
                        <a:defRPr sz="2400">
                          <a:solidFill>
                            <a:schemeClr val="tx2"/>
                          </a:solidFill>
                          <a:latin typeface="華康細圓體" pitchFamily="49" charset="-120"/>
                          <a:ea typeface="華康細圓體" pitchFamily="49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itchFamily="18" charset="2"/>
                        <a:defRPr sz="2200">
                          <a:solidFill>
                            <a:schemeClr val="tx2"/>
                          </a:solidFill>
                          <a:latin typeface="華康細圓體" pitchFamily="49" charset="-120"/>
                          <a:ea typeface="華康細圓體" pitchFamily="49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itchFamily="18" charset="2"/>
                        <a:defRPr sz="2000">
                          <a:solidFill>
                            <a:schemeClr val="tx2"/>
                          </a:solidFill>
                          <a:latin typeface="華康細圓體" pitchFamily="49" charset="-120"/>
                          <a:ea typeface="華康細圓體" pitchFamily="49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Symbol" pitchFamily="18" charset="2"/>
                        <a:defRPr sz="2000">
                          <a:solidFill>
                            <a:schemeClr val="tx2"/>
                          </a:solidFill>
                          <a:latin typeface="華康細圓體" pitchFamily="49" charset="-120"/>
                          <a:ea typeface="華康細圓體" pitchFamily="49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Symbol" pitchFamily="18" charset="2"/>
                        <a:defRPr sz="2000">
                          <a:solidFill>
                            <a:schemeClr val="tx2"/>
                          </a:solidFill>
                          <a:latin typeface="華康細圓體" pitchFamily="49" charset="-120"/>
                          <a:ea typeface="華康細圓體" pitchFamily="49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Symbol" pitchFamily="18" charset="2"/>
                        <a:defRPr sz="2000">
                          <a:solidFill>
                            <a:schemeClr val="tx2"/>
                          </a:solidFill>
                          <a:latin typeface="華康細圓體" pitchFamily="49" charset="-120"/>
                          <a:ea typeface="華康細圓體" pitchFamily="49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Symbol" pitchFamily="18" charset="2"/>
                        <a:defRPr sz="2000">
                          <a:solidFill>
                            <a:schemeClr val="tx2"/>
                          </a:solidFill>
                          <a:latin typeface="華康細圓體" pitchFamily="49" charset="-120"/>
                          <a:ea typeface="華康細圓體" pitchFamily="49" charset="-120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第二類學群</a:t>
                      </a:r>
                      <a:endParaRPr kumimoji="1" lang="zh-TW" altLang="en-US" sz="2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5E0DB"/>
                    </a:solidFill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itchFamily="18" charset="2"/>
                        <a:defRPr sz="2800">
                          <a:solidFill>
                            <a:schemeClr val="tx2"/>
                          </a:solidFill>
                          <a:latin typeface="華康細圓體" pitchFamily="49" charset="-120"/>
                          <a:ea typeface="華康細圓體" pitchFamily="49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itchFamily="18" charset="2"/>
                        <a:defRPr sz="2600">
                          <a:solidFill>
                            <a:schemeClr val="tx2"/>
                          </a:solidFill>
                          <a:latin typeface="華康細圓體" pitchFamily="49" charset="-120"/>
                          <a:ea typeface="華康細圓體" pitchFamily="49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itchFamily="18" charset="2"/>
                        <a:defRPr sz="2400">
                          <a:solidFill>
                            <a:schemeClr val="tx2"/>
                          </a:solidFill>
                          <a:latin typeface="華康細圓體" pitchFamily="49" charset="-120"/>
                          <a:ea typeface="華康細圓體" pitchFamily="49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itchFamily="18" charset="2"/>
                        <a:defRPr sz="2200">
                          <a:solidFill>
                            <a:schemeClr val="tx2"/>
                          </a:solidFill>
                          <a:latin typeface="華康細圓體" pitchFamily="49" charset="-120"/>
                          <a:ea typeface="華康細圓體" pitchFamily="49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itchFamily="18" charset="2"/>
                        <a:defRPr sz="2000">
                          <a:solidFill>
                            <a:schemeClr val="tx2"/>
                          </a:solidFill>
                          <a:latin typeface="華康細圓體" pitchFamily="49" charset="-120"/>
                          <a:ea typeface="華康細圓體" pitchFamily="49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Symbol" pitchFamily="18" charset="2"/>
                        <a:defRPr sz="2000">
                          <a:solidFill>
                            <a:schemeClr val="tx2"/>
                          </a:solidFill>
                          <a:latin typeface="華康細圓體" pitchFamily="49" charset="-120"/>
                          <a:ea typeface="華康細圓體" pitchFamily="49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Symbol" pitchFamily="18" charset="2"/>
                        <a:defRPr sz="2000">
                          <a:solidFill>
                            <a:schemeClr val="tx2"/>
                          </a:solidFill>
                          <a:latin typeface="華康細圓體" pitchFamily="49" charset="-120"/>
                          <a:ea typeface="華康細圓體" pitchFamily="49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Symbol" pitchFamily="18" charset="2"/>
                        <a:defRPr sz="2000">
                          <a:solidFill>
                            <a:schemeClr val="tx2"/>
                          </a:solidFill>
                          <a:latin typeface="華康細圓體" pitchFamily="49" charset="-120"/>
                          <a:ea typeface="華康細圓體" pitchFamily="49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Symbol" pitchFamily="18" charset="2"/>
                        <a:defRPr sz="2000">
                          <a:solidFill>
                            <a:schemeClr val="tx2"/>
                          </a:solidFill>
                          <a:latin typeface="華康細圓體" pitchFamily="49" charset="-120"/>
                          <a:ea typeface="華康細圓體" pitchFamily="49" charset="-120"/>
                        </a:defRPr>
                      </a:lvl9pPr>
                    </a:lstStyle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理、工等學系</a:t>
                      </a:r>
                      <a:r>
                        <a:rPr kumimoji="1" lang="en-US" altLang="zh-TW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(</a:t>
                      </a:r>
                      <a:r>
                        <a:rPr kumimoji="1" lang="zh-TW" alt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學程</a:t>
                      </a:r>
                      <a:r>
                        <a:rPr kumimoji="1" lang="en-US" altLang="zh-TW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)</a:t>
                      </a:r>
                      <a:endParaRPr kumimoji="1" lang="zh-TW" altLang="en-US" sz="2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9F8"/>
                    </a:solidFill>
                  </a:tcPr>
                </a:tc>
              </a:tr>
              <a:tr h="488871"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itchFamily="18" charset="2"/>
                        <a:defRPr sz="2800">
                          <a:solidFill>
                            <a:schemeClr val="tx2"/>
                          </a:solidFill>
                          <a:latin typeface="華康細圓體" pitchFamily="49" charset="-120"/>
                          <a:ea typeface="華康細圓體" pitchFamily="49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itchFamily="18" charset="2"/>
                        <a:defRPr sz="2600">
                          <a:solidFill>
                            <a:schemeClr val="tx2"/>
                          </a:solidFill>
                          <a:latin typeface="華康細圓體" pitchFamily="49" charset="-120"/>
                          <a:ea typeface="華康細圓體" pitchFamily="49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itchFamily="18" charset="2"/>
                        <a:defRPr sz="2400">
                          <a:solidFill>
                            <a:schemeClr val="tx2"/>
                          </a:solidFill>
                          <a:latin typeface="華康細圓體" pitchFamily="49" charset="-120"/>
                          <a:ea typeface="華康細圓體" pitchFamily="49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itchFamily="18" charset="2"/>
                        <a:defRPr sz="2200">
                          <a:solidFill>
                            <a:schemeClr val="tx2"/>
                          </a:solidFill>
                          <a:latin typeface="華康細圓體" pitchFamily="49" charset="-120"/>
                          <a:ea typeface="華康細圓體" pitchFamily="49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itchFamily="18" charset="2"/>
                        <a:defRPr sz="2000">
                          <a:solidFill>
                            <a:schemeClr val="tx2"/>
                          </a:solidFill>
                          <a:latin typeface="華康細圓體" pitchFamily="49" charset="-120"/>
                          <a:ea typeface="華康細圓體" pitchFamily="49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Symbol" pitchFamily="18" charset="2"/>
                        <a:defRPr sz="2000">
                          <a:solidFill>
                            <a:schemeClr val="tx2"/>
                          </a:solidFill>
                          <a:latin typeface="華康細圓體" pitchFamily="49" charset="-120"/>
                          <a:ea typeface="華康細圓體" pitchFamily="49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Symbol" pitchFamily="18" charset="2"/>
                        <a:defRPr sz="2000">
                          <a:solidFill>
                            <a:schemeClr val="tx2"/>
                          </a:solidFill>
                          <a:latin typeface="華康細圓體" pitchFamily="49" charset="-120"/>
                          <a:ea typeface="華康細圓體" pitchFamily="49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Symbol" pitchFamily="18" charset="2"/>
                        <a:defRPr sz="2000">
                          <a:solidFill>
                            <a:schemeClr val="tx2"/>
                          </a:solidFill>
                          <a:latin typeface="華康細圓體" pitchFamily="49" charset="-120"/>
                          <a:ea typeface="華康細圓體" pitchFamily="49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Symbol" pitchFamily="18" charset="2"/>
                        <a:defRPr sz="2000">
                          <a:solidFill>
                            <a:schemeClr val="tx2"/>
                          </a:solidFill>
                          <a:latin typeface="華康細圓體" pitchFamily="49" charset="-120"/>
                          <a:ea typeface="華康細圓體" pitchFamily="49" charset="-120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第三類學群</a:t>
                      </a:r>
                      <a:endParaRPr kumimoji="1" lang="zh-TW" altLang="en-US" sz="2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5E0DB"/>
                    </a:solidFill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itchFamily="18" charset="2"/>
                        <a:defRPr sz="2800">
                          <a:solidFill>
                            <a:schemeClr val="tx2"/>
                          </a:solidFill>
                          <a:latin typeface="華康細圓體" pitchFamily="49" charset="-120"/>
                          <a:ea typeface="華康細圓體" pitchFamily="49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itchFamily="18" charset="2"/>
                        <a:defRPr sz="2600">
                          <a:solidFill>
                            <a:schemeClr val="tx2"/>
                          </a:solidFill>
                          <a:latin typeface="華康細圓體" pitchFamily="49" charset="-120"/>
                          <a:ea typeface="華康細圓體" pitchFamily="49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itchFamily="18" charset="2"/>
                        <a:defRPr sz="2400">
                          <a:solidFill>
                            <a:schemeClr val="tx2"/>
                          </a:solidFill>
                          <a:latin typeface="華康細圓體" pitchFamily="49" charset="-120"/>
                          <a:ea typeface="華康細圓體" pitchFamily="49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itchFamily="18" charset="2"/>
                        <a:defRPr sz="2200">
                          <a:solidFill>
                            <a:schemeClr val="tx2"/>
                          </a:solidFill>
                          <a:latin typeface="華康細圓體" pitchFamily="49" charset="-120"/>
                          <a:ea typeface="華康細圓體" pitchFamily="49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itchFamily="18" charset="2"/>
                        <a:defRPr sz="2000">
                          <a:solidFill>
                            <a:schemeClr val="tx2"/>
                          </a:solidFill>
                          <a:latin typeface="華康細圓體" pitchFamily="49" charset="-120"/>
                          <a:ea typeface="華康細圓體" pitchFamily="49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Symbol" pitchFamily="18" charset="2"/>
                        <a:defRPr sz="2000">
                          <a:solidFill>
                            <a:schemeClr val="tx2"/>
                          </a:solidFill>
                          <a:latin typeface="華康細圓體" pitchFamily="49" charset="-120"/>
                          <a:ea typeface="華康細圓體" pitchFamily="49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Symbol" pitchFamily="18" charset="2"/>
                        <a:defRPr sz="2000">
                          <a:solidFill>
                            <a:schemeClr val="tx2"/>
                          </a:solidFill>
                          <a:latin typeface="華康細圓體" pitchFamily="49" charset="-120"/>
                          <a:ea typeface="華康細圓體" pitchFamily="49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Symbol" pitchFamily="18" charset="2"/>
                        <a:defRPr sz="2000">
                          <a:solidFill>
                            <a:schemeClr val="tx2"/>
                          </a:solidFill>
                          <a:latin typeface="華康細圓體" pitchFamily="49" charset="-120"/>
                          <a:ea typeface="華康細圓體" pitchFamily="49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Symbol" pitchFamily="18" charset="2"/>
                        <a:defRPr sz="2000">
                          <a:solidFill>
                            <a:schemeClr val="tx2"/>
                          </a:solidFill>
                          <a:latin typeface="華康細圓體" pitchFamily="49" charset="-120"/>
                          <a:ea typeface="華康細圓體" pitchFamily="49" charset="-120"/>
                        </a:defRPr>
                      </a:lvl9pPr>
                    </a:lstStyle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醫藥相關</a:t>
                      </a:r>
                      <a:r>
                        <a:rPr kumimoji="1" lang="en-US" altLang="zh-TW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(</a:t>
                      </a:r>
                      <a:r>
                        <a:rPr kumimoji="1" lang="zh-TW" alt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不含醫牙</a:t>
                      </a:r>
                      <a:r>
                        <a:rPr kumimoji="1" lang="en-US" altLang="zh-TW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)</a:t>
                      </a:r>
                      <a:r>
                        <a:rPr kumimoji="1" lang="zh-TW" alt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、生命科學、農等學系</a:t>
                      </a:r>
                      <a:r>
                        <a:rPr kumimoji="1" lang="en-US" altLang="zh-TW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(</a:t>
                      </a:r>
                      <a:r>
                        <a:rPr kumimoji="1" lang="zh-TW" alt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學程</a:t>
                      </a:r>
                      <a:r>
                        <a:rPr kumimoji="1" lang="en-US" altLang="zh-TW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)</a:t>
                      </a:r>
                      <a:endParaRPr kumimoji="1" lang="zh-TW" altLang="en-US" sz="2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9F8"/>
                    </a:solidFill>
                  </a:tcPr>
                </a:tc>
              </a:tr>
              <a:tr h="488871"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itchFamily="18" charset="2"/>
                        <a:defRPr sz="2800">
                          <a:solidFill>
                            <a:schemeClr val="tx2"/>
                          </a:solidFill>
                          <a:latin typeface="華康細圓體" pitchFamily="49" charset="-120"/>
                          <a:ea typeface="華康細圓體" pitchFamily="49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itchFamily="18" charset="2"/>
                        <a:defRPr sz="2600">
                          <a:solidFill>
                            <a:schemeClr val="tx2"/>
                          </a:solidFill>
                          <a:latin typeface="華康細圓體" pitchFamily="49" charset="-120"/>
                          <a:ea typeface="華康細圓體" pitchFamily="49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itchFamily="18" charset="2"/>
                        <a:defRPr sz="2400">
                          <a:solidFill>
                            <a:schemeClr val="tx2"/>
                          </a:solidFill>
                          <a:latin typeface="華康細圓體" pitchFamily="49" charset="-120"/>
                          <a:ea typeface="華康細圓體" pitchFamily="49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itchFamily="18" charset="2"/>
                        <a:defRPr sz="2200">
                          <a:solidFill>
                            <a:schemeClr val="tx2"/>
                          </a:solidFill>
                          <a:latin typeface="華康細圓體" pitchFamily="49" charset="-120"/>
                          <a:ea typeface="華康細圓體" pitchFamily="49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itchFamily="18" charset="2"/>
                        <a:defRPr sz="2000">
                          <a:solidFill>
                            <a:schemeClr val="tx2"/>
                          </a:solidFill>
                          <a:latin typeface="華康細圓體" pitchFamily="49" charset="-120"/>
                          <a:ea typeface="華康細圓體" pitchFamily="49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Symbol" pitchFamily="18" charset="2"/>
                        <a:defRPr sz="2000">
                          <a:solidFill>
                            <a:schemeClr val="tx2"/>
                          </a:solidFill>
                          <a:latin typeface="華康細圓體" pitchFamily="49" charset="-120"/>
                          <a:ea typeface="華康細圓體" pitchFamily="49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Symbol" pitchFamily="18" charset="2"/>
                        <a:defRPr sz="2000">
                          <a:solidFill>
                            <a:schemeClr val="tx2"/>
                          </a:solidFill>
                          <a:latin typeface="華康細圓體" pitchFamily="49" charset="-120"/>
                          <a:ea typeface="華康細圓體" pitchFamily="49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Symbol" pitchFamily="18" charset="2"/>
                        <a:defRPr sz="2000">
                          <a:solidFill>
                            <a:schemeClr val="tx2"/>
                          </a:solidFill>
                          <a:latin typeface="華康細圓體" pitchFamily="49" charset="-120"/>
                          <a:ea typeface="華康細圓體" pitchFamily="49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Symbol" pitchFamily="18" charset="2"/>
                        <a:defRPr sz="2000">
                          <a:solidFill>
                            <a:schemeClr val="tx2"/>
                          </a:solidFill>
                          <a:latin typeface="華康細圓體" pitchFamily="49" charset="-120"/>
                          <a:ea typeface="華康細圓體" pitchFamily="49" charset="-120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第四類學群</a:t>
                      </a:r>
                      <a:endParaRPr kumimoji="1" lang="zh-TW" altLang="en-US" sz="2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5E0DB"/>
                    </a:solidFill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itchFamily="18" charset="2"/>
                        <a:defRPr sz="2800">
                          <a:solidFill>
                            <a:schemeClr val="tx2"/>
                          </a:solidFill>
                          <a:latin typeface="華康細圓體" pitchFamily="49" charset="-120"/>
                          <a:ea typeface="華康細圓體" pitchFamily="49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itchFamily="18" charset="2"/>
                        <a:defRPr sz="2600">
                          <a:solidFill>
                            <a:schemeClr val="tx2"/>
                          </a:solidFill>
                          <a:latin typeface="華康細圓體" pitchFamily="49" charset="-120"/>
                          <a:ea typeface="華康細圓體" pitchFamily="49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itchFamily="18" charset="2"/>
                        <a:defRPr sz="2400">
                          <a:solidFill>
                            <a:schemeClr val="tx2"/>
                          </a:solidFill>
                          <a:latin typeface="華康細圓體" pitchFamily="49" charset="-120"/>
                          <a:ea typeface="華康細圓體" pitchFamily="49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itchFamily="18" charset="2"/>
                        <a:defRPr sz="2200">
                          <a:solidFill>
                            <a:schemeClr val="tx2"/>
                          </a:solidFill>
                          <a:latin typeface="華康細圓體" pitchFamily="49" charset="-120"/>
                          <a:ea typeface="華康細圓體" pitchFamily="49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itchFamily="18" charset="2"/>
                        <a:defRPr sz="2000">
                          <a:solidFill>
                            <a:schemeClr val="tx2"/>
                          </a:solidFill>
                          <a:latin typeface="華康細圓體" pitchFamily="49" charset="-120"/>
                          <a:ea typeface="華康細圓體" pitchFamily="49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Symbol" pitchFamily="18" charset="2"/>
                        <a:defRPr sz="2000">
                          <a:solidFill>
                            <a:schemeClr val="tx2"/>
                          </a:solidFill>
                          <a:latin typeface="華康細圓體" pitchFamily="49" charset="-120"/>
                          <a:ea typeface="華康細圓體" pitchFamily="49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Symbol" pitchFamily="18" charset="2"/>
                        <a:defRPr sz="2000">
                          <a:solidFill>
                            <a:schemeClr val="tx2"/>
                          </a:solidFill>
                          <a:latin typeface="華康細圓體" pitchFamily="49" charset="-120"/>
                          <a:ea typeface="華康細圓體" pitchFamily="49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Symbol" pitchFamily="18" charset="2"/>
                        <a:defRPr sz="2000">
                          <a:solidFill>
                            <a:schemeClr val="tx2"/>
                          </a:solidFill>
                          <a:latin typeface="華康細圓體" pitchFamily="49" charset="-120"/>
                          <a:ea typeface="華康細圓體" pitchFamily="49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Symbol" pitchFamily="18" charset="2"/>
                        <a:defRPr sz="2000">
                          <a:solidFill>
                            <a:schemeClr val="tx2"/>
                          </a:solidFill>
                          <a:latin typeface="華康細圓體" pitchFamily="49" charset="-120"/>
                          <a:ea typeface="華康細圓體" pitchFamily="49" charset="-120"/>
                        </a:defRPr>
                      </a:lvl9pPr>
                    </a:lstStyle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音樂相關學系</a:t>
                      </a:r>
                      <a:r>
                        <a:rPr kumimoji="1" lang="en-US" altLang="zh-TW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(</a:t>
                      </a:r>
                      <a:r>
                        <a:rPr kumimoji="1" lang="zh-TW" alt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學程</a:t>
                      </a:r>
                      <a:r>
                        <a:rPr kumimoji="1" lang="en-US" altLang="zh-TW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)</a:t>
                      </a:r>
                      <a:r>
                        <a:rPr kumimoji="1" lang="zh-TW" alt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音樂班專屬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9F8"/>
                    </a:solidFill>
                  </a:tcPr>
                </a:tc>
              </a:tr>
              <a:tr h="488871"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itchFamily="18" charset="2"/>
                        <a:defRPr sz="2800">
                          <a:solidFill>
                            <a:schemeClr val="tx2"/>
                          </a:solidFill>
                          <a:latin typeface="華康細圓體" pitchFamily="49" charset="-120"/>
                          <a:ea typeface="華康細圓體" pitchFamily="49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itchFamily="18" charset="2"/>
                        <a:defRPr sz="2600">
                          <a:solidFill>
                            <a:schemeClr val="tx2"/>
                          </a:solidFill>
                          <a:latin typeface="華康細圓體" pitchFamily="49" charset="-120"/>
                          <a:ea typeface="華康細圓體" pitchFamily="49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itchFamily="18" charset="2"/>
                        <a:defRPr sz="2400">
                          <a:solidFill>
                            <a:schemeClr val="tx2"/>
                          </a:solidFill>
                          <a:latin typeface="華康細圓體" pitchFamily="49" charset="-120"/>
                          <a:ea typeface="華康細圓體" pitchFamily="49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itchFamily="18" charset="2"/>
                        <a:defRPr sz="2200">
                          <a:solidFill>
                            <a:schemeClr val="tx2"/>
                          </a:solidFill>
                          <a:latin typeface="華康細圓體" pitchFamily="49" charset="-120"/>
                          <a:ea typeface="華康細圓體" pitchFamily="49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itchFamily="18" charset="2"/>
                        <a:defRPr sz="2000">
                          <a:solidFill>
                            <a:schemeClr val="tx2"/>
                          </a:solidFill>
                          <a:latin typeface="華康細圓體" pitchFamily="49" charset="-120"/>
                          <a:ea typeface="華康細圓體" pitchFamily="49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Symbol" pitchFamily="18" charset="2"/>
                        <a:defRPr sz="2000">
                          <a:solidFill>
                            <a:schemeClr val="tx2"/>
                          </a:solidFill>
                          <a:latin typeface="華康細圓體" pitchFamily="49" charset="-120"/>
                          <a:ea typeface="華康細圓體" pitchFamily="49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Symbol" pitchFamily="18" charset="2"/>
                        <a:defRPr sz="2000">
                          <a:solidFill>
                            <a:schemeClr val="tx2"/>
                          </a:solidFill>
                          <a:latin typeface="華康細圓體" pitchFamily="49" charset="-120"/>
                          <a:ea typeface="華康細圓體" pitchFamily="49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Symbol" pitchFamily="18" charset="2"/>
                        <a:defRPr sz="2000">
                          <a:solidFill>
                            <a:schemeClr val="tx2"/>
                          </a:solidFill>
                          <a:latin typeface="華康細圓體" pitchFamily="49" charset="-120"/>
                          <a:ea typeface="華康細圓體" pitchFamily="49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Symbol" pitchFamily="18" charset="2"/>
                        <a:defRPr sz="2000">
                          <a:solidFill>
                            <a:schemeClr val="tx2"/>
                          </a:solidFill>
                          <a:latin typeface="華康細圓體" pitchFamily="49" charset="-120"/>
                          <a:ea typeface="華康細圓體" pitchFamily="49" charset="-120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第五類學群</a:t>
                      </a:r>
                      <a:endParaRPr kumimoji="1" lang="zh-TW" altLang="en-US" sz="2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5E0DB"/>
                    </a:solidFill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itchFamily="18" charset="2"/>
                        <a:defRPr sz="2800">
                          <a:solidFill>
                            <a:schemeClr val="tx2"/>
                          </a:solidFill>
                          <a:latin typeface="華康細圓體" pitchFamily="49" charset="-120"/>
                          <a:ea typeface="華康細圓體" pitchFamily="49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itchFamily="18" charset="2"/>
                        <a:defRPr sz="2600">
                          <a:solidFill>
                            <a:schemeClr val="tx2"/>
                          </a:solidFill>
                          <a:latin typeface="華康細圓體" pitchFamily="49" charset="-120"/>
                          <a:ea typeface="華康細圓體" pitchFamily="49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itchFamily="18" charset="2"/>
                        <a:defRPr sz="2400">
                          <a:solidFill>
                            <a:schemeClr val="tx2"/>
                          </a:solidFill>
                          <a:latin typeface="華康細圓體" pitchFamily="49" charset="-120"/>
                          <a:ea typeface="華康細圓體" pitchFamily="49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itchFamily="18" charset="2"/>
                        <a:defRPr sz="2200">
                          <a:solidFill>
                            <a:schemeClr val="tx2"/>
                          </a:solidFill>
                          <a:latin typeface="華康細圓體" pitchFamily="49" charset="-120"/>
                          <a:ea typeface="華康細圓體" pitchFamily="49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itchFamily="18" charset="2"/>
                        <a:defRPr sz="2000">
                          <a:solidFill>
                            <a:schemeClr val="tx2"/>
                          </a:solidFill>
                          <a:latin typeface="華康細圓體" pitchFamily="49" charset="-120"/>
                          <a:ea typeface="華康細圓體" pitchFamily="49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Symbol" pitchFamily="18" charset="2"/>
                        <a:defRPr sz="2000">
                          <a:solidFill>
                            <a:schemeClr val="tx2"/>
                          </a:solidFill>
                          <a:latin typeface="華康細圓體" pitchFamily="49" charset="-120"/>
                          <a:ea typeface="華康細圓體" pitchFamily="49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Symbol" pitchFamily="18" charset="2"/>
                        <a:defRPr sz="2000">
                          <a:solidFill>
                            <a:schemeClr val="tx2"/>
                          </a:solidFill>
                          <a:latin typeface="華康細圓體" pitchFamily="49" charset="-120"/>
                          <a:ea typeface="華康細圓體" pitchFamily="49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Symbol" pitchFamily="18" charset="2"/>
                        <a:defRPr sz="2000">
                          <a:solidFill>
                            <a:schemeClr val="tx2"/>
                          </a:solidFill>
                          <a:latin typeface="華康細圓體" pitchFamily="49" charset="-120"/>
                          <a:ea typeface="華康細圓體" pitchFamily="49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Symbol" pitchFamily="18" charset="2"/>
                        <a:defRPr sz="2000">
                          <a:solidFill>
                            <a:schemeClr val="tx2"/>
                          </a:solidFill>
                          <a:latin typeface="華康細圓體" pitchFamily="49" charset="-120"/>
                          <a:ea typeface="華康細圓體" pitchFamily="49" charset="-120"/>
                        </a:defRPr>
                      </a:lvl9pPr>
                    </a:lstStyle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美術相關學系</a:t>
                      </a:r>
                      <a:r>
                        <a:rPr kumimoji="1" lang="en-US" altLang="zh-TW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(</a:t>
                      </a:r>
                      <a:r>
                        <a:rPr kumimoji="1" lang="zh-TW" alt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學程</a:t>
                      </a:r>
                      <a:r>
                        <a:rPr kumimoji="1" lang="en-US" altLang="zh-TW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)</a:t>
                      </a:r>
                      <a:r>
                        <a:rPr kumimoji="1" lang="zh-TW" alt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美術班專屬</a:t>
                      </a:r>
                      <a:endParaRPr kumimoji="1" lang="zh-TW" altLang="en-US" sz="2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9F8"/>
                    </a:solidFill>
                  </a:tcPr>
                </a:tc>
              </a:tr>
              <a:tr h="488871"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itchFamily="18" charset="2"/>
                        <a:defRPr sz="2800">
                          <a:solidFill>
                            <a:schemeClr val="tx2"/>
                          </a:solidFill>
                          <a:latin typeface="華康細圓體" pitchFamily="49" charset="-120"/>
                          <a:ea typeface="華康細圓體" pitchFamily="49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itchFamily="18" charset="2"/>
                        <a:defRPr sz="2600">
                          <a:solidFill>
                            <a:schemeClr val="tx2"/>
                          </a:solidFill>
                          <a:latin typeface="華康細圓體" pitchFamily="49" charset="-120"/>
                          <a:ea typeface="華康細圓體" pitchFamily="49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itchFamily="18" charset="2"/>
                        <a:defRPr sz="2400">
                          <a:solidFill>
                            <a:schemeClr val="tx2"/>
                          </a:solidFill>
                          <a:latin typeface="華康細圓體" pitchFamily="49" charset="-120"/>
                          <a:ea typeface="華康細圓體" pitchFamily="49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itchFamily="18" charset="2"/>
                        <a:defRPr sz="2200">
                          <a:solidFill>
                            <a:schemeClr val="tx2"/>
                          </a:solidFill>
                          <a:latin typeface="華康細圓體" pitchFamily="49" charset="-120"/>
                          <a:ea typeface="華康細圓體" pitchFamily="49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itchFamily="18" charset="2"/>
                        <a:defRPr sz="2000">
                          <a:solidFill>
                            <a:schemeClr val="tx2"/>
                          </a:solidFill>
                          <a:latin typeface="華康細圓體" pitchFamily="49" charset="-120"/>
                          <a:ea typeface="華康細圓體" pitchFamily="49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Symbol" pitchFamily="18" charset="2"/>
                        <a:defRPr sz="2000">
                          <a:solidFill>
                            <a:schemeClr val="tx2"/>
                          </a:solidFill>
                          <a:latin typeface="華康細圓體" pitchFamily="49" charset="-120"/>
                          <a:ea typeface="華康細圓體" pitchFamily="49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Symbol" pitchFamily="18" charset="2"/>
                        <a:defRPr sz="2000">
                          <a:solidFill>
                            <a:schemeClr val="tx2"/>
                          </a:solidFill>
                          <a:latin typeface="華康細圓體" pitchFamily="49" charset="-120"/>
                          <a:ea typeface="華康細圓體" pitchFamily="49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Symbol" pitchFamily="18" charset="2"/>
                        <a:defRPr sz="2000">
                          <a:solidFill>
                            <a:schemeClr val="tx2"/>
                          </a:solidFill>
                          <a:latin typeface="華康細圓體" pitchFamily="49" charset="-120"/>
                          <a:ea typeface="華康細圓體" pitchFamily="49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Symbol" pitchFamily="18" charset="2"/>
                        <a:defRPr sz="2000">
                          <a:solidFill>
                            <a:schemeClr val="tx2"/>
                          </a:solidFill>
                          <a:latin typeface="華康細圓體" pitchFamily="49" charset="-120"/>
                          <a:ea typeface="華康細圓體" pitchFamily="49" charset="-120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第六類學群</a:t>
                      </a:r>
                      <a:endParaRPr kumimoji="1" lang="zh-TW" altLang="en-US" sz="2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5E0DB"/>
                    </a:solidFill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itchFamily="18" charset="2"/>
                        <a:defRPr sz="2800">
                          <a:solidFill>
                            <a:schemeClr val="tx2"/>
                          </a:solidFill>
                          <a:latin typeface="華康細圓體" pitchFamily="49" charset="-120"/>
                          <a:ea typeface="華康細圓體" pitchFamily="49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itchFamily="18" charset="2"/>
                        <a:defRPr sz="2600">
                          <a:solidFill>
                            <a:schemeClr val="tx2"/>
                          </a:solidFill>
                          <a:latin typeface="華康細圓體" pitchFamily="49" charset="-120"/>
                          <a:ea typeface="華康細圓體" pitchFamily="49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itchFamily="18" charset="2"/>
                        <a:defRPr sz="2400">
                          <a:solidFill>
                            <a:schemeClr val="tx2"/>
                          </a:solidFill>
                          <a:latin typeface="華康細圓體" pitchFamily="49" charset="-120"/>
                          <a:ea typeface="華康細圓體" pitchFamily="49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itchFamily="18" charset="2"/>
                        <a:defRPr sz="2200">
                          <a:solidFill>
                            <a:schemeClr val="tx2"/>
                          </a:solidFill>
                          <a:latin typeface="華康細圓體" pitchFamily="49" charset="-120"/>
                          <a:ea typeface="華康細圓體" pitchFamily="49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itchFamily="18" charset="2"/>
                        <a:defRPr sz="2000">
                          <a:solidFill>
                            <a:schemeClr val="tx2"/>
                          </a:solidFill>
                          <a:latin typeface="華康細圓體" pitchFamily="49" charset="-120"/>
                          <a:ea typeface="華康細圓體" pitchFamily="49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Symbol" pitchFamily="18" charset="2"/>
                        <a:defRPr sz="2000">
                          <a:solidFill>
                            <a:schemeClr val="tx2"/>
                          </a:solidFill>
                          <a:latin typeface="華康細圓體" pitchFamily="49" charset="-120"/>
                          <a:ea typeface="華康細圓體" pitchFamily="49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Symbol" pitchFamily="18" charset="2"/>
                        <a:defRPr sz="2000">
                          <a:solidFill>
                            <a:schemeClr val="tx2"/>
                          </a:solidFill>
                          <a:latin typeface="華康細圓體" pitchFamily="49" charset="-120"/>
                          <a:ea typeface="華康細圓體" pitchFamily="49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Symbol" pitchFamily="18" charset="2"/>
                        <a:defRPr sz="2000">
                          <a:solidFill>
                            <a:schemeClr val="tx2"/>
                          </a:solidFill>
                          <a:latin typeface="華康細圓體" pitchFamily="49" charset="-120"/>
                          <a:ea typeface="華康細圓體" pitchFamily="49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Symbol" pitchFamily="18" charset="2"/>
                        <a:defRPr sz="2000">
                          <a:solidFill>
                            <a:schemeClr val="tx2"/>
                          </a:solidFill>
                          <a:latin typeface="華康細圓體" pitchFamily="49" charset="-120"/>
                          <a:ea typeface="華康細圓體" pitchFamily="49" charset="-120"/>
                        </a:defRPr>
                      </a:lvl9pPr>
                    </a:lstStyle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舞蹈相關學系</a:t>
                      </a:r>
                      <a:r>
                        <a:rPr kumimoji="1" lang="en-US" altLang="zh-TW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(</a:t>
                      </a:r>
                      <a:r>
                        <a:rPr kumimoji="1" lang="zh-TW" alt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學程</a:t>
                      </a:r>
                      <a:r>
                        <a:rPr kumimoji="1" lang="en-US" altLang="zh-TW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)</a:t>
                      </a:r>
                      <a:r>
                        <a:rPr kumimoji="1" lang="zh-TW" alt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舞蹈班專屬</a:t>
                      </a:r>
                      <a:endParaRPr kumimoji="1" lang="zh-TW" altLang="en-US" sz="2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9F8"/>
                    </a:solidFill>
                  </a:tcPr>
                </a:tc>
              </a:tr>
              <a:tr h="488871"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itchFamily="18" charset="2"/>
                        <a:defRPr sz="2800">
                          <a:solidFill>
                            <a:schemeClr val="tx2"/>
                          </a:solidFill>
                          <a:latin typeface="華康細圓體" pitchFamily="49" charset="-120"/>
                          <a:ea typeface="華康細圓體" pitchFamily="49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itchFamily="18" charset="2"/>
                        <a:defRPr sz="2600">
                          <a:solidFill>
                            <a:schemeClr val="tx2"/>
                          </a:solidFill>
                          <a:latin typeface="華康細圓體" pitchFamily="49" charset="-120"/>
                          <a:ea typeface="華康細圓體" pitchFamily="49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itchFamily="18" charset="2"/>
                        <a:defRPr sz="2400">
                          <a:solidFill>
                            <a:schemeClr val="tx2"/>
                          </a:solidFill>
                          <a:latin typeface="華康細圓體" pitchFamily="49" charset="-120"/>
                          <a:ea typeface="華康細圓體" pitchFamily="49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itchFamily="18" charset="2"/>
                        <a:defRPr sz="2200">
                          <a:solidFill>
                            <a:schemeClr val="tx2"/>
                          </a:solidFill>
                          <a:latin typeface="華康細圓體" pitchFamily="49" charset="-120"/>
                          <a:ea typeface="華康細圓體" pitchFamily="49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itchFamily="18" charset="2"/>
                        <a:defRPr sz="2000">
                          <a:solidFill>
                            <a:schemeClr val="tx2"/>
                          </a:solidFill>
                          <a:latin typeface="華康細圓體" pitchFamily="49" charset="-120"/>
                          <a:ea typeface="華康細圓體" pitchFamily="49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Symbol" pitchFamily="18" charset="2"/>
                        <a:defRPr sz="2000">
                          <a:solidFill>
                            <a:schemeClr val="tx2"/>
                          </a:solidFill>
                          <a:latin typeface="華康細圓體" pitchFamily="49" charset="-120"/>
                          <a:ea typeface="華康細圓體" pitchFamily="49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Symbol" pitchFamily="18" charset="2"/>
                        <a:defRPr sz="2000">
                          <a:solidFill>
                            <a:schemeClr val="tx2"/>
                          </a:solidFill>
                          <a:latin typeface="華康細圓體" pitchFamily="49" charset="-120"/>
                          <a:ea typeface="華康細圓體" pitchFamily="49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Symbol" pitchFamily="18" charset="2"/>
                        <a:defRPr sz="2000">
                          <a:solidFill>
                            <a:schemeClr val="tx2"/>
                          </a:solidFill>
                          <a:latin typeface="華康細圓體" pitchFamily="49" charset="-120"/>
                          <a:ea typeface="華康細圓體" pitchFamily="49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Symbol" pitchFamily="18" charset="2"/>
                        <a:defRPr sz="2000">
                          <a:solidFill>
                            <a:schemeClr val="tx2"/>
                          </a:solidFill>
                          <a:latin typeface="華康細圓體" pitchFamily="49" charset="-120"/>
                          <a:ea typeface="華康細圓體" pitchFamily="49" charset="-120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第七類學群</a:t>
                      </a:r>
                      <a:endParaRPr kumimoji="1" lang="zh-TW" altLang="en-US" sz="2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5E0DB"/>
                    </a:solidFill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itchFamily="18" charset="2"/>
                        <a:defRPr sz="2800">
                          <a:solidFill>
                            <a:schemeClr val="tx2"/>
                          </a:solidFill>
                          <a:latin typeface="華康細圓體" pitchFamily="49" charset="-120"/>
                          <a:ea typeface="華康細圓體" pitchFamily="49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itchFamily="18" charset="2"/>
                        <a:defRPr sz="2600">
                          <a:solidFill>
                            <a:schemeClr val="tx2"/>
                          </a:solidFill>
                          <a:latin typeface="華康細圓體" pitchFamily="49" charset="-120"/>
                          <a:ea typeface="華康細圓體" pitchFamily="49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itchFamily="18" charset="2"/>
                        <a:defRPr sz="2400">
                          <a:solidFill>
                            <a:schemeClr val="tx2"/>
                          </a:solidFill>
                          <a:latin typeface="華康細圓體" pitchFamily="49" charset="-120"/>
                          <a:ea typeface="華康細圓體" pitchFamily="49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itchFamily="18" charset="2"/>
                        <a:defRPr sz="2200">
                          <a:solidFill>
                            <a:schemeClr val="tx2"/>
                          </a:solidFill>
                          <a:latin typeface="華康細圓體" pitchFamily="49" charset="-120"/>
                          <a:ea typeface="華康細圓體" pitchFamily="49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itchFamily="18" charset="2"/>
                        <a:defRPr sz="2000">
                          <a:solidFill>
                            <a:schemeClr val="tx2"/>
                          </a:solidFill>
                          <a:latin typeface="華康細圓體" pitchFamily="49" charset="-120"/>
                          <a:ea typeface="華康細圓體" pitchFamily="49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Symbol" pitchFamily="18" charset="2"/>
                        <a:defRPr sz="2000">
                          <a:solidFill>
                            <a:schemeClr val="tx2"/>
                          </a:solidFill>
                          <a:latin typeface="華康細圓體" pitchFamily="49" charset="-120"/>
                          <a:ea typeface="華康細圓體" pitchFamily="49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Symbol" pitchFamily="18" charset="2"/>
                        <a:defRPr sz="2000">
                          <a:solidFill>
                            <a:schemeClr val="tx2"/>
                          </a:solidFill>
                          <a:latin typeface="華康細圓體" pitchFamily="49" charset="-120"/>
                          <a:ea typeface="華康細圓體" pitchFamily="49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Symbol" pitchFamily="18" charset="2"/>
                        <a:defRPr sz="2000">
                          <a:solidFill>
                            <a:schemeClr val="tx2"/>
                          </a:solidFill>
                          <a:latin typeface="華康細圓體" pitchFamily="49" charset="-120"/>
                          <a:ea typeface="華康細圓體" pitchFamily="49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Symbol" pitchFamily="18" charset="2"/>
                        <a:defRPr sz="2000">
                          <a:solidFill>
                            <a:schemeClr val="tx2"/>
                          </a:solidFill>
                          <a:latin typeface="華康細圓體" pitchFamily="49" charset="-120"/>
                          <a:ea typeface="華康細圓體" pitchFamily="49" charset="-120"/>
                        </a:defRPr>
                      </a:lvl9pPr>
                    </a:lstStyle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體育相關學系</a:t>
                      </a:r>
                      <a:r>
                        <a:rPr kumimoji="1" lang="en-US" altLang="zh-TW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(</a:t>
                      </a:r>
                      <a:r>
                        <a:rPr kumimoji="1" lang="zh-TW" alt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學程</a:t>
                      </a:r>
                      <a:r>
                        <a:rPr kumimoji="1" lang="en-US" altLang="zh-TW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)</a:t>
                      </a:r>
                      <a:r>
                        <a:rPr kumimoji="1" lang="zh-TW" alt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體育班專屬</a:t>
                      </a:r>
                      <a:endParaRPr kumimoji="1" lang="zh-TW" altLang="en-US" sz="2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217436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9F8"/>
                    </a:solidFill>
                  </a:tcPr>
                </a:tc>
              </a:tr>
              <a:tr h="488871"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itchFamily="18" charset="2"/>
                        <a:defRPr sz="2800">
                          <a:solidFill>
                            <a:schemeClr val="tx2"/>
                          </a:solidFill>
                          <a:latin typeface="華康細圓體" pitchFamily="49" charset="-120"/>
                          <a:ea typeface="華康細圓體" pitchFamily="49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itchFamily="18" charset="2"/>
                        <a:defRPr sz="2600">
                          <a:solidFill>
                            <a:schemeClr val="tx2"/>
                          </a:solidFill>
                          <a:latin typeface="華康細圓體" pitchFamily="49" charset="-120"/>
                          <a:ea typeface="華康細圓體" pitchFamily="49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itchFamily="18" charset="2"/>
                        <a:defRPr sz="2400">
                          <a:solidFill>
                            <a:schemeClr val="tx2"/>
                          </a:solidFill>
                          <a:latin typeface="華康細圓體" pitchFamily="49" charset="-120"/>
                          <a:ea typeface="華康細圓體" pitchFamily="49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itchFamily="18" charset="2"/>
                        <a:defRPr sz="2200">
                          <a:solidFill>
                            <a:schemeClr val="tx2"/>
                          </a:solidFill>
                          <a:latin typeface="華康細圓體" pitchFamily="49" charset="-120"/>
                          <a:ea typeface="華康細圓體" pitchFamily="49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itchFamily="18" charset="2"/>
                        <a:defRPr sz="2000">
                          <a:solidFill>
                            <a:schemeClr val="tx2"/>
                          </a:solidFill>
                          <a:latin typeface="華康細圓體" pitchFamily="49" charset="-120"/>
                          <a:ea typeface="華康細圓體" pitchFamily="49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Symbol" pitchFamily="18" charset="2"/>
                        <a:defRPr sz="2000">
                          <a:solidFill>
                            <a:schemeClr val="tx2"/>
                          </a:solidFill>
                          <a:latin typeface="華康細圓體" pitchFamily="49" charset="-120"/>
                          <a:ea typeface="華康細圓體" pitchFamily="49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Symbol" pitchFamily="18" charset="2"/>
                        <a:defRPr sz="2000">
                          <a:solidFill>
                            <a:schemeClr val="tx2"/>
                          </a:solidFill>
                          <a:latin typeface="華康細圓體" pitchFamily="49" charset="-120"/>
                          <a:ea typeface="華康細圓體" pitchFamily="49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Symbol" pitchFamily="18" charset="2"/>
                        <a:defRPr sz="2000">
                          <a:solidFill>
                            <a:schemeClr val="tx2"/>
                          </a:solidFill>
                          <a:latin typeface="華康細圓體" pitchFamily="49" charset="-120"/>
                          <a:ea typeface="華康細圓體" pitchFamily="49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Symbol" pitchFamily="18" charset="2"/>
                        <a:defRPr sz="2000">
                          <a:solidFill>
                            <a:schemeClr val="tx2"/>
                          </a:solidFill>
                          <a:latin typeface="華康細圓體" pitchFamily="49" charset="-120"/>
                          <a:ea typeface="華康細圓體" pitchFamily="49" charset="-120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第八類學群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5E0DB"/>
                    </a:solidFill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itchFamily="18" charset="2"/>
                        <a:defRPr sz="2800">
                          <a:solidFill>
                            <a:schemeClr val="tx2"/>
                          </a:solidFill>
                          <a:latin typeface="華康細圓體" pitchFamily="49" charset="-120"/>
                          <a:ea typeface="華康細圓體" pitchFamily="49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itchFamily="18" charset="2"/>
                        <a:defRPr sz="2600">
                          <a:solidFill>
                            <a:schemeClr val="tx2"/>
                          </a:solidFill>
                          <a:latin typeface="華康細圓體" pitchFamily="49" charset="-120"/>
                          <a:ea typeface="華康細圓體" pitchFamily="49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itchFamily="18" charset="2"/>
                        <a:defRPr sz="2400">
                          <a:solidFill>
                            <a:schemeClr val="tx2"/>
                          </a:solidFill>
                          <a:latin typeface="華康細圓體" pitchFamily="49" charset="-120"/>
                          <a:ea typeface="華康細圓體" pitchFamily="49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itchFamily="18" charset="2"/>
                        <a:defRPr sz="2200">
                          <a:solidFill>
                            <a:schemeClr val="tx2"/>
                          </a:solidFill>
                          <a:latin typeface="華康細圓體" pitchFamily="49" charset="-120"/>
                          <a:ea typeface="華康細圓體" pitchFamily="49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itchFamily="18" charset="2"/>
                        <a:defRPr sz="2000">
                          <a:solidFill>
                            <a:schemeClr val="tx2"/>
                          </a:solidFill>
                          <a:latin typeface="華康細圓體" pitchFamily="49" charset="-120"/>
                          <a:ea typeface="華康細圓體" pitchFamily="49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Symbol" pitchFamily="18" charset="2"/>
                        <a:defRPr sz="2000">
                          <a:solidFill>
                            <a:schemeClr val="tx2"/>
                          </a:solidFill>
                          <a:latin typeface="華康細圓體" pitchFamily="49" charset="-120"/>
                          <a:ea typeface="華康細圓體" pitchFamily="49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Symbol" pitchFamily="18" charset="2"/>
                        <a:defRPr sz="2000">
                          <a:solidFill>
                            <a:schemeClr val="tx2"/>
                          </a:solidFill>
                          <a:latin typeface="華康細圓體" pitchFamily="49" charset="-120"/>
                          <a:ea typeface="華康細圓體" pitchFamily="49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Symbol" pitchFamily="18" charset="2"/>
                        <a:defRPr sz="2000">
                          <a:solidFill>
                            <a:schemeClr val="tx2"/>
                          </a:solidFill>
                          <a:latin typeface="華康細圓體" pitchFamily="49" charset="-120"/>
                          <a:ea typeface="華康細圓體" pitchFamily="49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Symbol" pitchFamily="18" charset="2"/>
                        <a:defRPr sz="2000">
                          <a:solidFill>
                            <a:schemeClr val="tx2"/>
                          </a:solidFill>
                          <a:latin typeface="華康細圓體" pitchFamily="49" charset="-120"/>
                          <a:ea typeface="華康細圓體" pitchFamily="49" charset="-120"/>
                        </a:defRPr>
                      </a:lvl9pPr>
                    </a:lstStyle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醫學系、牙醫系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9F8"/>
                    </a:solidFill>
                  </a:tcPr>
                </a:tc>
              </a:tr>
            </a:tbl>
          </a:graphicData>
        </a:graphic>
      </p:graphicFrame>
      <p:sp>
        <p:nvSpPr>
          <p:cNvPr id="5" name="文字方塊 9"/>
          <p:cNvSpPr txBox="1">
            <a:spLocks noChangeArrowheads="1"/>
          </p:cNvSpPr>
          <p:nvPr/>
        </p:nvSpPr>
        <p:spPr bwMode="auto">
          <a:xfrm>
            <a:off x="3658278" y="5946650"/>
            <a:ext cx="5570538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TW" altLang="en-US" sz="2000" b="1" dirty="0">
                <a:solidFill>
                  <a:srgbClr val="FF0000"/>
                </a:solidFill>
                <a:latin typeface="華康竹風體W4"/>
                <a:ea typeface="華康竹風體W4"/>
                <a:cs typeface="華康竹風體W4"/>
              </a:rPr>
              <a:t>唯第八學群報名通過第一階段篩選者，須參加</a:t>
            </a:r>
            <a:endParaRPr lang="en-US" altLang="zh-TW" sz="2000" b="1" dirty="0">
              <a:solidFill>
                <a:srgbClr val="FF0000"/>
              </a:solidFill>
              <a:latin typeface="華康竹風體W4"/>
              <a:ea typeface="華康竹風體W4"/>
              <a:cs typeface="華康竹風體W4"/>
            </a:endParaRPr>
          </a:p>
          <a:p>
            <a:r>
              <a:rPr lang="zh-TW" altLang="en-US" sz="2000" b="1" dirty="0">
                <a:solidFill>
                  <a:srgbClr val="FF0000"/>
                </a:solidFill>
                <a:latin typeface="華康竹風體W4"/>
                <a:ea typeface="華康竹風體W4"/>
                <a:cs typeface="華康竹風體W4"/>
              </a:rPr>
              <a:t>第二階段面試！且個人申請不得報名同一校系！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79" name="Google Shape;379;p59"/>
          <p:cNvCxnSpPr/>
          <p:nvPr/>
        </p:nvCxnSpPr>
        <p:spPr>
          <a:xfrm flipH="1">
            <a:off x="6023075" y="2253575"/>
            <a:ext cx="810600" cy="705300"/>
          </a:xfrm>
          <a:prstGeom prst="straightConnector1">
            <a:avLst/>
          </a:prstGeom>
          <a:noFill/>
          <a:ln w="9525" cap="flat" cmpd="sng">
            <a:solidFill>
              <a:srgbClr val="979CB8"/>
            </a:solidFill>
            <a:prstDash val="dash"/>
            <a:round/>
            <a:headEnd type="none" w="med" len="med"/>
            <a:tailEnd type="triangle" w="med" len="med"/>
          </a:ln>
        </p:spPr>
      </p:cxnSp>
      <p:cxnSp>
        <p:nvCxnSpPr>
          <p:cNvPr id="380" name="Google Shape;380;p59"/>
          <p:cNvCxnSpPr/>
          <p:nvPr/>
        </p:nvCxnSpPr>
        <p:spPr>
          <a:xfrm>
            <a:off x="3380350" y="2302225"/>
            <a:ext cx="219000" cy="559200"/>
          </a:xfrm>
          <a:prstGeom prst="straightConnector1">
            <a:avLst/>
          </a:prstGeom>
          <a:noFill/>
          <a:ln w="9525" cap="flat" cmpd="sng">
            <a:solidFill>
              <a:srgbClr val="979CB8"/>
            </a:solidFill>
            <a:prstDash val="dash"/>
            <a:round/>
            <a:headEnd type="none" w="med" len="med"/>
            <a:tailEnd type="triangle" w="med" len="med"/>
          </a:ln>
        </p:spPr>
      </p:cxnSp>
      <p:cxnSp>
        <p:nvCxnSpPr>
          <p:cNvPr id="381" name="Google Shape;381;p59"/>
          <p:cNvCxnSpPr/>
          <p:nvPr/>
        </p:nvCxnSpPr>
        <p:spPr>
          <a:xfrm rot="10800000" flipH="1">
            <a:off x="2350850" y="3858550"/>
            <a:ext cx="826800" cy="648600"/>
          </a:xfrm>
          <a:prstGeom prst="straightConnector1">
            <a:avLst/>
          </a:prstGeom>
          <a:noFill/>
          <a:ln w="9525" cap="flat" cmpd="sng">
            <a:solidFill>
              <a:srgbClr val="979CB8"/>
            </a:solidFill>
            <a:prstDash val="dash"/>
            <a:round/>
            <a:headEnd type="none" w="med" len="med"/>
            <a:tailEnd type="triangle" w="med" len="med"/>
          </a:ln>
        </p:spPr>
      </p:cxnSp>
      <p:cxnSp>
        <p:nvCxnSpPr>
          <p:cNvPr id="382" name="Google Shape;382;p59"/>
          <p:cNvCxnSpPr/>
          <p:nvPr/>
        </p:nvCxnSpPr>
        <p:spPr>
          <a:xfrm rot="10800000">
            <a:off x="5406800" y="3850500"/>
            <a:ext cx="178500" cy="713400"/>
          </a:xfrm>
          <a:prstGeom prst="straightConnector1">
            <a:avLst/>
          </a:prstGeom>
          <a:noFill/>
          <a:ln w="9525" cap="flat" cmpd="sng">
            <a:solidFill>
              <a:srgbClr val="979CB8"/>
            </a:solidFill>
            <a:prstDash val="dash"/>
            <a:round/>
            <a:headEnd type="none" w="med" len="med"/>
            <a:tailEnd type="triangle" w="med" len="med"/>
          </a:ln>
        </p:spPr>
      </p:cxnSp>
      <p:cxnSp>
        <p:nvCxnSpPr>
          <p:cNvPr id="383" name="Google Shape;383;p59"/>
          <p:cNvCxnSpPr/>
          <p:nvPr/>
        </p:nvCxnSpPr>
        <p:spPr>
          <a:xfrm rot="10800000">
            <a:off x="5707050" y="3793625"/>
            <a:ext cx="186300" cy="170400"/>
          </a:xfrm>
          <a:prstGeom prst="straightConnector1">
            <a:avLst/>
          </a:prstGeom>
          <a:noFill/>
          <a:ln w="9525" cap="flat" cmpd="sng">
            <a:solidFill>
              <a:srgbClr val="979CB8"/>
            </a:solidFill>
            <a:prstDash val="dash"/>
            <a:round/>
            <a:headEnd type="none" w="med" len="med"/>
            <a:tailEnd type="triangle" w="med" len="med"/>
          </a:ln>
        </p:spPr>
      </p:cxnSp>
      <p:sp>
        <p:nvSpPr>
          <p:cNvPr id="384" name="Google Shape;384;p59"/>
          <p:cNvSpPr txBox="1">
            <a:spLocks noGrp="1"/>
          </p:cNvSpPr>
          <p:nvPr>
            <p:ph type="sldNum" idx="12"/>
          </p:nvPr>
        </p:nvSpPr>
        <p:spPr>
          <a:xfrm>
            <a:off x="4348076" y="6383554"/>
            <a:ext cx="548700" cy="39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42</a:t>
            </a:fld>
            <a:endParaRPr/>
          </a:p>
        </p:txBody>
      </p:sp>
      <p:sp>
        <p:nvSpPr>
          <p:cNvPr id="12" name="標題 3"/>
          <p:cNvSpPr txBox="1">
            <a:spLocks/>
          </p:cNvSpPr>
          <p:nvPr/>
        </p:nvSpPr>
        <p:spPr>
          <a:xfrm>
            <a:off x="1630650" y="2887625"/>
            <a:ext cx="5882700" cy="1005874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rgbClr val="505670"/>
              </a:buClr>
              <a:buSzPts val="3000"/>
            </a:pPr>
            <a:r>
              <a:rPr lang="zh-TW" altLang="en-US" sz="2400" b="1" dirty="0" smtClean="0">
                <a:solidFill>
                  <a:srgbClr val="0066FF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Calibri" panose="020F0502020204030204" pitchFamily="34" charset="0"/>
              </a:rPr>
              <a:t>繁星推薦的精神</a:t>
            </a:r>
            <a:endParaRPr lang="en-US" altLang="zh-TW" sz="2400" b="1" dirty="0" smtClean="0">
              <a:solidFill>
                <a:srgbClr val="0066FF"/>
              </a:solidFill>
              <a:latin typeface="Calibri" panose="020F0502020204030204" pitchFamily="34" charset="0"/>
              <a:ea typeface="微軟正黑體" panose="020B0604030504040204" pitchFamily="34" charset="-120"/>
              <a:cs typeface="Calibri" panose="020F0502020204030204" pitchFamily="34" charset="0"/>
            </a:endParaRPr>
          </a:p>
          <a:p>
            <a:pPr algn="ctr">
              <a:buClr>
                <a:srgbClr val="505670"/>
              </a:buClr>
              <a:buSzPts val="3000"/>
            </a:pPr>
            <a:r>
              <a:rPr lang="zh-TW" altLang="en-US" sz="4000" b="1" dirty="0">
                <a:solidFill>
                  <a:srgbClr val="FF0000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Calibri" panose="020F0502020204030204" pitchFamily="34" charset="0"/>
              </a:rPr>
              <a:t>高中均質、區域均衡</a:t>
            </a:r>
          </a:p>
        </p:txBody>
      </p:sp>
    </p:spTree>
    <p:extLst>
      <p:ext uri="{BB962C8B-B14F-4D97-AF65-F5344CB8AC3E}">
        <p14:creationId xmlns:p14="http://schemas.microsoft.com/office/powerpoint/2010/main" val="1069440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4294967295"/>
          </p:nvPr>
        </p:nvSpPr>
        <p:spPr>
          <a:xfrm>
            <a:off x="0" y="1177925"/>
            <a:ext cx="8229600" cy="5446713"/>
          </a:xfrm>
        </p:spPr>
        <p:txBody>
          <a:bodyPr>
            <a:normAutofit/>
          </a:bodyPr>
          <a:lstStyle/>
          <a:p>
            <a:pPr>
              <a:buFontTx/>
              <a:buNone/>
            </a:pPr>
            <a:endParaRPr lang="en-US" altLang="zh-TW" dirty="0">
              <a:solidFill>
                <a:srgbClr val="262626"/>
              </a:solidFill>
              <a:latin typeface="華康儷粗圓" pitchFamily="49" charset="-120"/>
              <a:ea typeface="華康儷粗圓" pitchFamily="49" charset="-120"/>
            </a:endParaRPr>
          </a:p>
          <a:p>
            <a:pPr>
              <a:buFontTx/>
              <a:buNone/>
            </a:pPr>
            <a:endParaRPr lang="en-US" altLang="zh-TW" dirty="0">
              <a:solidFill>
                <a:srgbClr val="604A7B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sp>
        <p:nvSpPr>
          <p:cNvPr id="4" name="文字方塊 3"/>
          <p:cNvSpPr txBox="1">
            <a:spLocks noChangeArrowheads="1"/>
          </p:cNvSpPr>
          <p:nvPr/>
        </p:nvSpPr>
        <p:spPr bwMode="auto">
          <a:xfrm>
            <a:off x="500063" y="3571875"/>
            <a:ext cx="2232025" cy="1762125"/>
          </a:xfrm>
          <a:prstGeom prst="rect">
            <a:avLst/>
          </a:prstGeom>
          <a:solidFill>
            <a:srgbClr val="99CCFF">
              <a:alpha val="31000"/>
            </a:srgbClr>
          </a:solidFill>
          <a:ln w="25400">
            <a:solidFill>
              <a:schemeClr val="accent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kumimoji="0" lang="zh-TW" altLang="en-US" sz="2700" dirty="0">
                <a:latin typeface="華康儷粗圓" pitchFamily="49" charset="-120"/>
                <a:ea typeface="華康儷粗圓" pitchFamily="49" charset="-120"/>
              </a:rPr>
              <a:t>台大</a:t>
            </a:r>
          </a:p>
          <a:p>
            <a:r>
              <a:rPr kumimoji="0" lang="zh-TW" altLang="zh-TW" sz="2700" dirty="0">
                <a:latin typeface="華康儷粗圓" pitchFamily="49" charset="-120"/>
                <a:ea typeface="華康儷粗圓" pitchFamily="49" charset="-120"/>
              </a:rPr>
              <a:t>第一</a:t>
            </a:r>
            <a:r>
              <a:rPr kumimoji="0" lang="zh-TW" altLang="en-US" sz="2700" dirty="0">
                <a:latin typeface="華康儷粗圓" pitchFamily="49" charset="-120"/>
                <a:ea typeface="華康儷粗圓" pitchFamily="49" charset="-120"/>
              </a:rPr>
              <a:t>類</a:t>
            </a:r>
            <a:r>
              <a:rPr kumimoji="0" lang="zh-TW" altLang="zh-TW" sz="2700" dirty="0">
                <a:latin typeface="華康儷粗圓" pitchFamily="49" charset="-120"/>
                <a:ea typeface="華康儷粗圓" pitchFamily="49" charset="-120"/>
              </a:rPr>
              <a:t>學群</a:t>
            </a:r>
          </a:p>
          <a:p>
            <a:r>
              <a:rPr kumimoji="0" lang="zh-TW" altLang="zh-TW" sz="2700" dirty="0">
                <a:latin typeface="華康儷粗圓" pitchFamily="49" charset="-120"/>
                <a:ea typeface="華康儷粗圓" pitchFamily="49" charset="-120"/>
              </a:rPr>
              <a:t>第二</a:t>
            </a:r>
            <a:r>
              <a:rPr kumimoji="0" lang="zh-TW" altLang="en-US" sz="2700" dirty="0">
                <a:latin typeface="華康儷粗圓" pitchFamily="49" charset="-120"/>
                <a:ea typeface="華康儷粗圓" pitchFamily="49" charset="-120"/>
              </a:rPr>
              <a:t>類</a:t>
            </a:r>
            <a:r>
              <a:rPr kumimoji="0" lang="zh-TW" altLang="zh-TW" sz="2700" dirty="0">
                <a:latin typeface="華康儷粗圓" pitchFamily="49" charset="-120"/>
                <a:ea typeface="華康儷粗圓" pitchFamily="49" charset="-120"/>
              </a:rPr>
              <a:t>學群</a:t>
            </a:r>
          </a:p>
          <a:p>
            <a:r>
              <a:rPr kumimoji="0" lang="zh-TW" altLang="zh-TW" sz="2700" dirty="0">
                <a:latin typeface="華康儷粗圓" pitchFamily="49" charset="-120"/>
                <a:ea typeface="華康儷粗圓" pitchFamily="49" charset="-120"/>
              </a:rPr>
              <a:t>第三</a:t>
            </a:r>
            <a:r>
              <a:rPr kumimoji="0" lang="zh-TW" altLang="en-US" sz="2700" dirty="0">
                <a:latin typeface="華康儷粗圓" pitchFamily="49" charset="-120"/>
                <a:ea typeface="華康儷粗圓" pitchFamily="49" charset="-120"/>
              </a:rPr>
              <a:t>類</a:t>
            </a:r>
            <a:r>
              <a:rPr kumimoji="0" lang="zh-TW" altLang="zh-TW" sz="2700" dirty="0">
                <a:latin typeface="華康儷粗圓" pitchFamily="49" charset="-120"/>
                <a:ea typeface="華康儷粗圓" pitchFamily="49" charset="-120"/>
              </a:rPr>
              <a:t>學群</a:t>
            </a:r>
          </a:p>
        </p:txBody>
      </p:sp>
      <p:sp>
        <p:nvSpPr>
          <p:cNvPr id="6" name="橢圓 5"/>
          <p:cNvSpPr/>
          <p:nvPr/>
        </p:nvSpPr>
        <p:spPr bwMode="auto">
          <a:xfrm>
            <a:off x="3235325" y="3429000"/>
            <a:ext cx="288925" cy="287338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sp>
        <p:nvSpPr>
          <p:cNvPr id="7" name="橢圓 6"/>
          <p:cNvSpPr/>
          <p:nvPr/>
        </p:nvSpPr>
        <p:spPr bwMode="auto">
          <a:xfrm>
            <a:off x="3235325" y="3789363"/>
            <a:ext cx="288925" cy="287337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sp>
        <p:nvSpPr>
          <p:cNvPr id="9" name="橢圓 8"/>
          <p:cNvSpPr/>
          <p:nvPr/>
        </p:nvSpPr>
        <p:spPr bwMode="auto">
          <a:xfrm>
            <a:off x="3235325" y="5084763"/>
            <a:ext cx="288925" cy="287337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sp>
        <p:nvSpPr>
          <p:cNvPr id="10" name="橢圓 9"/>
          <p:cNvSpPr/>
          <p:nvPr/>
        </p:nvSpPr>
        <p:spPr bwMode="auto">
          <a:xfrm>
            <a:off x="3235325" y="5445125"/>
            <a:ext cx="288925" cy="287338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sp>
        <p:nvSpPr>
          <p:cNvPr id="12" name="橢圓 11"/>
          <p:cNvSpPr/>
          <p:nvPr/>
        </p:nvSpPr>
        <p:spPr bwMode="auto">
          <a:xfrm>
            <a:off x="3235325" y="4219575"/>
            <a:ext cx="288925" cy="288925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sp>
        <p:nvSpPr>
          <p:cNvPr id="13" name="橢圓 12"/>
          <p:cNvSpPr/>
          <p:nvPr/>
        </p:nvSpPr>
        <p:spPr bwMode="auto">
          <a:xfrm>
            <a:off x="3235325" y="4579938"/>
            <a:ext cx="288925" cy="288925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cxnSp>
        <p:nvCxnSpPr>
          <p:cNvPr id="14" name="直線接點 13"/>
          <p:cNvCxnSpPr/>
          <p:nvPr/>
        </p:nvCxnSpPr>
        <p:spPr>
          <a:xfrm flipV="1">
            <a:off x="2516188" y="3716338"/>
            <a:ext cx="574675" cy="503237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接點 14"/>
          <p:cNvCxnSpPr/>
          <p:nvPr/>
        </p:nvCxnSpPr>
        <p:spPr>
          <a:xfrm flipV="1">
            <a:off x="2516188" y="4003675"/>
            <a:ext cx="574675" cy="288925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線接點 15"/>
          <p:cNvCxnSpPr/>
          <p:nvPr/>
        </p:nvCxnSpPr>
        <p:spPr>
          <a:xfrm flipV="1">
            <a:off x="2587625" y="4364038"/>
            <a:ext cx="576263" cy="21590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接點 16"/>
          <p:cNvCxnSpPr/>
          <p:nvPr/>
        </p:nvCxnSpPr>
        <p:spPr>
          <a:xfrm>
            <a:off x="2587625" y="4652963"/>
            <a:ext cx="576263" cy="71437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線接點 17"/>
          <p:cNvCxnSpPr/>
          <p:nvPr/>
        </p:nvCxnSpPr>
        <p:spPr>
          <a:xfrm>
            <a:off x="2587625" y="5084763"/>
            <a:ext cx="576263" cy="43180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接點 18"/>
          <p:cNvCxnSpPr/>
          <p:nvPr/>
        </p:nvCxnSpPr>
        <p:spPr>
          <a:xfrm>
            <a:off x="2587625" y="5011738"/>
            <a:ext cx="576263" cy="21590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文字方塊 19"/>
          <p:cNvSpPr txBox="1">
            <a:spLocks noChangeArrowheads="1"/>
          </p:cNvSpPr>
          <p:nvPr/>
        </p:nvSpPr>
        <p:spPr bwMode="auto">
          <a:xfrm>
            <a:off x="5000625" y="2789238"/>
            <a:ext cx="2232025" cy="939800"/>
          </a:xfrm>
          <a:prstGeom prst="rect">
            <a:avLst/>
          </a:prstGeom>
          <a:solidFill>
            <a:srgbClr val="FFCC99">
              <a:alpha val="31000"/>
            </a:srgbClr>
          </a:solidFill>
          <a:ln w="25400">
            <a:solidFill>
              <a:schemeClr val="accent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0" lang="zh-TW" altLang="zh-TW" sz="2700" dirty="0" smtClean="0">
                <a:latin typeface="華康儷粗圓" pitchFamily="49" charset="-120"/>
                <a:ea typeface="華康儷粗圓" pitchFamily="49" charset="-120"/>
              </a:rPr>
              <a:t>第</a:t>
            </a:r>
            <a:r>
              <a:rPr kumimoji="0" lang="zh-TW" altLang="en-US" sz="2700" dirty="0" smtClean="0">
                <a:latin typeface="華康儷粗圓" pitchFamily="49" charset="-120"/>
                <a:ea typeface="華康儷粗圓" pitchFamily="49" charset="-120"/>
              </a:rPr>
              <a:t>四類</a:t>
            </a:r>
            <a:r>
              <a:rPr kumimoji="0" lang="zh-TW" altLang="zh-TW" sz="2700" dirty="0">
                <a:latin typeface="華康儷粗圓" pitchFamily="49" charset="-120"/>
                <a:ea typeface="華康儷粗圓" pitchFamily="49" charset="-120"/>
              </a:rPr>
              <a:t>學群</a:t>
            </a:r>
            <a:endParaRPr kumimoji="0" lang="zh-TW" altLang="en-US" sz="2700" dirty="0">
              <a:latin typeface="華康儷粗圓" pitchFamily="49" charset="-120"/>
              <a:ea typeface="華康儷粗圓" pitchFamily="49" charset="-120"/>
            </a:endParaRPr>
          </a:p>
          <a:p>
            <a:r>
              <a:rPr kumimoji="0" lang="zh-TW" altLang="en-US" sz="2700" dirty="0" smtClean="0">
                <a:latin typeface="華康儷粗圓" pitchFamily="49" charset="-120"/>
                <a:ea typeface="華康儷粗圓" pitchFamily="49" charset="-120"/>
              </a:rPr>
              <a:t>音樂班</a:t>
            </a:r>
            <a:r>
              <a:rPr kumimoji="0" lang="zh-TW" altLang="en-US" sz="2700" dirty="0">
                <a:latin typeface="華康儷粗圓" pitchFamily="49" charset="-120"/>
                <a:ea typeface="華康儷粗圓" pitchFamily="49" charset="-120"/>
              </a:rPr>
              <a:t>學生</a:t>
            </a:r>
            <a:endParaRPr kumimoji="0" lang="zh-TW" altLang="zh-TW" sz="2700" dirty="0">
              <a:latin typeface="華康儷粗圓" pitchFamily="49" charset="-120"/>
              <a:ea typeface="華康儷粗圓" pitchFamily="49" charset="-120"/>
            </a:endParaRPr>
          </a:p>
        </p:txBody>
      </p:sp>
      <p:cxnSp>
        <p:nvCxnSpPr>
          <p:cNvPr id="24" name="直線接點 23"/>
          <p:cNvCxnSpPr/>
          <p:nvPr/>
        </p:nvCxnSpPr>
        <p:spPr>
          <a:xfrm flipV="1">
            <a:off x="7088188" y="3005138"/>
            <a:ext cx="576262" cy="217487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線接點 24"/>
          <p:cNvCxnSpPr/>
          <p:nvPr/>
        </p:nvCxnSpPr>
        <p:spPr>
          <a:xfrm>
            <a:off x="7088188" y="3367088"/>
            <a:ext cx="576262" cy="71437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文字方塊 33"/>
          <p:cNvSpPr txBox="1">
            <a:spLocks noChangeArrowheads="1"/>
          </p:cNvSpPr>
          <p:nvPr/>
        </p:nvSpPr>
        <p:spPr bwMode="auto">
          <a:xfrm>
            <a:off x="5029200" y="4071938"/>
            <a:ext cx="2232025" cy="2169825"/>
          </a:xfrm>
          <a:prstGeom prst="rect">
            <a:avLst/>
          </a:prstGeom>
          <a:solidFill>
            <a:srgbClr val="99CCFF">
              <a:alpha val="31000"/>
            </a:srgbClr>
          </a:solidFill>
          <a:ln w="25400">
            <a:solidFill>
              <a:schemeClr val="accent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0" lang="zh-TW" altLang="zh-TW" sz="2700" dirty="0">
                <a:latin typeface="華康儷粗圓" pitchFamily="49" charset="-120"/>
                <a:ea typeface="華康儷粗圓" pitchFamily="49" charset="-120"/>
              </a:rPr>
              <a:t>第</a:t>
            </a:r>
            <a:r>
              <a:rPr kumimoji="0" lang="zh-TW" altLang="en-US" sz="2700" dirty="0">
                <a:latin typeface="華康儷粗圓" pitchFamily="49" charset="-120"/>
                <a:ea typeface="華康儷粗圓" pitchFamily="49" charset="-120"/>
              </a:rPr>
              <a:t>八類</a:t>
            </a:r>
            <a:r>
              <a:rPr kumimoji="0" lang="zh-TW" altLang="zh-TW" sz="2700" dirty="0">
                <a:latin typeface="華康儷粗圓" pitchFamily="49" charset="-120"/>
                <a:ea typeface="華康儷粗圓" pitchFamily="49" charset="-120"/>
              </a:rPr>
              <a:t>學群</a:t>
            </a:r>
            <a:endParaRPr kumimoji="0" lang="zh-TW" altLang="en-US" sz="2700" dirty="0">
              <a:latin typeface="華康儷粗圓" pitchFamily="49" charset="-120"/>
              <a:ea typeface="華康儷粗圓" pitchFamily="49" charset="-120"/>
            </a:endParaRPr>
          </a:p>
          <a:p>
            <a:r>
              <a:rPr kumimoji="0" lang="zh-TW" altLang="en-US" sz="2700" dirty="0" smtClean="0">
                <a:latin typeface="華康儷粗圓" pitchFamily="49" charset="-120"/>
                <a:ea typeface="華康儷粗圓" pitchFamily="49" charset="-120"/>
              </a:rPr>
              <a:t>臺大第八類</a:t>
            </a:r>
            <a:endParaRPr kumimoji="0" lang="zh-TW" altLang="en-US" sz="2700" dirty="0">
              <a:latin typeface="華康儷粗圓" pitchFamily="49" charset="-120"/>
              <a:ea typeface="華康儷粗圓" pitchFamily="49" charset="-120"/>
            </a:endParaRPr>
          </a:p>
          <a:p>
            <a:r>
              <a:rPr kumimoji="0" lang="zh-TW" altLang="en-US" sz="2700" dirty="0" smtClean="0">
                <a:latin typeface="華康儷粗圓" pitchFamily="49" charset="-120"/>
                <a:ea typeface="華康儷粗圓" pitchFamily="49" charset="-120"/>
              </a:rPr>
              <a:t>長庚第八類</a:t>
            </a:r>
            <a:endParaRPr kumimoji="0" lang="zh-TW" altLang="en-US" sz="2700" dirty="0">
              <a:latin typeface="華康儷粗圓" pitchFamily="49" charset="-120"/>
              <a:ea typeface="華康儷粗圓" pitchFamily="49" charset="-120"/>
            </a:endParaRPr>
          </a:p>
          <a:p>
            <a:r>
              <a:rPr kumimoji="0" lang="zh-TW" altLang="en-US" sz="2700" dirty="0" smtClean="0">
                <a:latin typeface="華康儷粗圓" pitchFamily="49" charset="-120"/>
                <a:ea typeface="華康儷粗圓" pitchFamily="49" charset="-120"/>
              </a:rPr>
              <a:t>馬偕第八類</a:t>
            </a:r>
            <a:endParaRPr kumimoji="0" lang="zh-TW" altLang="en-US" sz="2700" dirty="0">
              <a:latin typeface="華康儷粗圓" pitchFamily="49" charset="-120"/>
              <a:ea typeface="華康儷粗圓" pitchFamily="49" charset="-120"/>
            </a:endParaRPr>
          </a:p>
          <a:p>
            <a:r>
              <a:rPr kumimoji="0" lang="zh-TW" altLang="en-US" sz="2700" dirty="0">
                <a:latin typeface="華康儷粗圓" pitchFamily="49" charset="-120"/>
                <a:ea typeface="華康儷粗圓" pitchFamily="49" charset="-120"/>
              </a:rPr>
              <a:t>高</a:t>
            </a:r>
            <a:r>
              <a:rPr kumimoji="0" lang="zh-TW" altLang="en-US" sz="2700" dirty="0" smtClean="0">
                <a:latin typeface="華康儷粗圓" pitchFamily="49" charset="-120"/>
                <a:ea typeface="華康儷粗圓" pitchFamily="49" charset="-120"/>
              </a:rPr>
              <a:t>醫第八類</a:t>
            </a:r>
            <a:endParaRPr kumimoji="0" lang="zh-TW" altLang="en-US" sz="2700" dirty="0">
              <a:latin typeface="華康儷粗圓" pitchFamily="49" charset="-120"/>
              <a:ea typeface="華康儷粗圓" pitchFamily="49" charset="-120"/>
            </a:endParaRPr>
          </a:p>
        </p:txBody>
      </p:sp>
      <p:cxnSp>
        <p:nvCxnSpPr>
          <p:cNvPr id="45" name="直線接點 44"/>
          <p:cNvCxnSpPr/>
          <p:nvPr/>
        </p:nvCxnSpPr>
        <p:spPr>
          <a:xfrm flipV="1">
            <a:off x="7072313" y="4216400"/>
            <a:ext cx="574675" cy="50323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直線接點 45"/>
          <p:cNvCxnSpPr/>
          <p:nvPr/>
        </p:nvCxnSpPr>
        <p:spPr>
          <a:xfrm flipV="1">
            <a:off x="7072313" y="4503738"/>
            <a:ext cx="574675" cy="288925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直線接點 49"/>
          <p:cNvCxnSpPr/>
          <p:nvPr/>
        </p:nvCxnSpPr>
        <p:spPr>
          <a:xfrm flipV="1">
            <a:off x="7143750" y="4852988"/>
            <a:ext cx="576263" cy="21590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直線接點 50"/>
          <p:cNvCxnSpPr/>
          <p:nvPr/>
        </p:nvCxnSpPr>
        <p:spPr>
          <a:xfrm>
            <a:off x="7143750" y="5141913"/>
            <a:ext cx="576263" cy="71437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直線接點 54"/>
          <p:cNvCxnSpPr/>
          <p:nvPr/>
        </p:nvCxnSpPr>
        <p:spPr>
          <a:xfrm>
            <a:off x="7143750" y="6067425"/>
            <a:ext cx="576263" cy="43180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直線接點 55"/>
          <p:cNvCxnSpPr/>
          <p:nvPr/>
        </p:nvCxnSpPr>
        <p:spPr>
          <a:xfrm>
            <a:off x="7143750" y="5994400"/>
            <a:ext cx="576263" cy="21590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直線接點 59"/>
          <p:cNvCxnSpPr/>
          <p:nvPr/>
        </p:nvCxnSpPr>
        <p:spPr>
          <a:xfrm flipV="1">
            <a:off x="7143750" y="5495925"/>
            <a:ext cx="576263" cy="7620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直線接點 60"/>
          <p:cNvCxnSpPr/>
          <p:nvPr/>
        </p:nvCxnSpPr>
        <p:spPr>
          <a:xfrm>
            <a:off x="7215188" y="5715000"/>
            <a:ext cx="504825" cy="14128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文字方塊 64"/>
          <p:cNvSpPr txBox="1">
            <a:spLocks noChangeArrowheads="1"/>
          </p:cNvSpPr>
          <p:nvPr/>
        </p:nvSpPr>
        <p:spPr bwMode="auto">
          <a:xfrm>
            <a:off x="3571875" y="4071938"/>
            <a:ext cx="500063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kumimoji="0" lang="en-US" altLang="zh-TW" sz="2800">
                <a:latin typeface="Calibri" pitchFamily="34" charset="0"/>
              </a:rPr>
              <a:t>1</a:t>
            </a:r>
          </a:p>
        </p:txBody>
      </p:sp>
      <p:sp>
        <p:nvSpPr>
          <p:cNvPr id="66" name="文字方塊 65"/>
          <p:cNvSpPr txBox="1">
            <a:spLocks noChangeArrowheads="1"/>
          </p:cNvSpPr>
          <p:nvPr/>
        </p:nvSpPr>
        <p:spPr bwMode="auto">
          <a:xfrm>
            <a:off x="3571875" y="3214688"/>
            <a:ext cx="500063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kumimoji="0" lang="en-US" altLang="zh-TW" sz="2800">
                <a:latin typeface="Calibri" pitchFamily="34" charset="0"/>
              </a:rPr>
              <a:t>2</a:t>
            </a:r>
          </a:p>
        </p:txBody>
      </p:sp>
      <p:sp>
        <p:nvSpPr>
          <p:cNvPr id="67" name="文字方塊 66"/>
          <p:cNvSpPr txBox="1">
            <a:spLocks noChangeArrowheads="1"/>
          </p:cNvSpPr>
          <p:nvPr/>
        </p:nvSpPr>
        <p:spPr bwMode="auto">
          <a:xfrm>
            <a:off x="3586163" y="4929188"/>
            <a:ext cx="500062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kumimoji="0" lang="en-US" altLang="zh-TW" sz="2800">
                <a:latin typeface="Calibri" pitchFamily="34" charset="0"/>
              </a:rPr>
              <a:t>3</a:t>
            </a:r>
          </a:p>
        </p:txBody>
      </p:sp>
      <p:sp>
        <p:nvSpPr>
          <p:cNvPr id="68" name="文字方塊 67"/>
          <p:cNvSpPr txBox="1">
            <a:spLocks noChangeArrowheads="1"/>
          </p:cNvSpPr>
          <p:nvPr/>
        </p:nvSpPr>
        <p:spPr bwMode="auto">
          <a:xfrm>
            <a:off x="3571875" y="3643313"/>
            <a:ext cx="500063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kumimoji="0" lang="en-US" altLang="zh-TW" sz="2800">
                <a:latin typeface="Calibri" pitchFamily="34" charset="0"/>
              </a:rPr>
              <a:t>4</a:t>
            </a:r>
          </a:p>
        </p:txBody>
      </p:sp>
      <p:sp>
        <p:nvSpPr>
          <p:cNvPr id="69" name="文字方塊 68"/>
          <p:cNvSpPr txBox="1">
            <a:spLocks noChangeArrowheads="1"/>
          </p:cNvSpPr>
          <p:nvPr/>
        </p:nvSpPr>
        <p:spPr bwMode="auto">
          <a:xfrm>
            <a:off x="3571875" y="5334000"/>
            <a:ext cx="500063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kumimoji="0" lang="en-US" altLang="zh-TW" sz="2800">
                <a:latin typeface="Calibri" pitchFamily="34" charset="0"/>
              </a:rPr>
              <a:t>5</a:t>
            </a:r>
          </a:p>
        </p:txBody>
      </p:sp>
      <p:sp>
        <p:nvSpPr>
          <p:cNvPr id="70" name="文字方塊 69"/>
          <p:cNvSpPr txBox="1">
            <a:spLocks noChangeArrowheads="1"/>
          </p:cNvSpPr>
          <p:nvPr/>
        </p:nvSpPr>
        <p:spPr bwMode="auto">
          <a:xfrm>
            <a:off x="3571875" y="4476750"/>
            <a:ext cx="500063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kumimoji="0" lang="en-US" altLang="zh-TW" sz="2800">
                <a:latin typeface="Calibri" pitchFamily="34" charset="0"/>
              </a:rPr>
              <a:t>6</a:t>
            </a:r>
          </a:p>
        </p:txBody>
      </p:sp>
      <p:grpSp>
        <p:nvGrpSpPr>
          <p:cNvPr id="21" name="群組 35"/>
          <p:cNvGrpSpPr>
            <a:grpSpLocks/>
          </p:cNvGrpSpPr>
          <p:nvPr/>
        </p:nvGrpSpPr>
        <p:grpSpPr bwMode="auto">
          <a:xfrm>
            <a:off x="3924300" y="2708275"/>
            <a:ext cx="893763" cy="3573463"/>
            <a:chOff x="3707904" y="3284984"/>
            <a:chExt cx="893713" cy="3573016"/>
          </a:xfrm>
        </p:grpSpPr>
        <p:sp>
          <p:nvSpPr>
            <p:cNvPr id="76" name="左中括弧 75"/>
            <p:cNvSpPr/>
            <p:nvPr/>
          </p:nvSpPr>
          <p:spPr>
            <a:xfrm flipH="1">
              <a:off x="3707904" y="4005619"/>
              <a:ext cx="215888" cy="2160318"/>
            </a:xfrm>
            <a:prstGeom prst="leftBracket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zh-TW" altLang="en-US"/>
            </a:p>
          </p:txBody>
        </p:sp>
        <p:sp>
          <p:nvSpPr>
            <p:cNvPr id="825395" name="文字方塊 34"/>
            <p:cNvSpPr txBox="1">
              <a:spLocks noChangeArrowheads="1"/>
            </p:cNvSpPr>
            <p:nvPr/>
          </p:nvSpPr>
          <p:spPr bwMode="auto">
            <a:xfrm>
              <a:off x="4052372" y="3284984"/>
              <a:ext cx="549245" cy="3573016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vert="eaVert">
              <a:spAutoFit/>
            </a:bodyPr>
            <a:lstStyle/>
            <a:p>
              <a:pPr algn="l"/>
              <a:r>
                <a:rPr kumimoji="0" lang="zh-TW" altLang="en-US" sz="2400">
                  <a:latin typeface="Lucida Sans Unicode" pitchFamily="34" charset="0"/>
                  <a:ea typeface="華康儷粗圓" pitchFamily="49" charset="-120"/>
                  <a:cs typeface="微軟正黑體" pitchFamily="34" charset="-120"/>
                </a:rPr>
                <a:t>六名學生一起排推薦順序</a:t>
              </a:r>
            </a:p>
          </p:txBody>
        </p:sp>
      </p:grpSp>
      <p:sp>
        <p:nvSpPr>
          <p:cNvPr id="825396" name="標題 1"/>
          <p:cNvSpPr>
            <a:spLocks/>
          </p:cNvSpPr>
          <p:nvPr/>
        </p:nvSpPr>
        <p:spPr bwMode="auto">
          <a:xfrm>
            <a:off x="701675" y="0"/>
            <a:ext cx="8229600" cy="728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l">
              <a:buFont typeface="Wingdings" pitchFamily="2" charset="2"/>
              <a:buNone/>
            </a:pPr>
            <a:endParaRPr lang="zh-TW" altLang="zh-TW" sz="4000">
              <a:latin typeface="華康儷粗圓" pitchFamily="49" charset="-120"/>
              <a:ea typeface="華康儷粗圓" pitchFamily="49" charset="-120"/>
              <a:cs typeface="華康海報體 Std W9"/>
            </a:endParaRPr>
          </a:p>
        </p:txBody>
      </p:sp>
      <p:sp>
        <p:nvSpPr>
          <p:cNvPr id="825397" name="Text Box 53"/>
          <p:cNvSpPr txBox="1">
            <a:spLocks noChangeArrowheads="1"/>
          </p:cNvSpPr>
          <p:nvPr/>
        </p:nvSpPr>
        <p:spPr bwMode="auto">
          <a:xfrm>
            <a:off x="596900" y="827088"/>
            <a:ext cx="7831138" cy="1384995"/>
          </a:xfrm>
          <a:prstGeom prst="rect">
            <a:avLst/>
          </a:prstGeom>
          <a:solidFill>
            <a:schemeClr val="bg1"/>
          </a:solidFill>
          <a:ln w="44450">
            <a:solidFill>
              <a:srgbClr val="0000FF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/>
            <a:r>
              <a:rPr lang="zh-TW" altLang="en-US" sz="2800" dirty="0">
                <a:solidFill>
                  <a:srgbClr val="262626"/>
                </a:solidFill>
                <a:latin typeface="微軟正黑體" pitchFamily="34" charset="-120"/>
                <a:ea typeface="微軟正黑體" pitchFamily="34" charset="-120"/>
              </a:rPr>
              <a:t>對同一所大學推薦超過</a:t>
            </a:r>
            <a:r>
              <a:rPr lang="en-US" altLang="zh-TW" sz="2800" dirty="0">
                <a:solidFill>
                  <a:srgbClr val="262626"/>
                </a:solidFill>
                <a:latin typeface="微軟正黑體" pitchFamily="34" charset="-120"/>
                <a:ea typeface="微軟正黑體" pitchFamily="34" charset="-120"/>
              </a:rPr>
              <a:t>1</a:t>
            </a:r>
            <a:r>
              <a:rPr lang="zh-TW" altLang="en-US" sz="2800" dirty="0" smtClean="0">
                <a:solidFill>
                  <a:srgbClr val="262626"/>
                </a:solidFill>
                <a:latin typeface="微軟正黑體" pitchFamily="34" charset="-120"/>
                <a:ea typeface="微軟正黑體" pitchFamily="34" charset="-120"/>
              </a:rPr>
              <a:t>名時，</a:t>
            </a:r>
            <a:r>
              <a:rPr lang="zh-TW" altLang="en-US" sz="2800" dirty="0">
                <a:solidFill>
                  <a:srgbClr val="262626"/>
                </a:solidFill>
                <a:latin typeface="微軟正黑體" pitchFamily="34" charset="-120"/>
                <a:ea typeface="微軟正黑體" pitchFamily="34" charset="-120"/>
              </a:rPr>
              <a:t>高中端則按選填先後順序，排定校內</a:t>
            </a:r>
            <a:r>
              <a:rPr lang="zh-TW" altLang="en-US" sz="2800" dirty="0" smtClean="0">
                <a:solidFill>
                  <a:srgbClr val="FF3300"/>
                </a:solidFill>
                <a:latin typeface="微軟正黑體" pitchFamily="34" charset="-120"/>
                <a:ea typeface="微軟正黑體" pitchFamily="34" charset="-120"/>
              </a:rPr>
              <a:t>推薦序，每一學群至多推薦</a:t>
            </a:r>
            <a:r>
              <a:rPr lang="en-US" altLang="zh-TW" sz="2800" dirty="0" smtClean="0">
                <a:solidFill>
                  <a:srgbClr val="FF3300"/>
                </a:solidFill>
                <a:latin typeface="微軟正黑體" pitchFamily="34" charset="-120"/>
                <a:ea typeface="微軟正黑體" pitchFamily="34" charset="-120"/>
              </a:rPr>
              <a:t>2</a:t>
            </a:r>
            <a:r>
              <a:rPr lang="zh-TW" altLang="en-US" sz="2800" dirty="0" smtClean="0">
                <a:solidFill>
                  <a:srgbClr val="FF3300"/>
                </a:solidFill>
                <a:latin typeface="微軟正黑體" pitchFamily="34" charset="-120"/>
                <a:ea typeface="微軟正黑體" pitchFamily="34" charset="-120"/>
              </a:rPr>
              <a:t>名。</a:t>
            </a:r>
            <a:endParaRPr lang="zh-TW" altLang="en-US" sz="2800" dirty="0">
              <a:solidFill>
                <a:srgbClr val="FF33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grpSp>
        <p:nvGrpSpPr>
          <p:cNvPr id="27" name="群組 26"/>
          <p:cNvGrpSpPr/>
          <p:nvPr/>
        </p:nvGrpSpPr>
        <p:grpSpPr>
          <a:xfrm>
            <a:off x="7735888" y="2643188"/>
            <a:ext cx="934162" cy="4284350"/>
            <a:chOff x="7735888" y="2643188"/>
            <a:chExt cx="934162" cy="4284350"/>
          </a:xfrm>
        </p:grpSpPr>
        <p:grpSp>
          <p:nvGrpSpPr>
            <p:cNvPr id="2" name="群組 36"/>
            <p:cNvGrpSpPr>
              <a:grpSpLocks/>
            </p:cNvGrpSpPr>
            <p:nvPr/>
          </p:nvGrpSpPr>
          <p:grpSpPr bwMode="auto">
            <a:xfrm>
              <a:off x="7735888" y="2860675"/>
              <a:ext cx="288925" cy="723900"/>
              <a:chOff x="3203848" y="4149080"/>
              <a:chExt cx="288032" cy="720080"/>
            </a:xfrm>
          </p:grpSpPr>
          <p:sp>
            <p:nvSpPr>
              <p:cNvPr id="22" name="橢圓 21"/>
              <p:cNvSpPr/>
              <p:nvPr/>
            </p:nvSpPr>
            <p:spPr>
              <a:xfrm>
                <a:off x="3203848" y="4149080"/>
                <a:ext cx="288032" cy="288980"/>
              </a:xfrm>
              <a:prstGeom prst="ellipse">
                <a:avLst/>
              </a:prstGeom>
              <a:solidFill>
                <a:srgbClr val="7030A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zh-TW" altLang="en-US"/>
              </a:p>
            </p:txBody>
          </p:sp>
          <p:sp>
            <p:nvSpPr>
              <p:cNvPr id="23" name="橢圓 22"/>
              <p:cNvSpPr/>
              <p:nvPr/>
            </p:nvSpPr>
            <p:spPr>
              <a:xfrm>
                <a:off x="3203848" y="4580181"/>
                <a:ext cx="288032" cy="288979"/>
              </a:xfrm>
              <a:prstGeom prst="ellipse">
                <a:avLst/>
              </a:prstGeom>
              <a:solidFill>
                <a:srgbClr val="7030A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zh-TW" altLang="en-US"/>
              </a:p>
            </p:txBody>
          </p:sp>
        </p:grpSp>
        <p:sp>
          <p:nvSpPr>
            <p:cNvPr id="43" name="橢圓 42"/>
            <p:cNvSpPr/>
            <p:nvPr/>
          </p:nvSpPr>
          <p:spPr bwMode="auto">
            <a:xfrm>
              <a:off x="7791450" y="3929063"/>
              <a:ext cx="288925" cy="287337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zh-TW" altLang="en-US"/>
            </a:p>
          </p:txBody>
        </p:sp>
        <p:sp>
          <p:nvSpPr>
            <p:cNvPr id="44" name="橢圓 43"/>
            <p:cNvSpPr/>
            <p:nvPr/>
          </p:nvSpPr>
          <p:spPr bwMode="auto">
            <a:xfrm>
              <a:off x="7791450" y="4289425"/>
              <a:ext cx="288925" cy="287338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zh-TW" altLang="en-US"/>
            </a:p>
          </p:txBody>
        </p:sp>
        <p:grpSp>
          <p:nvGrpSpPr>
            <p:cNvPr id="5" name="群組 15"/>
            <p:cNvGrpSpPr>
              <a:grpSpLocks/>
            </p:cNvGrpSpPr>
            <p:nvPr/>
          </p:nvGrpSpPr>
          <p:grpSpPr bwMode="auto">
            <a:xfrm>
              <a:off x="7791468" y="4664996"/>
              <a:ext cx="288925" cy="649288"/>
              <a:chOff x="3203848" y="4149080"/>
              <a:chExt cx="288032" cy="648072"/>
            </a:xfrm>
            <a:solidFill>
              <a:schemeClr val="accent2">
                <a:lumMod val="60000"/>
                <a:lumOff val="40000"/>
              </a:schemeClr>
            </a:solidFill>
          </p:grpSpPr>
          <p:sp>
            <p:nvSpPr>
              <p:cNvPr id="48" name="橢圓 47"/>
              <p:cNvSpPr/>
              <p:nvPr/>
            </p:nvSpPr>
            <p:spPr>
              <a:xfrm>
                <a:off x="3203848" y="4149080"/>
                <a:ext cx="288032" cy="28838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zh-TW" altLang="en-US"/>
              </a:p>
            </p:txBody>
          </p:sp>
          <p:sp>
            <p:nvSpPr>
              <p:cNvPr id="49" name="橢圓 48"/>
              <p:cNvSpPr/>
              <p:nvPr/>
            </p:nvSpPr>
            <p:spPr>
              <a:xfrm>
                <a:off x="3203848" y="4508768"/>
                <a:ext cx="288032" cy="28838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zh-TW" altLang="en-US"/>
              </a:p>
            </p:txBody>
          </p:sp>
        </p:grpSp>
        <p:grpSp>
          <p:nvGrpSpPr>
            <p:cNvPr id="8" name="群組 12"/>
            <p:cNvGrpSpPr>
              <a:grpSpLocks/>
            </p:cNvGrpSpPr>
            <p:nvPr/>
          </p:nvGrpSpPr>
          <p:grpSpPr bwMode="auto">
            <a:xfrm>
              <a:off x="7791450" y="6067425"/>
              <a:ext cx="288925" cy="647700"/>
              <a:chOff x="3203848" y="4149080"/>
              <a:chExt cx="288032" cy="648072"/>
            </a:xfrm>
          </p:grpSpPr>
          <p:sp>
            <p:nvSpPr>
              <p:cNvPr id="53" name="橢圓 52"/>
              <p:cNvSpPr/>
              <p:nvPr/>
            </p:nvSpPr>
            <p:spPr>
              <a:xfrm>
                <a:off x="3203848" y="4149080"/>
                <a:ext cx="288032" cy="287503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zh-TW" altLang="en-US"/>
              </a:p>
            </p:txBody>
          </p:sp>
          <p:sp>
            <p:nvSpPr>
              <p:cNvPr id="54" name="橢圓 53"/>
              <p:cNvSpPr/>
              <p:nvPr/>
            </p:nvSpPr>
            <p:spPr>
              <a:xfrm>
                <a:off x="3203848" y="4509650"/>
                <a:ext cx="288032" cy="287502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zh-TW" altLang="en-US"/>
              </a:p>
            </p:txBody>
          </p:sp>
        </p:grpSp>
        <p:grpSp>
          <p:nvGrpSpPr>
            <p:cNvPr id="11" name="群組 15"/>
            <p:cNvGrpSpPr>
              <a:grpSpLocks/>
            </p:cNvGrpSpPr>
            <p:nvPr/>
          </p:nvGrpSpPr>
          <p:grpSpPr bwMode="auto">
            <a:xfrm>
              <a:off x="7791468" y="5351480"/>
              <a:ext cx="288925" cy="649288"/>
              <a:chOff x="3203848" y="4149080"/>
              <a:chExt cx="288032" cy="648072"/>
            </a:xfrm>
            <a:solidFill>
              <a:schemeClr val="accent2">
                <a:lumMod val="75000"/>
              </a:schemeClr>
            </a:solidFill>
          </p:grpSpPr>
          <p:sp>
            <p:nvSpPr>
              <p:cNvPr id="58" name="橢圓 57"/>
              <p:cNvSpPr/>
              <p:nvPr/>
            </p:nvSpPr>
            <p:spPr>
              <a:xfrm>
                <a:off x="3203848" y="4149080"/>
                <a:ext cx="288032" cy="28838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zh-TW" altLang="en-US"/>
              </a:p>
            </p:txBody>
          </p:sp>
          <p:sp>
            <p:nvSpPr>
              <p:cNvPr id="59" name="橢圓 58"/>
              <p:cNvSpPr/>
              <p:nvPr/>
            </p:nvSpPr>
            <p:spPr>
              <a:xfrm>
                <a:off x="3203848" y="4508768"/>
                <a:ext cx="288032" cy="28838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zh-TW" altLang="en-US"/>
              </a:p>
            </p:txBody>
          </p:sp>
        </p:grpSp>
        <p:sp>
          <p:nvSpPr>
            <p:cNvPr id="71" name="文字方塊 70"/>
            <p:cNvSpPr txBox="1">
              <a:spLocks noChangeArrowheads="1"/>
            </p:cNvSpPr>
            <p:nvPr/>
          </p:nvSpPr>
          <p:spPr bwMode="auto">
            <a:xfrm>
              <a:off x="8143875" y="2643188"/>
              <a:ext cx="500063" cy="523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/>
              <a:r>
                <a:rPr kumimoji="0" lang="en-US" altLang="zh-TW" sz="2800">
                  <a:latin typeface="Calibri" pitchFamily="34" charset="0"/>
                </a:rPr>
                <a:t>1</a:t>
              </a:r>
            </a:p>
          </p:txBody>
        </p:sp>
        <p:sp>
          <p:nvSpPr>
            <p:cNvPr id="72" name="文字方塊 71"/>
            <p:cNvSpPr txBox="1">
              <a:spLocks noChangeArrowheads="1"/>
            </p:cNvSpPr>
            <p:nvPr/>
          </p:nvSpPr>
          <p:spPr bwMode="auto">
            <a:xfrm>
              <a:off x="8143875" y="3190875"/>
              <a:ext cx="500063" cy="523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/>
              <a:r>
                <a:rPr kumimoji="0" lang="en-US" altLang="zh-TW" sz="2800" dirty="0">
                  <a:latin typeface="Calibri" pitchFamily="34" charset="0"/>
                </a:rPr>
                <a:t>2</a:t>
              </a:r>
            </a:p>
          </p:txBody>
        </p:sp>
        <p:grpSp>
          <p:nvGrpSpPr>
            <p:cNvPr id="26" name="群組 25"/>
            <p:cNvGrpSpPr/>
            <p:nvPr/>
          </p:nvGrpSpPr>
          <p:grpSpPr>
            <a:xfrm>
              <a:off x="8143875" y="3762375"/>
              <a:ext cx="500063" cy="952500"/>
              <a:chOff x="8143875" y="3762375"/>
              <a:chExt cx="500063" cy="952500"/>
            </a:xfrm>
          </p:grpSpPr>
          <p:sp>
            <p:nvSpPr>
              <p:cNvPr id="73" name="文字方塊 72"/>
              <p:cNvSpPr txBox="1">
                <a:spLocks noChangeArrowheads="1"/>
              </p:cNvSpPr>
              <p:nvPr/>
            </p:nvSpPr>
            <p:spPr bwMode="auto">
              <a:xfrm>
                <a:off x="8143875" y="4191000"/>
                <a:ext cx="500063" cy="5238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l"/>
                <a:r>
                  <a:rPr kumimoji="0" lang="en-US" altLang="zh-TW" sz="2800">
                    <a:latin typeface="Calibri" pitchFamily="34" charset="0"/>
                  </a:rPr>
                  <a:t>2</a:t>
                </a:r>
              </a:p>
            </p:txBody>
          </p:sp>
          <p:sp>
            <p:nvSpPr>
              <p:cNvPr id="74" name="文字方塊 73"/>
              <p:cNvSpPr txBox="1">
                <a:spLocks noChangeArrowheads="1"/>
              </p:cNvSpPr>
              <p:nvPr/>
            </p:nvSpPr>
            <p:spPr bwMode="auto">
              <a:xfrm>
                <a:off x="8143875" y="3762375"/>
                <a:ext cx="500063" cy="5238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l"/>
                <a:r>
                  <a:rPr kumimoji="0" lang="en-US" altLang="zh-TW" sz="2800">
                    <a:latin typeface="Calibri" pitchFamily="34" charset="0"/>
                  </a:rPr>
                  <a:t>1</a:t>
                </a:r>
              </a:p>
            </p:txBody>
          </p:sp>
        </p:grpSp>
        <p:grpSp>
          <p:nvGrpSpPr>
            <p:cNvPr id="62" name="群組 61"/>
            <p:cNvGrpSpPr/>
            <p:nvPr/>
          </p:nvGrpSpPr>
          <p:grpSpPr>
            <a:xfrm>
              <a:off x="8152675" y="4511738"/>
              <a:ext cx="500063" cy="952500"/>
              <a:chOff x="8143875" y="3762375"/>
              <a:chExt cx="500063" cy="952500"/>
            </a:xfrm>
          </p:grpSpPr>
          <p:sp>
            <p:nvSpPr>
              <p:cNvPr id="63" name="文字方塊 62"/>
              <p:cNvSpPr txBox="1">
                <a:spLocks noChangeArrowheads="1"/>
              </p:cNvSpPr>
              <p:nvPr/>
            </p:nvSpPr>
            <p:spPr bwMode="auto">
              <a:xfrm>
                <a:off x="8143875" y="4191000"/>
                <a:ext cx="500063" cy="5238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l"/>
                <a:r>
                  <a:rPr kumimoji="0" lang="en-US" altLang="zh-TW" sz="2800">
                    <a:latin typeface="Calibri" pitchFamily="34" charset="0"/>
                  </a:rPr>
                  <a:t>2</a:t>
                </a:r>
              </a:p>
            </p:txBody>
          </p:sp>
          <p:sp>
            <p:nvSpPr>
              <p:cNvPr id="64" name="文字方塊 63"/>
              <p:cNvSpPr txBox="1">
                <a:spLocks noChangeArrowheads="1"/>
              </p:cNvSpPr>
              <p:nvPr/>
            </p:nvSpPr>
            <p:spPr bwMode="auto">
              <a:xfrm>
                <a:off x="8143875" y="3762375"/>
                <a:ext cx="500063" cy="5238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l"/>
                <a:r>
                  <a:rPr kumimoji="0" lang="en-US" altLang="zh-TW" sz="2800">
                    <a:latin typeface="Calibri" pitchFamily="34" charset="0"/>
                  </a:rPr>
                  <a:t>1</a:t>
                </a:r>
              </a:p>
            </p:txBody>
          </p:sp>
        </p:grpSp>
        <p:grpSp>
          <p:nvGrpSpPr>
            <p:cNvPr id="75" name="群組 74"/>
            <p:cNvGrpSpPr/>
            <p:nvPr/>
          </p:nvGrpSpPr>
          <p:grpSpPr>
            <a:xfrm>
              <a:off x="8163518" y="5234058"/>
              <a:ext cx="500063" cy="952500"/>
              <a:chOff x="8143875" y="3762375"/>
              <a:chExt cx="500063" cy="952500"/>
            </a:xfrm>
          </p:grpSpPr>
          <p:sp>
            <p:nvSpPr>
              <p:cNvPr id="77" name="文字方塊 76"/>
              <p:cNvSpPr txBox="1">
                <a:spLocks noChangeArrowheads="1"/>
              </p:cNvSpPr>
              <p:nvPr/>
            </p:nvSpPr>
            <p:spPr bwMode="auto">
              <a:xfrm>
                <a:off x="8143875" y="4191000"/>
                <a:ext cx="500063" cy="5238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l"/>
                <a:r>
                  <a:rPr kumimoji="0" lang="en-US" altLang="zh-TW" sz="2800">
                    <a:latin typeface="Calibri" pitchFamily="34" charset="0"/>
                  </a:rPr>
                  <a:t>2</a:t>
                </a:r>
              </a:p>
            </p:txBody>
          </p:sp>
          <p:sp>
            <p:nvSpPr>
              <p:cNvPr id="78" name="文字方塊 77"/>
              <p:cNvSpPr txBox="1">
                <a:spLocks noChangeArrowheads="1"/>
              </p:cNvSpPr>
              <p:nvPr/>
            </p:nvSpPr>
            <p:spPr bwMode="auto">
              <a:xfrm>
                <a:off x="8143875" y="3762375"/>
                <a:ext cx="500063" cy="5238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l"/>
                <a:r>
                  <a:rPr kumimoji="0" lang="en-US" altLang="zh-TW" sz="2800">
                    <a:latin typeface="Calibri" pitchFamily="34" charset="0"/>
                  </a:rPr>
                  <a:t>1</a:t>
                </a:r>
              </a:p>
            </p:txBody>
          </p:sp>
        </p:grpSp>
        <p:grpSp>
          <p:nvGrpSpPr>
            <p:cNvPr id="79" name="群組 78"/>
            <p:cNvGrpSpPr/>
            <p:nvPr/>
          </p:nvGrpSpPr>
          <p:grpSpPr>
            <a:xfrm>
              <a:off x="8169987" y="5975038"/>
              <a:ext cx="500063" cy="952500"/>
              <a:chOff x="8143875" y="3762375"/>
              <a:chExt cx="500063" cy="952500"/>
            </a:xfrm>
          </p:grpSpPr>
          <p:sp>
            <p:nvSpPr>
              <p:cNvPr id="80" name="文字方塊 79"/>
              <p:cNvSpPr txBox="1">
                <a:spLocks noChangeArrowheads="1"/>
              </p:cNvSpPr>
              <p:nvPr/>
            </p:nvSpPr>
            <p:spPr bwMode="auto">
              <a:xfrm>
                <a:off x="8143875" y="4191000"/>
                <a:ext cx="500063" cy="5238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l"/>
                <a:r>
                  <a:rPr kumimoji="0" lang="en-US" altLang="zh-TW" sz="2800">
                    <a:latin typeface="Calibri" pitchFamily="34" charset="0"/>
                  </a:rPr>
                  <a:t>2</a:t>
                </a:r>
              </a:p>
            </p:txBody>
          </p:sp>
          <p:sp>
            <p:nvSpPr>
              <p:cNvPr id="81" name="文字方塊 80"/>
              <p:cNvSpPr txBox="1">
                <a:spLocks noChangeArrowheads="1"/>
              </p:cNvSpPr>
              <p:nvPr/>
            </p:nvSpPr>
            <p:spPr bwMode="auto">
              <a:xfrm>
                <a:off x="8143875" y="3762375"/>
                <a:ext cx="500063" cy="5238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l"/>
                <a:r>
                  <a:rPr kumimoji="0" lang="en-US" altLang="zh-TW" sz="2800">
                    <a:latin typeface="Calibri" pitchFamily="34" charset="0"/>
                  </a:rPr>
                  <a:t>1</a:t>
                </a:r>
              </a:p>
            </p:txBody>
          </p:sp>
        </p:grp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900" decel="100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900" decel="100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00"/>
                            </p:stCondLst>
                            <p:childTnLst>
                              <p:par>
                                <p:cTn id="44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900" decel="100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000"/>
                            </p:stCondLst>
                            <p:childTnLst>
                              <p:par>
                                <p:cTn id="57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900" decel="100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0"/>
                            </p:stCondLst>
                            <p:childTnLst>
                              <p:par>
                                <p:cTn id="70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900" decel="100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6000"/>
                            </p:stCondLst>
                            <p:childTnLst>
                              <p:par>
                                <p:cTn id="83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9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 animBg="1"/>
      <p:bldP spid="10" grpId="0" animBg="1"/>
      <p:bldP spid="12" grpId="0" animBg="1"/>
      <p:bldP spid="13" grpId="0" animBg="1"/>
      <p:bldP spid="65" grpId="0"/>
      <p:bldP spid="66" grpId="0"/>
      <p:bldP spid="67" grpId="0"/>
      <p:bldP spid="68" grpId="0"/>
      <p:bldP spid="69" grpId="0"/>
      <p:bldP spid="70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>
          <a:xfrm>
            <a:off x="824550" y="423075"/>
            <a:ext cx="7547700" cy="910500"/>
          </a:xfrm>
        </p:spPr>
        <p:txBody>
          <a:bodyPr/>
          <a:lstStyle/>
          <a:p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舉例</a:t>
            </a:r>
            <a:endParaRPr lang="zh-TW" altLang="en-US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" name="內容版面配置區 1"/>
          <p:cNvSpPr>
            <a:spLocks noGrp="1"/>
          </p:cNvSpPr>
          <p:nvPr>
            <p:ph idx="1"/>
          </p:nvPr>
        </p:nvSpPr>
        <p:spPr>
          <a:xfrm>
            <a:off x="1006825" y="1220150"/>
            <a:ext cx="7056300" cy="4083000"/>
          </a:xfrm>
        </p:spPr>
        <p:txBody>
          <a:bodyPr/>
          <a:lstStyle/>
          <a:p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檢定完全符合，你才有資格填這個志願。</a:t>
            </a:r>
            <a:endParaRPr lang="en-US" altLang="zh-TW" b="1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符合資格且填這個志願的人超過名額時，就要比較</a:t>
            </a:r>
            <a:r>
              <a:rPr lang="zh-TW" altLang="en-US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分發比序項目</a:t>
            </a:r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zh-TW" altLang="en-US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4" name="群組 8"/>
          <p:cNvGrpSpPr/>
          <p:nvPr/>
        </p:nvGrpSpPr>
        <p:grpSpPr>
          <a:xfrm>
            <a:off x="241300" y="2692152"/>
            <a:ext cx="8737600" cy="3861048"/>
            <a:chOff x="0" y="2996952"/>
            <a:chExt cx="9144000" cy="3861048"/>
          </a:xfrm>
        </p:grpSpPr>
        <p:pic>
          <p:nvPicPr>
            <p:cNvPr id="7" name="圖片 6" descr="擷取2.JP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2996952"/>
              <a:ext cx="9144000" cy="3861048"/>
            </a:xfrm>
            <a:prstGeom prst="rect">
              <a:avLst/>
            </a:prstGeom>
          </p:spPr>
        </p:pic>
        <p:sp>
          <p:nvSpPr>
            <p:cNvPr id="6" name="矩形 5"/>
            <p:cNvSpPr/>
            <p:nvPr/>
          </p:nvSpPr>
          <p:spPr>
            <a:xfrm>
              <a:off x="2051720" y="2996952"/>
              <a:ext cx="1368152" cy="2592288"/>
            </a:xfrm>
            <a:prstGeom prst="rect">
              <a:avLst/>
            </a:prstGeom>
            <a:noFill/>
            <a:ln w="1016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" name="圖片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301093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" name="圖片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37440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" name="圖片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218896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" name="圖片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338062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47"/>
          <p:cNvSpPr txBox="1">
            <a:spLocks noGrp="1"/>
          </p:cNvSpPr>
          <p:nvPr>
            <p:ph type="title"/>
          </p:nvPr>
        </p:nvSpPr>
        <p:spPr>
          <a:xfrm>
            <a:off x="1080586" y="342933"/>
            <a:ext cx="7088100" cy="1123259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36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繁星推薦序優劣勢</a:t>
            </a:r>
            <a:endParaRPr sz="36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55" name="Google Shape;255;p47"/>
          <p:cNvSpPr txBox="1"/>
          <p:nvPr/>
        </p:nvSpPr>
        <p:spPr>
          <a:xfrm>
            <a:off x="809199" y="5637288"/>
            <a:ext cx="7589100" cy="45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endParaRPr sz="1600" dirty="0">
              <a:solidFill>
                <a:srgbClr val="00839F"/>
              </a:solidFill>
              <a:latin typeface="Shadows Into Light"/>
              <a:ea typeface="Shadows Into Light"/>
              <a:cs typeface="Shadows Into Light"/>
              <a:sym typeface="Shadows Into Light"/>
            </a:endParaRPr>
          </a:p>
        </p:txBody>
      </p:sp>
      <p:grpSp>
        <p:nvGrpSpPr>
          <p:cNvPr id="3" name="群組 4"/>
          <p:cNvGrpSpPr/>
          <p:nvPr/>
        </p:nvGrpSpPr>
        <p:grpSpPr>
          <a:xfrm>
            <a:off x="399736" y="2783901"/>
            <a:ext cx="3174289" cy="3864485"/>
            <a:chOff x="980050" y="2110802"/>
            <a:chExt cx="2809875" cy="3592486"/>
          </a:xfrm>
        </p:grpSpPr>
        <p:sp>
          <p:nvSpPr>
            <p:cNvPr id="237" name="Google Shape;237;p47"/>
            <p:cNvSpPr/>
            <p:nvPr/>
          </p:nvSpPr>
          <p:spPr>
            <a:xfrm>
              <a:off x="1700096" y="3814733"/>
              <a:ext cx="1369800" cy="8769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33265" y="45896"/>
                  </a:moveTo>
                  <a:lnTo>
                    <a:pt x="0" y="58007"/>
                  </a:lnTo>
                  <a:lnTo>
                    <a:pt x="29081" y="120000"/>
                  </a:lnTo>
                  <a:lnTo>
                    <a:pt x="120000" y="72031"/>
                  </a:lnTo>
                  <a:lnTo>
                    <a:pt x="120000" y="0"/>
                  </a:lnTo>
                  <a:lnTo>
                    <a:pt x="33265" y="45896"/>
                  </a:lnTo>
                  <a:close/>
                </a:path>
              </a:pathLst>
            </a:custGeom>
            <a:solidFill>
              <a:srgbClr val="677E1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8" name="Google Shape;238;p47"/>
            <p:cNvSpPr/>
            <p:nvPr/>
          </p:nvSpPr>
          <p:spPr>
            <a:xfrm>
              <a:off x="1518406" y="2110802"/>
              <a:ext cx="1770300" cy="22455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0"/>
                  </a:moveTo>
                  <a:lnTo>
                    <a:pt x="0" y="0"/>
                  </a:lnTo>
                  <a:lnTo>
                    <a:pt x="0" y="120000"/>
                  </a:lnTo>
                  <a:lnTo>
                    <a:pt x="120000" y="93236"/>
                  </a:lnTo>
                  <a:lnTo>
                    <a:pt x="120000" y="0"/>
                  </a:lnTo>
                  <a:close/>
                </a:path>
              </a:pathLst>
            </a:custGeom>
            <a:solidFill>
              <a:srgbClr val="AACF2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2400">
                <a:solidFill>
                  <a:srgbClr val="FFFFFF"/>
                </a:solidFill>
                <a:latin typeface="Varela Round"/>
                <a:ea typeface="Varela Round"/>
                <a:cs typeface="Varela Round"/>
                <a:sym typeface="Varela Round"/>
              </a:endParaRPr>
            </a:p>
          </p:txBody>
        </p:sp>
        <p:sp>
          <p:nvSpPr>
            <p:cNvPr id="239" name="Google Shape;239;p47"/>
            <p:cNvSpPr/>
            <p:nvPr/>
          </p:nvSpPr>
          <p:spPr>
            <a:xfrm>
              <a:off x="2032030" y="4189760"/>
              <a:ext cx="1037700" cy="5019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120000"/>
                  </a:moveTo>
                  <a:lnTo>
                    <a:pt x="21414" y="35916"/>
                  </a:lnTo>
                  <a:lnTo>
                    <a:pt x="55622" y="36194"/>
                  </a:lnTo>
                  <a:lnTo>
                    <a:pt x="89158" y="3341"/>
                  </a:lnTo>
                  <a:lnTo>
                    <a:pt x="91582" y="0"/>
                  </a:lnTo>
                  <a:lnTo>
                    <a:pt x="119999" y="36194"/>
                  </a:lnTo>
                  <a:lnTo>
                    <a:pt x="0" y="120000"/>
                  </a:lnTo>
                  <a:close/>
                </a:path>
              </a:pathLst>
            </a:custGeom>
            <a:solidFill>
              <a:srgbClr val="7F9B1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0" name="Google Shape;240;p47"/>
            <p:cNvSpPr/>
            <p:nvPr/>
          </p:nvSpPr>
          <p:spPr>
            <a:xfrm>
              <a:off x="2217214" y="4189760"/>
              <a:ext cx="606900" cy="7956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22664"/>
                  </a:moveTo>
                  <a:lnTo>
                    <a:pt x="58963" y="119999"/>
                  </a:lnTo>
                  <a:lnTo>
                    <a:pt x="120000" y="0"/>
                  </a:lnTo>
                  <a:lnTo>
                    <a:pt x="0" y="22664"/>
                  </a:lnTo>
                  <a:close/>
                </a:path>
              </a:pathLst>
            </a:custGeom>
            <a:solidFill>
              <a:srgbClr val="BEE82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9" name="Google Shape;249;p47"/>
            <p:cNvSpPr txBox="1"/>
            <p:nvPr/>
          </p:nvSpPr>
          <p:spPr>
            <a:xfrm>
              <a:off x="1574837" y="2942154"/>
              <a:ext cx="1657500" cy="293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altLang="en-US" sz="2200" b="1" i="0" u="none" strike="noStrike" cap="none" dirty="0" smtClean="0">
                  <a:solidFill>
                    <a:srgbClr val="E23867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Shadows Into Light"/>
                  <a:sym typeface="Shadows Into Light"/>
                </a:rPr>
                <a:t>推薦序一</a:t>
              </a:r>
              <a:endParaRPr lang="en-US" altLang="zh-TW" sz="2200" b="1" i="0" u="none" strike="noStrike" cap="none" dirty="0" smtClean="0">
                <a:solidFill>
                  <a:srgbClr val="E23867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Shadows Into Light"/>
                <a:sym typeface="Shadows Into Light"/>
              </a:endParaRP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altLang="en-US" sz="2200" b="1" i="0" u="none" strike="noStrike" cap="none" dirty="0" smtClean="0">
                  <a:solidFill>
                    <a:srgbClr val="FFFF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Shadows Into Light"/>
                  <a:sym typeface="Shadows Into Light"/>
                </a:rPr>
                <a:t>第一輪必定會被讀取志願</a:t>
              </a:r>
              <a:endParaRPr sz="2200" b="1" i="0" u="none" strike="noStrike" cap="none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Shadows Into Light"/>
                <a:sym typeface="Shadows Into Light"/>
              </a:endParaRPr>
            </a:p>
          </p:txBody>
        </p:sp>
        <p:pic>
          <p:nvPicPr>
            <p:cNvPr id="252" name="Google Shape;252;p47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980050" y="5103213"/>
              <a:ext cx="2809875" cy="6000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56" name="Google Shape;256;p47"/>
            <p:cNvSpPr/>
            <p:nvPr/>
          </p:nvSpPr>
          <p:spPr>
            <a:xfrm>
              <a:off x="2129131" y="2183105"/>
              <a:ext cx="548889" cy="658688"/>
            </a:xfrm>
            <a:custGeom>
              <a:avLst/>
              <a:gdLst/>
              <a:ahLst/>
              <a:cxnLst/>
              <a:rect l="0" t="0" r="0" b="0"/>
              <a:pathLst>
                <a:path w="15817" h="18981" extrusionOk="0">
                  <a:moveTo>
                    <a:pt x="11364" y="1"/>
                  </a:moveTo>
                  <a:lnTo>
                    <a:pt x="11242" y="25"/>
                  </a:lnTo>
                  <a:lnTo>
                    <a:pt x="11169" y="74"/>
                  </a:lnTo>
                  <a:lnTo>
                    <a:pt x="11096" y="171"/>
                  </a:lnTo>
                  <a:lnTo>
                    <a:pt x="10780" y="731"/>
                  </a:lnTo>
                  <a:lnTo>
                    <a:pt x="10634" y="999"/>
                  </a:lnTo>
                  <a:lnTo>
                    <a:pt x="10537" y="1315"/>
                  </a:lnTo>
                  <a:lnTo>
                    <a:pt x="10512" y="1388"/>
                  </a:lnTo>
                  <a:lnTo>
                    <a:pt x="10537" y="1461"/>
                  </a:lnTo>
                  <a:lnTo>
                    <a:pt x="10585" y="1534"/>
                  </a:lnTo>
                  <a:lnTo>
                    <a:pt x="10634" y="1583"/>
                  </a:lnTo>
                  <a:lnTo>
                    <a:pt x="10707" y="1607"/>
                  </a:lnTo>
                  <a:lnTo>
                    <a:pt x="10804" y="1631"/>
                  </a:lnTo>
                  <a:lnTo>
                    <a:pt x="10877" y="1607"/>
                  </a:lnTo>
                  <a:lnTo>
                    <a:pt x="10950" y="1558"/>
                  </a:lnTo>
                  <a:lnTo>
                    <a:pt x="11145" y="1315"/>
                  </a:lnTo>
                  <a:lnTo>
                    <a:pt x="11291" y="1047"/>
                  </a:lnTo>
                  <a:lnTo>
                    <a:pt x="11510" y="731"/>
                  </a:lnTo>
                  <a:lnTo>
                    <a:pt x="11583" y="682"/>
                  </a:lnTo>
                  <a:lnTo>
                    <a:pt x="11656" y="609"/>
                  </a:lnTo>
                  <a:lnTo>
                    <a:pt x="11705" y="463"/>
                  </a:lnTo>
                  <a:lnTo>
                    <a:pt x="11729" y="342"/>
                  </a:lnTo>
                  <a:lnTo>
                    <a:pt x="11705" y="220"/>
                  </a:lnTo>
                  <a:lnTo>
                    <a:pt x="11656" y="123"/>
                  </a:lnTo>
                  <a:lnTo>
                    <a:pt x="11583" y="50"/>
                  </a:lnTo>
                  <a:lnTo>
                    <a:pt x="11486" y="25"/>
                  </a:lnTo>
                  <a:lnTo>
                    <a:pt x="11461" y="1"/>
                  </a:lnTo>
                  <a:close/>
                  <a:moveTo>
                    <a:pt x="3821" y="171"/>
                  </a:moveTo>
                  <a:lnTo>
                    <a:pt x="3748" y="196"/>
                  </a:lnTo>
                  <a:lnTo>
                    <a:pt x="3699" y="244"/>
                  </a:lnTo>
                  <a:lnTo>
                    <a:pt x="3651" y="317"/>
                  </a:lnTo>
                  <a:lnTo>
                    <a:pt x="3651" y="390"/>
                  </a:lnTo>
                  <a:lnTo>
                    <a:pt x="3651" y="463"/>
                  </a:lnTo>
                  <a:lnTo>
                    <a:pt x="3699" y="634"/>
                  </a:lnTo>
                  <a:lnTo>
                    <a:pt x="3772" y="804"/>
                  </a:lnTo>
                  <a:lnTo>
                    <a:pt x="3943" y="1120"/>
                  </a:lnTo>
                  <a:lnTo>
                    <a:pt x="4113" y="1461"/>
                  </a:lnTo>
                  <a:lnTo>
                    <a:pt x="4259" y="1802"/>
                  </a:lnTo>
                  <a:lnTo>
                    <a:pt x="4332" y="1923"/>
                  </a:lnTo>
                  <a:lnTo>
                    <a:pt x="4429" y="1996"/>
                  </a:lnTo>
                  <a:lnTo>
                    <a:pt x="4527" y="2021"/>
                  </a:lnTo>
                  <a:lnTo>
                    <a:pt x="4624" y="1996"/>
                  </a:lnTo>
                  <a:lnTo>
                    <a:pt x="4721" y="1972"/>
                  </a:lnTo>
                  <a:lnTo>
                    <a:pt x="4794" y="1899"/>
                  </a:lnTo>
                  <a:lnTo>
                    <a:pt x="4843" y="1777"/>
                  </a:lnTo>
                  <a:lnTo>
                    <a:pt x="4843" y="1656"/>
                  </a:lnTo>
                  <a:lnTo>
                    <a:pt x="4794" y="1461"/>
                  </a:lnTo>
                  <a:lnTo>
                    <a:pt x="4697" y="1266"/>
                  </a:lnTo>
                  <a:lnTo>
                    <a:pt x="4502" y="901"/>
                  </a:lnTo>
                  <a:lnTo>
                    <a:pt x="4283" y="536"/>
                  </a:lnTo>
                  <a:lnTo>
                    <a:pt x="4162" y="390"/>
                  </a:lnTo>
                  <a:lnTo>
                    <a:pt x="4040" y="244"/>
                  </a:lnTo>
                  <a:lnTo>
                    <a:pt x="3967" y="196"/>
                  </a:lnTo>
                  <a:lnTo>
                    <a:pt x="3894" y="171"/>
                  </a:lnTo>
                  <a:close/>
                  <a:moveTo>
                    <a:pt x="15452" y="4405"/>
                  </a:moveTo>
                  <a:lnTo>
                    <a:pt x="15379" y="4429"/>
                  </a:lnTo>
                  <a:lnTo>
                    <a:pt x="15306" y="4454"/>
                  </a:lnTo>
                  <a:lnTo>
                    <a:pt x="15135" y="4551"/>
                  </a:lnTo>
                  <a:lnTo>
                    <a:pt x="14941" y="4600"/>
                  </a:lnTo>
                  <a:lnTo>
                    <a:pt x="14551" y="4697"/>
                  </a:lnTo>
                  <a:lnTo>
                    <a:pt x="14357" y="4746"/>
                  </a:lnTo>
                  <a:lnTo>
                    <a:pt x="14162" y="4819"/>
                  </a:lnTo>
                  <a:lnTo>
                    <a:pt x="14016" y="4916"/>
                  </a:lnTo>
                  <a:lnTo>
                    <a:pt x="13870" y="5062"/>
                  </a:lnTo>
                  <a:lnTo>
                    <a:pt x="13822" y="5135"/>
                  </a:lnTo>
                  <a:lnTo>
                    <a:pt x="13822" y="5232"/>
                  </a:lnTo>
                  <a:lnTo>
                    <a:pt x="13846" y="5330"/>
                  </a:lnTo>
                  <a:lnTo>
                    <a:pt x="13895" y="5354"/>
                  </a:lnTo>
                  <a:lnTo>
                    <a:pt x="13943" y="5354"/>
                  </a:lnTo>
                  <a:lnTo>
                    <a:pt x="14138" y="5378"/>
                  </a:lnTo>
                  <a:lnTo>
                    <a:pt x="14357" y="5378"/>
                  </a:lnTo>
                  <a:lnTo>
                    <a:pt x="14600" y="5354"/>
                  </a:lnTo>
                  <a:lnTo>
                    <a:pt x="14819" y="5330"/>
                  </a:lnTo>
                  <a:lnTo>
                    <a:pt x="15038" y="5257"/>
                  </a:lnTo>
                  <a:lnTo>
                    <a:pt x="15257" y="5208"/>
                  </a:lnTo>
                  <a:lnTo>
                    <a:pt x="15452" y="5111"/>
                  </a:lnTo>
                  <a:lnTo>
                    <a:pt x="15646" y="5038"/>
                  </a:lnTo>
                  <a:lnTo>
                    <a:pt x="15719" y="4989"/>
                  </a:lnTo>
                  <a:lnTo>
                    <a:pt x="15768" y="4940"/>
                  </a:lnTo>
                  <a:lnTo>
                    <a:pt x="15817" y="4819"/>
                  </a:lnTo>
                  <a:lnTo>
                    <a:pt x="15792" y="4697"/>
                  </a:lnTo>
                  <a:lnTo>
                    <a:pt x="15768" y="4575"/>
                  </a:lnTo>
                  <a:lnTo>
                    <a:pt x="15671" y="4478"/>
                  </a:lnTo>
                  <a:lnTo>
                    <a:pt x="15573" y="4429"/>
                  </a:lnTo>
                  <a:lnTo>
                    <a:pt x="15452" y="4405"/>
                  </a:lnTo>
                  <a:close/>
                  <a:moveTo>
                    <a:pt x="317" y="4697"/>
                  </a:moveTo>
                  <a:lnTo>
                    <a:pt x="220" y="4721"/>
                  </a:lnTo>
                  <a:lnTo>
                    <a:pt x="122" y="4746"/>
                  </a:lnTo>
                  <a:lnTo>
                    <a:pt x="25" y="4794"/>
                  </a:lnTo>
                  <a:lnTo>
                    <a:pt x="1" y="4867"/>
                  </a:lnTo>
                  <a:lnTo>
                    <a:pt x="1" y="4965"/>
                  </a:lnTo>
                  <a:lnTo>
                    <a:pt x="49" y="5038"/>
                  </a:lnTo>
                  <a:lnTo>
                    <a:pt x="195" y="5184"/>
                  </a:lnTo>
                  <a:lnTo>
                    <a:pt x="390" y="5305"/>
                  </a:lnTo>
                  <a:lnTo>
                    <a:pt x="779" y="5524"/>
                  </a:lnTo>
                  <a:lnTo>
                    <a:pt x="1169" y="5743"/>
                  </a:lnTo>
                  <a:lnTo>
                    <a:pt x="1388" y="5841"/>
                  </a:lnTo>
                  <a:lnTo>
                    <a:pt x="1582" y="5938"/>
                  </a:lnTo>
                  <a:lnTo>
                    <a:pt x="1655" y="5962"/>
                  </a:lnTo>
                  <a:lnTo>
                    <a:pt x="1801" y="5962"/>
                  </a:lnTo>
                  <a:lnTo>
                    <a:pt x="1850" y="5938"/>
                  </a:lnTo>
                  <a:lnTo>
                    <a:pt x="1923" y="5841"/>
                  </a:lnTo>
                  <a:lnTo>
                    <a:pt x="1972" y="5743"/>
                  </a:lnTo>
                  <a:lnTo>
                    <a:pt x="1996" y="5622"/>
                  </a:lnTo>
                  <a:lnTo>
                    <a:pt x="1972" y="5476"/>
                  </a:lnTo>
                  <a:lnTo>
                    <a:pt x="1899" y="5378"/>
                  </a:lnTo>
                  <a:lnTo>
                    <a:pt x="1826" y="5330"/>
                  </a:lnTo>
                  <a:lnTo>
                    <a:pt x="1777" y="5305"/>
                  </a:lnTo>
                  <a:lnTo>
                    <a:pt x="1582" y="5208"/>
                  </a:lnTo>
                  <a:lnTo>
                    <a:pt x="1388" y="5111"/>
                  </a:lnTo>
                  <a:lnTo>
                    <a:pt x="974" y="4892"/>
                  </a:lnTo>
                  <a:lnTo>
                    <a:pt x="755" y="4794"/>
                  </a:lnTo>
                  <a:lnTo>
                    <a:pt x="536" y="4721"/>
                  </a:lnTo>
                  <a:lnTo>
                    <a:pt x="317" y="4697"/>
                  </a:lnTo>
                  <a:close/>
                  <a:moveTo>
                    <a:pt x="8809" y="6936"/>
                  </a:moveTo>
                  <a:lnTo>
                    <a:pt x="8736" y="6984"/>
                  </a:lnTo>
                  <a:lnTo>
                    <a:pt x="8663" y="7057"/>
                  </a:lnTo>
                  <a:lnTo>
                    <a:pt x="8566" y="7252"/>
                  </a:lnTo>
                  <a:lnTo>
                    <a:pt x="8468" y="7495"/>
                  </a:lnTo>
                  <a:lnTo>
                    <a:pt x="8420" y="7739"/>
                  </a:lnTo>
                  <a:lnTo>
                    <a:pt x="8395" y="7958"/>
                  </a:lnTo>
                  <a:lnTo>
                    <a:pt x="8395" y="8128"/>
                  </a:lnTo>
                  <a:lnTo>
                    <a:pt x="8322" y="8177"/>
                  </a:lnTo>
                  <a:lnTo>
                    <a:pt x="8201" y="8225"/>
                  </a:lnTo>
                  <a:lnTo>
                    <a:pt x="8079" y="8250"/>
                  </a:lnTo>
                  <a:lnTo>
                    <a:pt x="7982" y="8225"/>
                  </a:lnTo>
                  <a:lnTo>
                    <a:pt x="7909" y="8201"/>
                  </a:lnTo>
                  <a:lnTo>
                    <a:pt x="7982" y="8079"/>
                  </a:lnTo>
                  <a:lnTo>
                    <a:pt x="8055" y="7933"/>
                  </a:lnTo>
                  <a:lnTo>
                    <a:pt x="8103" y="7812"/>
                  </a:lnTo>
                  <a:lnTo>
                    <a:pt x="8103" y="7666"/>
                  </a:lnTo>
                  <a:lnTo>
                    <a:pt x="8103" y="7520"/>
                  </a:lnTo>
                  <a:lnTo>
                    <a:pt x="8055" y="7398"/>
                  </a:lnTo>
                  <a:lnTo>
                    <a:pt x="7957" y="7252"/>
                  </a:lnTo>
                  <a:lnTo>
                    <a:pt x="7836" y="7130"/>
                  </a:lnTo>
                  <a:lnTo>
                    <a:pt x="7763" y="7082"/>
                  </a:lnTo>
                  <a:lnTo>
                    <a:pt x="7617" y="7082"/>
                  </a:lnTo>
                  <a:lnTo>
                    <a:pt x="7544" y="7130"/>
                  </a:lnTo>
                  <a:lnTo>
                    <a:pt x="7446" y="7252"/>
                  </a:lnTo>
                  <a:lnTo>
                    <a:pt x="7373" y="7374"/>
                  </a:lnTo>
                  <a:lnTo>
                    <a:pt x="7325" y="7495"/>
                  </a:lnTo>
                  <a:lnTo>
                    <a:pt x="7300" y="7641"/>
                  </a:lnTo>
                  <a:lnTo>
                    <a:pt x="7300" y="7787"/>
                  </a:lnTo>
                  <a:lnTo>
                    <a:pt x="7300" y="7909"/>
                  </a:lnTo>
                  <a:lnTo>
                    <a:pt x="7325" y="8055"/>
                  </a:lnTo>
                  <a:lnTo>
                    <a:pt x="7373" y="8177"/>
                  </a:lnTo>
                  <a:lnTo>
                    <a:pt x="7179" y="8298"/>
                  </a:lnTo>
                  <a:lnTo>
                    <a:pt x="7081" y="8323"/>
                  </a:lnTo>
                  <a:lnTo>
                    <a:pt x="6984" y="8347"/>
                  </a:lnTo>
                  <a:lnTo>
                    <a:pt x="6911" y="8371"/>
                  </a:lnTo>
                  <a:lnTo>
                    <a:pt x="6814" y="8347"/>
                  </a:lnTo>
                  <a:lnTo>
                    <a:pt x="6692" y="8298"/>
                  </a:lnTo>
                  <a:lnTo>
                    <a:pt x="6570" y="8201"/>
                  </a:lnTo>
                  <a:lnTo>
                    <a:pt x="6497" y="8055"/>
                  </a:lnTo>
                  <a:lnTo>
                    <a:pt x="6449" y="7909"/>
                  </a:lnTo>
                  <a:lnTo>
                    <a:pt x="6449" y="7739"/>
                  </a:lnTo>
                  <a:lnTo>
                    <a:pt x="6497" y="7544"/>
                  </a:lnTo>
                  <a:lnTo>
                    <a:pt x="6497" y="7520"/>
                  </a:lnTo>
                  <a:lnTo>
                    <a:pt x="6473" y="7520"/>
                  </a:lnTo>
                  <a:lnTo>
                    <a:pt x="6449" y="7495"/>
                  </a:lnTo>
                  <a:lnTo>
                    <a:pt x="6424" y="7520"/>
                  </a:lnTo>
                  <a:lnTo>
                    <a:pt x="6327" y="7617"/>
                  </a:lnTo>
                  <a:lnTo>
                    <a:pt x="6254" y="7739"/>
                  </a:lnTo>
                  <a:lnTo>
                    <a:pt x="6230" y="7836"/>
                  </a:lnTo>
                  <a:lnTo>
                    <a:pt x="6206" y="7958"/>
                  </a:lnTo>
                  <a:lnTo>
                    <a:pt x="6206" y="8055"/>
                  </a:lnTo>
                  <a:lnTo>
                    <a:pt x="6206" y="8177"/>
                  </a:lnTo>
                  <a:lnTo>
                    <a:pt x="6254" y="8274"/>
                  </a:lnTo>
                  <a:lnTo>
                    <a:pt x="6303" y="8371"/>
                  </a:lnTo>
                  <a:lnTo>
                    <a:pt x="6376" y="8469"/>
                  </a:lnTo>
                  <a:lnTo>
                    <a:pt x="6449" y="8542"/>
                  </a:lnTo>
                  <a:lnTo>
                    <a:pt x="6546" y="8615"/>
                  </a:lnTo>
                  <a:lnTo>
                    <a:pt x="6643" y="8663"/>
                  </a:lnTo>
                  <a:lnTo>
                    <a:pt x="6765" y="8712"/>
                  </a:lnTo>
                  <a:lnTo>
                    <a:pt x="6862" y="8736"/>
                  </a:lnTo>
                  <a:lnTo>
                    <a:pt x="7008" y="8736"/>
                  </a:lnTo>
                  <a:lnTo>
                    <a:pt x="7130" y="8712"/>
                  </a:lnTo>
                  <a:lnTo>
                    <a:pt x="7349" y="8615"/>
                  </a:lnTo>
                  <a:lnTo>
                    <a:pt x="7592" y="8493"/>
                  </a:lnTo>
                  <a:lnTo>
                    <a:pt x="7690" y="8566"/>
                  </a:lnTo>
                  <a:lnTo>
                    <a:pt x="7836" y="8639"/>
                  </a:lnTo>
                  <a:lnTo>
                    <a:pt x="7982" y="8663"/>
                  </a:lnTo>
                  <a:lnTo>
                    <a:pt x="8128" y="8688"/>
                  </a:lnTo>
                  <a:lnTo>
                    <a:pt x="8225" y="8688"/>
                  </a:lnTo>
                  <a:lnTo>
                    <a:pt x="8347" y="8663"/>
                  </a:lnTo>
                  <a:lnTo>
                    <a:pt x="8566" y="8566"/>
                  </a:lnTo>
                  <a:lnTo>
                    <a:pt x="8639" y="8663"/>
                  </a:lnTo>
                  <a:lnTo>
                    <a:pt x="8736" y="8736"/>
                  </a:lnTo>
                  <a:lnTo>
                    <a:pt x="8833" y="8809"/>
                  </a:lnTo>
                  <a:lnTo>
                    <a:pt x="8931" y="8858"/>
                  </a:lnTo>
                  <a:lnTo>
                    <a:pt x="9174" y="8907"/>
                  </a:lnTo>
                  <a:lnTo>
                    <a:pt x="9417" y="8931"/>
                  </a:lnTo>
                  <a:lnTo>
                    <a:pt x="9661" y="8882"/>
                  </a:lnTo>
                  <a:lnTo>
                    <a:pt x="9880" y="8809"/>
                  </a:lnTo>
                  <a:lnTo>
                    <a:pt x="9977" y="8736"/>
                  </a:lnTo>
                  <a:lnTo>
                    <a:pt x="10074" y="8663"/>
                  </a:lnTo>
                  <a:lnTo>
                    <a:pt x="10172" y="8566"/>
                  </a:lnTo>
                  <a:lnTo>
                    <a:pt x="10269" y="8469"/>
                  </a:lnTo>
                  <a:lnTo>
                    <a:pt x="10293" y="8396"/>
                  </a:lnTo>
                  <a:lnTo>
                    <a:pt x="10293" y="8347"/>
                  </a:lnTo>
                  <a:lnTo>
                    <a:pt x="10269" y="8298"/>
                  </a:lnTo>
                  <a:lnTo>
                    <a:pt x="10245" y="8250"/>
                  </a:lnTo>
                  <a:lnTo>
                    <a:pt x="10172" y="8225"/>
                  </a:lnTo>
                  <a:lnTo>
                    <a:pt x="10123" y="8201"/>
                  </a:lnTo>
                  <a:lnTo>
                    <a:pt x="10001" y="8201"/>
                  </a:lnTo>
                  <a:lnTo>
                    <a:pt x="9782" y="8323"/>
                  </a:lnTo>
                  <a:lnTo>
                    <a:pt x="9563" y="8420"/>
                  </a:lnTo>
                  <a:lnTo>
                    <a:pt x="9442" y="8444"/>
                  </a:lnTo>
                  <a:lnTo>
                    <a:pt x="9344" y="8469"/>
                  </a:lnTo>
                  <a:lnTo>
                    <a:pt x="9223" y="8469"/>
                  </a:lnTo>
                  <a:lnTo>
                    <a:pt x="9101" y="8420"/>
                  </a:lnTo>
                  <a:lnTo>
                    <a:pt x="9004" y="8347"/>
                  </a:lnTo>
                  <a:lnTo>
                    <a:pt x="8931" y="8274"/>
                  </a:lnTo>
                  <a:lnTo>
                    <a:pt x="9052" y="8128"/>
                  </a:lnTo>
                  <a:lnTo>
                    <a:pt x="9150" y="7982"/>
                  </a:lnTo>
                  <a:lnTo>
                    <a:pt x="9247" y="7836"/>
                  </a:lnTo>
                  <a:lnTo>
                    <a:pt x="9296" y="7666"/>
                  </a:lnTo>
                  <a:lnTo>
                    <a:pt x="9320" y="7495"/>
                  </a:lnTo>
                  <a:lnTo>
                    <a:pt x="9296" y="7349"/>
                  </a:lnTo>
                  <a:lnTo>
                    <a:pt x="9247" y="7203"/>
                  </a:lnTo>
                  <a:lnTo>
                    <a:pt x="9150" y="7057"/>
                  </a:lnTo>
                  <a:lnTo>
                    <a:pt x="9052" y="6984"/>
                  </a:lnTo>
                  <a:lnTo>
                    <a:pt x="8955" y="6936"/>
                  </a:lnTo>
                  <a:close/>
                  <a:moveTo>
                    <a:pt x="1947" y="9710"/>
                  </a:moveTo>
                  <a:lnTo>
                    <a:pt x="1801" y="9758"/>
                  </a:lnTo>
                  <a:lnTo>
                    <a:pt x="1582" y="9856"/>
                  </a:lnTo>
                  <a:lnTo>
                    <a:pt x="1363" y="10002"/>
                  </a:lnTo>
                  <a:lnTo>
                    <a:pt x="925" y="10294"/>
                  </a:lnTo>
                  <a:lnTo>
                    <a:pt x="706" y="10415"/>
                  </a:lnTo>
                  <a:lnTo>
                    <a:pt x="585" y="10513"/>
                  </a:lnTo>
                  <a:lnTo>
                    <a:pt x="463" y="10610"/>
                  </a:lnTo>
                  <a:lnTo>
                    <a:pt x="366" y="10707"/>
                  </a:lnTo>
                  <a:lnTo>
                    <a:pt x="317" y="10829"/>
                  </a:lnTo>
                  <a:lnTo>
                    <a:pt x="317" y="10878"/>
                  </a:lnTo>
                  <a:lnTo>
                    <a:pt x="341" y="10926"/>
                  </a:lnTo>
                  <a:lnTo>
                    <a:pt x="366" y="10999"/>
                  </a:lnTo>
                  <a:lnTo>
                    <a:pt x="439" y="11048"/>
                  </a:lnTo>
                  <a:lnTo>
                    <a:pt x="536" y="11097"/>
                  </a:lnTo>
                  <a:lnTo>
                    <a:pt x="633" y="11097"/>
                  </a:lnTo>
                  <a:lnTo>
                    <a:pt x="755" y="11072"/>
                  </a:lnTo>
                  <a:lnTo>
                    <a:pt x="877" y="11048"/>
                  </a:lnTo>
                  <a:lnTo>
                    <a:pt x="1120" y="10926"/>
                  </a:lnTo>
                  <a:lnTo>
                    <a:pt x="1315" y="10829"/>
                  </a:lnTo>
                  <a:lnTo>
                    <a:pt x="1728" y="10610"/>
                  </a:lnTo>
                  <a:lnTo>
                    <a:pt x="1947" y="10488"/>
                  </a:lnTo>
                  <a:lnTo>
                    <a:pt x="2142" y="10342"/>
                  </a:lnTo>
                  <a:lnTo>
                    <a:pt x="2264" y="10245"/>
                  </a:lnTo>
                  <a:lnTo>
                    <a:pt x="2312" y="10123"/>
                  </a:lnTo>
                  <a:lnTo>
                    <a:pt x="2312" y="10002"/>
                  </a:lnTo>
                  <a:lnTo>
                    <a:pt x="2264" y="9880"/>
                  </a:lnTo>
                  <a:lnTo>
                    <a:pt x="2191" y="9783"/>
                  </a:lnTo>
                  <a:lnTo>
                    <a:pt x="2069" y="9734"/>
                  </a:lnTo>
                  <a:lnTo>
                    <a:pt x="1947" y="9710"/>
                  </a:lnTo>
                  <a:close/>
                  <a:moveTo>
                    <a:pt x="14065" y="10026"/>
                  </a:moveTo>
                  <a:lnTo>
                    <a:pt x="13895" y="10050"/>
                  </a:lnTo>
                  <a:lnTo>
                    <a:pt x="13846" y="10075"/>
                  </a:lnTo>
                  <a:lnTo>
                    <a:pt x="13797" y="10123"/>
                  </a:lnTo>
                  <a:lnTo>
                    <a:pt x="13773" y="10172"/>
                  </a:lnTo>
                  <a:lnTo>
                    <a:pt x="13749" y="10221"/>
                  </a:lnTo>
                  <a:lnTo>
                    <a:pt x="13773" y="10318"/>
                  </a:lnTo>
                  <a:lnTo>
                    <a:pt x="13797" y="10367"/>
                  </a:lnTo>
                  <a:lnTo>
                    <a:pt x="13846" y="10415"/>
                  </a:lnTo>
                  <a:lnTo>
                    <a:pt x="14138" y="10586"/>
                  </a:lnTo>
                  <a:lnTo>
                    <a:pt x="14454" y="10756"/>
                  </a:lnTo>
                  <a:lnTo>
                    <a:pt x="14624" y="10878"/>
                  </a:lnTo>
                  <a:lnTo>
                    <a:pt x="14819" y="10975"/>
                  </a:lnTo>
                  <a:lnTo>
                    <a:pt x="15014" y="11048"/>
                  </a:lnTo>
                  <a:lnTo>
                    <a:pt x="15208" y="11097"/>
                  </a:lnTo>
                  <a:lnTo>
                    <a:pt x="15379" y="11097"/>
                  </a:lnTo>
                  <a:lnTo>
                    <a:pt x="15427" y="11072"/>
                  </a:lnTo>
                  <a:lnTo>
                    <a:pt x="15500" y="11024"/>
                  </a:lnTo>
                  <a:lnTo>
                    <a:pt x="15573" y="10951"/>
                  </a:lnTo>
                  <a:lnTo>
                    <a:pt x="15598" y="10829"/>
                  </a:lnTo>
                  <a:lnTo>
                    <a:pt x="15598" y="10707"/>
                  </a:lnTo>
                  <a:lnTo>
                    <a:pt x="15549" y="10586"/>
                  </a:lnTo>
                  <a:lnTo>
                    <a:pt x="15500" y="10537"/>
                  </a:lnTo>
                  <a:lnTo>
                    <a:pt x="15452" y="10513"/>
                  </a:lnTo>
                  <a:lnTo>
                    <a:pt x="15379" y="10464"/>
                  </a:lnTo>
                  <a:lnTo>
                    <a:pt x="15306" y="10464"/>
                  </a:lnTo>
                  <a:lnTo>
                    <a:pt x="15135" y="10415"/>
                  </a:lnTo>
                  <a:lnTo>
                    <a:pt x="14965" y="10367"/>
                  </a:lnTo>
                  <a:lnTo>
                    <a:pt x="14600" y="10196"/>
                  </a:lnTo>
                  <a:lnTo>
                    <a:pt x="14430" y="10099"/>
                  </a:lnTo>
                  <a:lnTo>
                    <a:pt x="14260" y="10050"/>
                  </a:lnTo>
                  <a:lnTo>
                    <a:pt x="14065" y="10026"/>
                  </a:lnTo>
                  <a:close/>
                  <a:moveTo>
                    <a:pt x="8468" y="2605"/>
                  </a:moveTo>
                  <a:lnTo>
                    <a:pt x="8760" y="2629"/>
                  </a:lnTo>
                  <a:lnTo>
                    <a:pt x="9052" y="2678"/>
                  </a:lnTo>
                  <a:lnTo>
                    <a:pt x="9344" y="2726"/>
                  </a:lnTo>
                  <a:lnTo>
                    <a:pt x="9125" y="2799"/>
                  </a:lnTo>
                  <a:lnTo>
                    <a:pt x="9101" y="2824"/>
                  </a:lnTo>
                  <a:lnTo>
                    <a:pt x="9101" y="2848"/>
                  </a:lnTo>
                  <a:lnTo>
                    <a:pt x="9101" y="2872"/>
                  </a:lnTo>
                  <a:lnTo>
                    <a:pt x="9125" y="2897"/>
                  </a:lnTo>
                  <a:lnTo>
                    <a:pt x="9223" y="2945"/>
                  </a:lnTo>
                  <a:lnTo>
                    <a:pt x="9320" y="2970"/>
                  </a:lnTo>
                  <a:lnTo>
                    <a:pt x="9442" y="2945"/>
                  </a:lnTo>
                  <a:lnTo>
                    <a:pt x="9563" y="2921"/>
                  </a:lnTo>
                  <a:lnTo>
                    <a:pt x="9855" y="2872"/>
                  </a:lnTo>
                  <a:lnTo>
                    <a:pt x="10269" y="3043"/>
                  </a:lnTo>
                  <a:lnTo>
                    <a:pt x="10074" y="3067"/>
                  </a:lnTo>
                  <a:lnTo>
                    <a:pt x="9855" y="3116"/>
                  </a:lnTo>
                  <a:lnTo>
                    <a:pt x="9685" y="3189"/>
                  </a:lnTo>
                  <a:lnTo>
                    <a:pt x="9515" y="3262"/>
                  </a:lnTo>
                  <a:lnTo>
                    <a:pt x="9515" y="3286"/>
                  </a:lnTo>
                  <a:lnTo>
                    <a:pt x="9490" y="3310"/>
                  </a:lnTo>
                  <a:lnTo>
                    <a:pt x="9515" y="3335"/>
                  </a:lnTo>
                  <a:lnTo>
                    <a:pt x="9539" y="3359"/>
                  </a:lnTo>
                  <a:lnTo>
                    <a:pt x="9953" y="3335"/>
                  </a:lnTo>
                  <a:lnTo>
                    <a:pt x="10342" y="3310"/>
                  </a:lnTo>
                  <a:lnTo>
                    <a:pt x="10780" y="3310"/>
                  </a:lnTo>
                  <a:lnTo>
                    <a:pt x="11048" y="3505"/>
                  </a:lnTo>
                  <a:lnTo>
                    <a:pt x="10756" y="3578"/>
                  </a:lnTo>
                  <a:lnTo>
                    <a:pt x="10464" y="3675"/>
                  </a:lnTo>
                  <a:lnTo>
                    <a:pt x="10245" y="3797"/>
                  </a:lnTo>
                  <a:lnTo>
                    <a:pt x="10099" y="3918"/>
                  </a:lnTo>
                  <a:lnTo>
                    <a:pt x="10074" y="3943"/>
                  </a:lnTo>
                  <a:lnTo>
                    <a:pt x="10099" y="3943"/>
                  </a:lnTo>
                  <a:lnTo>
                    <a:pt x="10391" y="3918"/>
                  </a:lnTo>
                  <a:lnTo>
                    <a:pt x="10683" y="3870"/>
                  </a:lnTo>
                  <a:lnTo>
                    <a:pt x="10975" y="3821"/>
                  </a:lnTo>
                  <a:lnTo>
                    <a:pt x="11291" y="3773"/>
                  </a:lnTo>
                  <a:lnTo>
                    <a:pt x="11364" y="3773"/>
                  </a:lnTo>
                  <a:lnTo>
                    <a:pt x="11583" y="3967"/>
                  </a:lnTo>
                  <a:lnTo>
                    <a:pt x="11778" y="4186"/>
                  </a:lnTo>
                  <a:lnTo>
                    <a:pt x="11388" y="4210"/>
                  </a:lnTo>
                  <a:lnTo>
                    <a:pt x="10829" y="4259"/>
                  </a:lnTo>
                  <a:lnTo>
                    <a:pt x="10561" y="4283"/>
                  </a:lnTo>
                  <a:lnTo>
                    <a:pt x="10318" y="4381"/>
                  </a:lnTo>
                  <a:lnTo>
                    <a:pt x="10293" y="4405"/>
                  </a:lnTo>
                  <a:lnTo>
                    <a:pt x="10293" y="4429"/>
                  </a:lnTo>
                  <a:lnTo>
                    <a:pt x="10318" y="4454"/>
                  </a:lnTo>
                  <a:lnTo>
                    <a:pt x="10585" y="4527"/>
                  </a:lnTo>
                  <a:lnTo>
                    <a:pt x="11705" y="4527"/>
                  </a:lnTo>
                  <a:lnTo>
                    <a:pt x="11997" y="4502"/>
                  </a:lnTo>
                  <a:lnTo>
                    <a:pt x="12216" y="4867"/>
                  </a:lnTo>
                  <a:lnTo>
                    <a:pt x="11851" y="4867"/>
                  </a:lnTo>
                  <a:lnTo>
                    <a:pt x="11267" y="4892"/>
                  </a:lnTo>
                  <a:lnTo>
                    <a:pt x="10658" y="4940"/>
                  </a:lnTo>
                  <a:lnTo>
                    <a:pt x="10634" y="4940"/>
                  </a:lnTo>
                  <a:lnTo>
                    <a:pt x="10634" y="4965"/>
                  </a:lnTo>
                  <a:lnTo>
                    <a:pt x="10634" y="4989"/>
                  </a:lnTo>
                  <a:lnTo>
                    <a:pt x="10658" y="5013"/>
                  </a:lnTo>
                  <a:lnTo>
                    <a:pt x="10902" y="5086"/>
                  </a:lnTo>
                  <a:lnTo>
                    <a:pt x="11169" y="5111"/>
                  </a:lnTo>
                  <a:lnTo>
                    <a:pt x="12021" y="5111"/>
                  </a:lnTo>
                  <a:lnTo>
                    <a:pt x="12362" y="5135"/>
                  </a:lnTo>
                  <a:lnTo>
                    <a:pt x="12556" y="5622"/>
                  </a:lnTo>
                  <a:lnTo>
                    <a:pt x="11461" y="5622"/>
                  </a:lnTo>
                  <a:lnTo>
                    <a:pt x="11291" y="5646"/>
                  </a:lnTo>
                  <a:lnTo>
                    <a:pt x="11145" y="5695"/>
                  </a:lnTo>
                  <a:lnTo>
                    <a:pt x="10999" y="5768"/>
                  </a:lnTo>
                  <a:lnTo>
                    <a:pt x="10975" y="5792"/>
                  </a:lnTo>
                  <a:lnTo>
                    <a:pt x="10999" y="5841"/>
                  </a:lnTo>
                  <a:lnTo>
                    <a:pt x="11267" y="5889"/>
                  </a:lnTo>
                  <a:lnTo>
                    <a:pt x="11534" y="5889"/>
                  </a:lnTo>
                  <a:lnTo>
                    <a:pt x="12070" y="5914"/>
                  </a:lnTo>
                  <a:lnTo>
                    <a:pt x="12654" y="5938"/>
                  </a:lnTo>
                  <a:lnTo>
                    <a:pt x="12702" y="6060"/>
                  </a:lnTo>
                  <a:lnTo>
                    <a:pt x="12727" y="6181"/>
                  </a:lnTo>
                  <a:lnTo>
                    <a:pt x="12386" y="6181"/>
                  </a:lnTo>
                  <a:lnTo>
                    <a:pt x="11729" y="6254"/>
                  </a:lnTo>
                  <a:lnTo>
                    <a:pt x="11413" y="6279"/>
                  </a:lnTo>
                  <a:lnTo>
                    <a:pt x="11121" y="6352"/>
                  </a:lnTo>
                  <a:lnTo>
                    <a:pt x="11096" y="6352"/>
                  </a:lnTo>
                  <a:lnTo>
                    <a:pt x="11096" y="6376"/>
                  </a:lnTo>
                  <a:lnTo>
                    <a:pt x="11096" y="6400"/>
                  </a:lnTo>
                  <a:lnTo>
                    <a:pt x="11121" y="6425"/>
                  </a:lnTo>
                  <a:lnTo>
                    <a:pt x="11388" y="6473"/>
                  </a:lnTo>
                  <a:lnTo>
                    <a:pt x="11656" y="6498"/>
                  </a:lnTo>
                  <a:lnTo>
                    <a:pt x="12508" y="6498"/>
                  </a:lnTo>
                  <a:lnTo>
                    <a:pt x="12824" y="6522"/>
                  </a:lnTo>
                  <a:lnTo>
                    <a:pt x="12873" y="6838"/>
                  </a:lnTo>
                  <a:lnTo>
                    <a:pt x="12556" y="6838"/>
                  </a:lnTo>
                  <a:lnTo>
                    <a:pt x="12240" y="6863"/>
                  </a:lnTo>
                  <a:lnTo>
                    <a:pt x="11753" y="6887"/>
                  </a:lnTo>
                  <a:lnTo>
                    <a:pt x="11510" y="6911"/>
                  </a:lnTo>
                  <a:lnTo>
                    <a:pt x="11267" y="6936"/>
                  </a:lnTo>
                  <a:lnTo>
                    <a:pt x="11242" y="6936"/>
                  </a:lnTo>
                  <a:lnTo>
                    <a:pt x="11242" y="6960"/>
                  </a:lnTo>
                  <a:lnTo>
                    <a:pt x="11242" y="7009"/>
                  </a:lnTo>
                  <a:lnTo>
                    <a:pt x="11267" y="7009"/>
                  </a:lnTo>
                  <a:lnTo>
                    <a:pt x="11461" y="7082"/>
                  </a:lnTo>
                  <a:lnTo>
                    <a:pt x="11680" y="7130"/>
                  </a:lnTo>
                  <a:lnTo>
                    <a:pt x="12727" y="7130"/>
                  </a:lnTo>
                  <a:lnTo>
                    <a:pt x="12921" y="7106"/>
                  </a:lnTo>
                  <a:lnTo>
                    <a:pt x="12994" y="7593"/>
                  </a:lnTo>
                  <a:lnTo>
                    <a:pt x="12994" y="7593"/>
                  </a:lnTo>
                  <a:lnTo>
                    <a:pt x="12848" y="7568"/>
                  </a:lnTo>
                  <a:lnTo>
                    <a:pt x="12702" y="7568"/>
                  </a:lnTo>
                  <a:lnTo>
                    <a:pt x="12435" y="7593"/>
                  </a:lnTo>
                  <a:lnTo>
                    <a:pt x="11997" y="7593"/>
                  </a:lnTo>
                  <a:lnTo>
                    <a:pt x="11778" y="7617"/>
                  </a:lnTo>
                  <a:lnTo>
                    <a:pt x="11559" y="7690"/>
                  </a:lnTo>
                  <a:lnTo>
                    <a:pt x="11534" y="7690"/>
                  </a:lnTo>
                  <a:lnTo>
                    <a:pt x="11534" y="7739"/>
                  </a:lnTo>
                  <a:lnTo>
                    <a:pt x="11534" y="7763"/>
                  </a:lnTo>
                  <a:lnTo>
                    <a:pt x="11559" y="7787"/>
                  </a:lnTo>
                  <a:lnTo>
                    <a:pt x="11778" y="7836"/>
                  </a:lnTo>
                  <a:lnTo>
                    <a:pt x="11997" y="7860"/>
                  </a:lnTo>
                  <a:lnTo>
                    <a:pt x="12435" y="7860"/>
                  </a:lnTo>
                  <a:lnTo>
                    <a:pt x="12702" y="7885"/>
                  </a:lnTo>
                  <a:lnTo>
                    <a:pt x="12848" y="7885"/>
                  </a:lnTo>
                  <a:lnTo>
                    <a:pt x="12994" y="7860"/>
                  </a:lnTo>
                  <a:lnTo>
                    <a:pt x="12994" y="7909"/>
                  </a:lnTo>
                  <a:lnTo>
                    <a:pt x="12994" y="8250"/>
                  </a:lnTo>
                  <a:lnTo>
                    <a:pt x="12873" y="8201"/>
                  </a:lnTo>
                  <a:lnTo>
                    <a:pt x="12775" y="8201"/>
                  </a:lnTo>
                  <a:lnTo>
                    <a:pt x="12532" y="8177"/>
                  </a:lnTo>
                  <a:lnTo>
                    <a:pt x="12094" y="8177"/>
                  </a:lnTo>
                  <a:lnTo>
                    <a:pt x="11875" y="8201"/>
                  </a:lnTo>
                  <a:lnTo>
                    <a:pt x="11656" y="8250"/>
                  </a:lnTo>
                  <a:lnTo>
                    <a:pt x="11656" y="8274"/>
                  </a:lnTo>
                  <a:lnTo>
                    <a:pt x="11632" y="8298"/>
                  </a:lnTo>
                  <a:lnTo>
                    <a:pt x="11656" y="8298"/>
                  </a:lnTo>
                  <a:lnTo>
                    <a:pt x="11656" y="8323"/>
                  </a:lnTo>
                  <a:lnTo>
                    <a:pt x="12045" y="8396"/>
                  </a:lnTo>
                  <a:lnTo>
                    <a:pt x="12410" y="8444"/>
                  </a:lnTo>
                  <a:lnTo>
                    <a:pt x="12702" y="8469"/>
                  </a:lnTo>
                  <a:lnTo>
                    <a:pt x="12824" y="8493"/>
                  </a:lnTo>
                  <a:lnTo>
                    <a:pt x="12970" y="8469"/>
                  </a:lnTo>
                  <a:lnTo>
                    <a:pt x="12873" y="8858"/>
                  </a:lnTo>
                  <a:lnTo>
                    <a:pt x="12654" y="8809"/>
                  </a:lnTo>
                  <a:lnTo>
                    <a:pt x="12483" y="8785"/>
                  </a:lnTo>
                  <a:lnTo>
                    <a:pt x="12264" y="8736"/>
                  </a:lnTo>
                  <a:lnTo>
                    <a:pt x="11826" y="8736"/>
                  </a:lnTo>
                  <a:lnTo>
                    <a:pt x="11607" y="8809"/>
                  </a:lnTo>
                  <a:lnTo>
                    <a:pt x="11583" y="8834"/>
                  </a:lnTo>
                  <a:lnTo>
                    <a:pt x="11583" y="8858"/>
                  </a:lnTo>
                  <a:lnTo>
                    <a:pt x="11583" y="8882"/>
                  </a:lnTo>
                  <a:lnTo>
                    <a:pt x="11851" y="8882"/>
                  </a:lnTo>
                  <a:lnTo>
                    <a:pt x="12094" y="8931"/>
                  </a:lnTo>
                  <a:lnTo>
                    <a:pt x="12556" y="9053"/>
                  </a:lnTo>
                  <a:lnTo>
                    <a:pt x="12775" y="9126"/>
                  </a:lnTo>
                  <a:lnTo>
                    <a:pt x="12654" y="9345"/>
                  </a:lnTo>
                  <a:lnTo>
                    <a:pt x="12508" y="9296"/>
                  </a:lnTo>
                  <a:lnTo>
                    <a:pt x="12313" y="9272"/>
                  </a:lnTo>
                  <a:lnTo>
                    <a:pt x="12143" y="9223"/>
                  </a:lnTo>
                  <a:lnTo>
                    <a:pt x="11972" y="9199"/>
                  </a:lnTo>
                  <a:lnTo>
                    <a:pt x="11607" y="9199"/>
                  </a:lnTo>
                  <a:lnTo>
                    <a:pt x="11583" y="9223"/>
                  </a:lnTo>
                  <a:lnTo>
                    <a:pt x="11583" y="9247"/>
                  </a:lnTo>
                  <a:lnTo>
                    <a:pt x="11583" y="9272"/>
                  </a:lnTo>
                  <a:lnTo>
                    <a:pt x="11924" y="9418"/>
                  </a:lnTo>
                  <a:lnTo>
                    <a:pt x="12240" y="9564"/>
                  </a:lnTo>
                  <a:lnTo>
                    <a:pt x="12532" y="9637"/>
                  </a:lnTo>
                  <a:lnTo>
                    <a:pt x="12337" y="9929"/>
                  </a:lnTo>
                  <a:lnTo>
                    <a:pt x="12337" y="9977"/>
                  </a:lnTo>
                  <a:lnTo>
                    <a:pt x="12167" y="9904"/>
                  </a:lnTo>
                  <a:lnTo>
                    <a:pt x="11997" y="9880"/>
                  </a:lnTo>
                  <a:lnTo>
                    <a:pt x="11802" y="9831"/>
                  </a:lnTo>
                  <a:lnTo>
                    <a:pt x="11242" y="9831"/>
                  </a:lnTo>
                  <a:lnTo>
                    <a:pt x="11218" y="9856"/>
                  </a:lnTo>
                  <a:lnTo>
                    <a:pt x="11218" y="9880"/>
                  </a:lnTo>
                  <a:lnTo>
                    <a:pt x="11242" y="9880"/>
                  </a:lnTo>
                  <a:lnTo>
                    <a:pt x="11534" y="10002"/>
                  </a:lnTo>
                  <a:lnTo>
                    <a:pt x="11851" y="10123"/>
                  </a:lnTo>
                  <a:lnTo>
                    <a:pt x="12167" y="10245"/>
                  </a:lnTo>
                  <a:lnTo>
                    <a:pt x="11972" y="10513"/>
                  </a:lnTo>
                  <a:lnTo>
                    <a:pt x="11826" y="10488"/>
                  </a:lnTo>
                  <a:lnTo>
                    <a:pt x="11413" y="10391"/>
                  </a:lnTo>
                  <a:lnTo>
                    <a:pt x="11023" y="10342"/>
                  </a:lnTo>
                  <a:lnTo>
                    <a:pt x="10975" y="10342"/>
                  </a:lnTo>
                  <a:lnTo>
                    <a:pt x="10975" y="10367"/>
                  </a:lnTo>
                  <a:lnTo>
                    <a:pt x="10975" y="10391"/>
                  </a:lnTo>
                  <a:lnTo>
                    <a:pt x="10999" y="10440"/>
                  </a:lnTo>
                  <a:lnTo>
                    <a:pt x="11145" y="10537"/>
                  </a:lnTo>
                  <a:lnTo>
                    <a:pt x="11315" y="10610"/>
                  </a:lnTo>
                  <a:lnTo>
                    <a:pt x="11632" y="10732"/>
                  </a:lnTo>
                  <a:lnTo>
                    <a:pt x="11802" y="10780"/>
                  </a:lnTo>
                  <a:lnTo>
                    <a:pt x="11656" y="10999"/>
                  </a:lnTo>
                  <a:lnTo>
                    <a:pt x="11510" y="10951"/>
                  </a:lnTo>
                  <a:lnTo>
                    <a:pt x="11364" y="10926"/>
                  </a:lnTo>
                  <a:lnTo>
                    <a:pt x="11072" y="10853"/>
                  </a:lnTo>
                  <a:lnTo>
                    <a:pt x="10950" y="10853"/>
                  </a:lnTo>
                  <a:lnTo>
                    <a:pt x="10804" y="10902"/>
                  </a:lnTo>
                  <a:lnTo>
                    <a:pt x="10780" y="10926"/>
                  </a:lnTo>
                  <a:lnTo>
                    <a:pt x="10756" y="10951"/>
                  </a:lnTo>
                  <a:lnTo>
                    <a:pt x="10756" y="10999"/>
                  </a:lnTo>
                  <a:lnTo>
                    <a:pt x="10780" y="11048"/>
                  </a:lnTo>
                  <a:lnTo>
                    <a:pt x="10902" y="11121"/>
                  </a:lnTo>
                  <a:lnTo>
                    <a:pt x="11023" y="11170"/>
                  </a:lnTo>
                  <a:lnTo>
                    <a:pt x="11267" y="11243"/>
                  </a:lnTo>
                  <a:lnTo>
                    <a:pt x="11461" y="11291"/>
                  </a:lnTo>
                  <a:lnTo>
                    <a:pt x="11242" y="11583"/>
                  </a:lnTo>
                  <a:lnTo>
                    <a:pt x="11072" y="11535"/>
                  </a:lnTo>
                  <a:lnTo>
                    <a:pt x="10877" y="11535"/>
                  </a:lnTo>
                  <a:lnTo>
                    <a:pt x="10683" y="11583"/>
                  </a:lnTo>
                  <a:lnTo>
                    <a:pt x="10658" y="11608"/>
                  </a:lnTo>
                  <a:lnTo>
                    <a:pt x="10683" y="11632"/>
                  </a:lnTo>
                  <a:lnTo>
                    <a:pt x="10829" y="11681"/>
                  </a:lnTo>
                  <a:lnTo>
                    <a:pt x="10975" y="11729"/>
                  </a:lnTo>
                  <a:lnTo>
                    <a:pt x="11096" y="11778"/>
                  </a:lnTo>
                  <a:lnTo>
                    <a:pt x="10877" y="12143"/>
                  </a:lnTo>
                  <a:lnTo>
                    <a:pt x="10829" y="12118"/>
                  </a:lnTo>
                  <a:lnTo>
                    <a:pt x="10658" y="12045"/>
                  </a:lnTo>
                  <a:lnTo>
                    <a:pt x="10561" y="11997"/>
                  </a:lnTo>
                  <a:lnTo>
                    <a:pt x="10464" y="11972"/>
                  </a:lnTo>
                  <a:lnTo>
                    <a:pt x="10439" y="11997"/>
                  </a:lnTo>
                  <a:lnTo>
                    <a:pt x="10439" y="12045"/>
                  </a:lnTo>
                  <a:lnTo>
                    <a:pt x="10488" y="12118"/>
                  </a:lnTo>
                  <a:lnTo>
                    <a:pt x="10585" y="12191"/>
                  </a:lnTo>
                  <a:lnTo>
                    <a:pt x="10756" y="12313"/>
                  </a:lnTo>
                  <a:lnTo>
                    <a:pt x="10561" y="12654"/>
                  </a:lnTo>
                  <a:lnTo>
                    <a:pt x="10415" y="12629"/>
                  </a:lnTo>
                  <a:lnTo>
                    <a:pt x="10172" y="12629"/>
                  </a:lnTo>
                  <a:lnTo>
                    <a:pt x="10026" y="12654"/>
                  </a:lnTo>
                  <a:lnTo>
                    <a:pt x="10026" y="12678"/>
                  </a:lnTo>
                  <a:lnTo>
                    <a:pt x="10026" y="12702"/>
                  </a:lnTo>
                  <a:lnTo>
                    <a:pt x="10245" y="12800"/>
                  </a:lnTo>
                  <a:lnTo>
                    <a:pt x="10439" y="12897"/>
                  </a:lnTo>
                  <a:lnTo>
                    <a:pt x="10196" y="13384"/>
                  </a:lnTo>
                  <a:lnTo>
                    <a:pt x="9880" y="13384"/>
                  </a:lnTo>
                  <a:lnTo>
                    <a:pt x="9904" y="13432"/>
                  </a:lnTo>
                  <a:lnTo>
                    <a:pt x="10147" y="13505"/>
                  </a:lnTo>
                  <a:lnTo>
                    <a:pt x="10074" y="13700"/>
                  </a:lnTo>
                  <a:lnTo>
                    <a:pt x="10026" y="13895"/>
                  </a:lnTo>
                  <a:lnTo>
                    <a:pt x="9953" y="14284"/>
                  </a:lnTo>
                  <a:lnTo>
                    <a:pt x="9880" y="14673"/>
                  </a:lnTo>
                  <a:lnTo>
                    <a:pt x="9807" y="15087"/>
                  </a:lnTo>
                  <a:lnTo>
                    <a:pt x="9101" y="15111"/>
                  </a:lnTo>
                  <a:lnTo>
                    <a:pt x="9247" y="14673"/>
                  </a:lnTo>
                  <a:lnTo>
                    <a:pt x="9344" y="14235"/>
                  </a:lnTo>
                  <a:lnTo>
                    <a:pt x="9539" y="13359"/>
                  </a:lnTo>
                  <a:lnTo>
                    <a:pt x="9734" y="12459"/>
                  </a:lnTo>
                  <a:lnTo>
                    <a:pt x="9855" y="12021"/>
                  </a:lnTo>
                  <a:lnTo>
                    <a:pt x="9977" y="11583"/>
                  </a:lnTo>
                  <a:lnTo>
                    <a:pt x="10269" y="10659"/>
                  </a:lnTo>
                  <a:lnTo>
                    <a:pt x="10537" y="9734"/>
                  </a:lnTo>
                  <a:lnTo>
                    <a:pt x="10658" y="9320"/>
                  </a:lnTo>
                  <a:lnTo>
                    <a:pt x="10756" y="8858"/>
                  </a:lnTo>
                  <a:lnTo>
                    <a:pt x="10780" y="8639"/>
                  </a:lnTo>
                  <a:lnTo>
                    <a:pt x="10780" y="8396"/>
                  </a:lnTo>
                  <a:lnTo>
                    <a:pt x="10756" y="8177"/>
                  </a:lnTo>
                  <a:lnTo>
                    <a:pt x="10707" y="7958"/>
                  </a:lnTo>
                  <a:lnTo>
                    <a:pt x="10683" y="7933"/>
                  </a:lnTo>
                  <a:lnTo>
                    <a:pt x="10634" y="7933"/>
                  </a:lnTo>
                  <a:lnTo>
                    <a:pt x="10610" y="7958"/>
                  </a:lnTo>
                  <a:lnTo>
                    <a:pt x="10537" y="8177"/>
                  </a:lnTo>
                  <a:lnTo>
                    <a:pt x="10464" y="8420"/>
                  </a:lnTo>
                  <a:lnTo>
                    <a:pt x="10366" y="8882"/>
                  </a:lnTo>
                  <a:lnTo>
                    <a:pt x="10293" y="9369"/>
                  </a:lnTo>
                  <a:lnTo>
                    <a:pt x="10172" y="9831"/>
                  </a:lnTo>
                  <a:lnTo>
                    <a:pt x="9904" y="10756"/>
                  </a:lnTo>
                  <a:lnTo>
                    <a:pt x="9588" y="11656"/>
                  </a:lnTo>
                  <a:lnTo>
                    <a:pt x="9466" y="12094"/>
                  </a:lnTo>
                  <a:lnTo>
                    <a:pt x="9369" y="12532"/>
                  </a:lnTo>
                  <a:lnTo>
                    <a:pt x="9174" y="13384"/>
                  </a:lnTo>
                  <a:lnTo>
                    <a:pt x="8979" y="14260"/>
                  </a:lnTo>
                  <a:lnTo>
                    <a:pt x="8858" y="14698"/>
                  </a:lnTo>
                  <a:lnTo>
                    <a:pt x="8736" y="15111"/>
                  </a:lnTo>
                  <a:lnTo>
                    <a:pt x="8128" y="15136"/>
                  </a:lnTo>
                  <a:lnTo>
                    <a:pt x="7519" y="15087"/>
                  </a:lnTo>
                  <a:lnTo>
                    <a:pt x="7179" y="15063"/>
                  </a:lnTo>
                  <a:lnTo>
                    <a:pt x="7154" y="15038"/>
                  </a:lnTo>
                  <a:lnTo>
                    <a:pt x="7081" y="14698"/>
                  </a:lnTo>
                  <a:lnTo>
                    <a:pt x="7033" y="14357"/>
                  </a:lnTo>
                  <a:lnTo>
                    <a:pt x="6935" y="13651"/>
                  </a:lnTo>
                  <a:lnTo>
                    <a:pt x="6765" y="12605"/>
                  </a:lnTo>
                  <a:lnTo>
                    <a:pt x="6570" y="11583"/>
                  </a:lnTo>
                  <a:lnTo>
                    <a:pt x="6230" y="9880"/>
                  </a:lnTo>
                  <a:lnTo>
                    <a:pt x="6060" y="9028"/>
                  </a:lnTo>
                  <a:lnTo>
                    <a:pt x="5841" y="8177"/>
                  </a:lnTo>
                  <a:lnTo>
                    <a:pt x="5816" y="8152"/>
                  </a:lnTo>
                  <a:lnTo>
                    <a:pt x="5768" y="8128"/>
                  </a:lnTo>
                  <a:lnTo>
                    <a:pt x="5743" y="8128"/>
                  </a:lnTo>
                  <a:lnTo>
                    <a:pt x="5695" y="8152"/>
                  </a:lnTo>
                  <a:lnTo>
                    <a:pt x="5646" y="8298"/>
                  </a:lnTo>
                  <a:lnTo>
                    <a:pt x="5646" y="8420"/>
                  </a:lnTo>
                  <a:lnTo>
                    <a:pt x="5646" y="8542"/>
                  </a:lnTo>
                  <a:lnTo>
                    <a:pt x="5646" y="8663"/>
                  </a:lnTo>
                  <a:lnTo>
                    <a:pt x="5719" y="8931"/>
                  </a:lnTo>
                  <a:lnTo>
                    <a:pt x="5768" y="9199"/>
                  </a:lnTo>
                  <a:lnTo>
                    <a:pt x="5865" y="9734"/>
                  </a:lnTo>
                  <a:lnTo>
                    <a:pt x="5962" y="10245"/>
                  </a:lnTo>
                  <a:lnTo>
                    <a:pt x="6035" y="10780"/>
                  </a:lnTo>
                  <a:lnTo>
                    <a:pt x="6133" y="11316"/>
                  </a:lnTo>
                  <a:lnTo>
                    <a:pt x="6327" y="12337"/>
                  </a:lnTo>
                  <a:lnTo>
                    <a:pt x="6522" y="13384"/>
                  </a:lnTo>
                  <a:lnTo>
                    <a:pt x="6570" y="13773"/>
                  </a:lnTo>
                  <a:lnTo>
                    <a:pt x="6619" y="14211"/>
                  </a:lnTo>
                  <a:lnTo>
                    <a:pt x="6668" y="14625"/>
                  </a:lnTo>
                  <a:lnTo>
                    <a:pt x="6716" y="14819"/>
                  </a:lnTo>
                  <a:lnTo>
                    <a:pt x="6765" y="15014"/>
                  </a:lnTo>
                  <a:lnTo>
                    <a:pt x="6497" y="15038"/>
                  </a:lnTo>
                  <a:lnTo>
                    <a:pt x="6473" y="14625"/>
                  </a:lnTo>
                  <a:lnTo>
                    <a:pt x="6400" y="14235"/>
                  </a:lnTo>
                  <a:lnTo>
                    <a:pt x="6279" y="13846"/>
                  </a:lnTo>
                  <a:lnTo>
                    <a:pt x="6133" y="13481"/>
                  </a:lnTo>
                  <a:lnTo>
                    <a:pt x="5938" y="13116"/>
                  </a:lnTo>
                  <a:lnTo>
                    <a:pt x="5743" y="12775"/>
                  </a:lnTo>
                  <a:lnTo>
                    <a:pt x="5281" y="12070"/>
                  </a:lnTo>
                  <a:lnTo>
                    <a:pt x="4746" y="11267"/>
                  </a:lnTo>
                  <a:lnTo>
                    <a:pt x="4210" y="10415"/>
                  </a:lnTo>
                  <a:lnTo>
                    <a:pt x="3967" y="9977"/>
                  </a:lnTo>
                  <a:lnTo>
                    <a:pt x="3724" y="9539"/>
                  </a:lnTo>
                  <a:lnTo>
                    <a:pt x="3529" y="9077"/>
                  </a:lnTo>
                  <a:lnTo>
                    <a:pt x="3359" y="8615"/>
                  </a:lnTo>
                  <a:lnTo>
                    <a:pt x="3286" y="8396"/>
                  </a:lnTo>
                  <a:lnTo>
                    <a:pt x="3261" y="8152"/>
                  </a:lnTo>
                  <a:lnTo>
                    <a:pt x="3237" y="7909"/>
                  </a:lnTo>
                  <a:lnTo>
                    <a:pt x="3237" y="7666"/>
                  </a:lnTo>
                  <a:lnTo>
                    <a:pt x="3261" y="7155"/>
                  </a:lnTo>
                  <a:lnTo>
                    <a:pt x="3310" y="6668"/>
                  </a:lnTo>
                  <a:lnTo>
                    <a:pt x="3334" y="6376"/>
                  </a:lnTo>
                  <a:lnTo>
                    <a:pt x="3407" y="6108"/>
                  </a:lnTo>
                  <a:lnTo>
                    <a:pt x="3480" y="5841"/>
                  </a:lnTo>
                  <a:lnTo>
                    <a:pt x="3578" y="5597"/>
                  </a:lnTo>
                  <a:lnTo>
                    <a:pt x="3699" y="5354"/>
                  </a:lnTo>
                  <a:lnTo>
                    <a:pt x="3845" y="5111"/>
                  </a:lnTo>
                  <a:lnTo>
                    <a:pt x="4016" y="4892"/>
                  </a:lnTo>
                  <a:lnTo>
                    <a:pt x="4186" y="4673"/>
                  </a:lnTo>
                  <a:lnTo>
                    <a:pt x="4648" y="4162"/>
                  </a:lnTo>
                  <a:lnTo>
                    <a:pt x="5062" y="3748"/>
                  </a:lnTo>
                  <a:lnTo>
                    <a:pt x="5403" y="3432"/>
                  </a:lnTo>
                  <a:lnTo>
                    <a:pt x="5743" y="3189"/>
                  </a:lnTo>
                  <a:lnTo>
                    <a:pt x="6060" y="3018"/>
                  </a:lnTo>
                  <a:lnTo>
                    <a:pt x="6352" y="2872"/>
                  </a:lnTo>
                  <a:lnTo>
                    <a:pt x="6668" y="2775"/>
                  </a:lnTo>
                  <a:lnTo>
                    <a:pt x="6984" y="2702"/>
                  </a:lnTo>
                  <a:lnTo>
                    <a:pt x="7276" y="2653"/>
                  </a:lnTo>
                  <a:lnTo>
                    <a:pt x="7568" y="2629"/>
                  </a:lnTo>
                  <a:lnTo>
                    <a:pt x="7860" y="2605"/>
                  </a:lnTo>
                  <a:close/>
                  <a:moveTo>
                    <a:pt x="6716" y="15525"/>
                  </a:moveTo>
                  <a:lnTo>
                    <a:pt x="6619" y="15720"/>
                  </a:lnTo>
                  <a:lnTo>
                    <a:pt x="6352" y="16158"/>
                  </a:lnTo>
                  <a:lnTo>
                    <a:pt x="6279" y="16109"/>
                  </a:lnTo>
                  <a:lnTo>
                    <a:pt x="6230" y="16060"/>
                  </a:lnTo>
                  <a:lnTo>
                    <a:pt x="6206" y="15963"/>
                  </a:lnTo>
                  <a:lnTo>
                    <a:pt x="6206" y="15866"/>
                  </a:lnTo>
                  <a:lnTo>
                    <a:pt x="6206" y="15768"/>
                  </a:lnTo>
                  <a:lnTo>
                    <a:pt x="6230" y="15695"/>
                  </a:lnTo>
                  <a:lnTo>
                    <a:pt x="6279" y="15598"/>
                  </a:lnTo>
                  <a:lnTo>
                    <a:pt x="6327" y="15549"/>
                  </a:lnTo>
                  <a:lnTo>
                    <a:pt x="6595" y="15525"/>
                  </a:lnTo>
                  <a:close/>
                  <a:moveTo>
                    <a:pt x="6887" y="15525"/>
                  </a:moveTo>
                  <a:lnTo>
                    <a:pt x="7276" y="15549"/>
                  </a:lnTo>
                  <a:lnTo>
                    <a:pt x="7641" y="15598"/>
                  </a:lnTo>
                  <a:lnTo>
                    <a:pt x="8225" y="15647"/>
                  </a:lnTo>
                  <a:lnTo>
                    <a:pt x="8809" y="15671"/>
                  </a:lnTo>
                  <a:lnTo>
                    <a:pt x="8541" y="15963"/>
                  </a:lnTo>
                  <a:lnTo>
                    <a:pt x="8298" y="16255"/>
                  </a:lnTo>
                  <a:lnTo>
                    <a:pt x="7909" y="16231"/>
                  </a:lnTo>
                  <a:lnTo>
                    <a:pt x="8249" y="15744"/>
                  </a:lnTo>
                  <a:lnTo>
                    <a:pt x="8249" y="15720"/>
                  </a:lnTo>
                  <a:lnTo>
                    <a:pt x="8225" y="15695"/>
                  </a:lnTo>
                  <a:lnTo>
                    <a:pt x="8201" y="15671"/>
                  </a:lnTo>
                  <a:lnTo>
                    <a:pt x="8176" y="15695"/>
                  </a:lnTo>
                  <a:lnTo>
                    <a:pt x="7690" y="16231"/>
                  </a:lnTo>
                  <a:lnTo>
                    <a:pt x="7179" y="16182"/>
                  </a:lnTo>
                  <a:lnTo>
                    <a:pt x="7325" y="15939"/>
                  </a:lnTo>
                  <a:lnTo>
                    <a:pt x="7471" y="15671"/>
                  </a:lnTo>
                  <a:lnTo>
                    <a:pt x="7471" y="15647"/>
                  </a:lnTo>
                  <a:lnTo>
                    <a:pt x="7446" y="15622"/>
                  </a:lnTo>
                  <a:lnTo>
                    <a:pt x="7422" y="15647"/>
                  </a:lnTo>
                  <a:lnTo>
                    <a:pt x="7203" y="15890"/>
                  </a:lnTo>
                  <a:lnTo>
                    <a:pt x="6935" y="16182"/>
                  </a:lnTo>
                  <a:lnTo>
                    <a:pt x="6741" y="16206"/>
                  </a:lnTo>
                  <a:lnTo>
                    <a:pt x="6570" y="16255"/>
                  </a:lnTo>
                  <a:lnTo>
                    <a:pt x="6668" y="16060"/>
                  </a:lnTo>
                  <a:lnTo>
                    <a:pt x="6814" y="15817"/>
                  </a:lnTo>
                  <a:lnTo>
                    <a:pt x="6862" y="15671"/>
                  </a:lnTo>
                  <a:lnTo>
                    <a:pt x="6887" y="15525"/>
                  </a:lnTo>
                  <a:close/>
                  <a:moveTo>
                    <a:pt x="9661" y="15622"/>
                  </a:moveTo>
                  <a:lnTo>
                    <a:pt x="9734" y="15671"/>
                  </a:lnTo>
                  <a:lnTo>
                    <a:pt x="9807" y="15695"/>
                  </a:lnTo>
                  <a:lnTo>
                    <a:pt x="9953" y="15695"/>
                  </a:lnTo>
                  <a:lnTo>
                    <a:pt x="9782" y="15793"/>
                  </a:lnTo>
                  <a:lnTo>
                    <a:pt x="9661" y="15939"/>
                  </a:lnTo>
                  <a:lnTo>
                    <a:pt x="9539" y="16085"/>
                  </a:lnTo>
                  <a:lnTo>
                    <a:pt x="9417" y="16279"/>
                  </a:lnTo>
                  <a:lnTo>
                    <a:pt x="9271" y="16279"/>
                  </a:lnTo>
                  <a:lnTo>
                    <a:pt x="9612" y="15817"/>
                  </a:lnTo>
                  <a:lnTo>
                    <a:pt x="9612" y="15793"/>
                  </a:lnTo>
                  <a:lnTo>
                    <a:pt x="9612" y="15768"/>
                  </a:lnTo>
                  <a:lnTo>
                    <a:pt x="9563" y="15768"/>
                  </a:lnTo>
                  <a:lnTo>
                    <a:pt x="9320" y="16012"/>
                  </a:lnTo>
                  <a:lnTo>
                    <a:pt x="9077" y="16255"/>
                  </a:lnTo>
                  <a:lnTo>
                    <a:pt x="8517" y="16255"/>
                  </a:lnTo>
                  <a:lnTo>
                    <a:pt x="8882" y="15720"/>
                  </a:lnTo>
                  <a:lnTo>
                    <a:pt x="8906" y="15695"/>
                  </a:lnTo>
                  <a:lnTo>
                    <a:pt x="8882" y="15671"/>
                  </a:lnTo>
                  <a:lnTo>
                    <a:pt x="9271" y="15671"/>
                  </a:lnTo>
                  <a:lnTo>
                    <a:pt x="9661" y="15622"/>
                  </a:lnTo>
                  <a:close/>
                  <a:moveTo>
                    <a:pt x="10074" y="15768"/>
                  </a:moveTo>
                  <a:lnTo>
                    <a:pt x="10074" y="15841"/>
                  </a:lnTo>
                  <a:lnTo>
                    <a:pt x="10099" y="15939"/>
                  </a:lnTo>
                  <a:lnTo>
                    <a:pt x="10074" y="16060"/>
                  </a:lnTo>
                  <a:lnTo>
                    <a:pt x="10050" y="16182"/>
                  </a:lnTo>
                  <a:lnTo>
                    <a:pt x="9977" y="16304"/>
                  </a:lnTo>
                  <a:lnTo>
                    <a:pt x="9758" y="16279"/>
                  </a:lnTo>
                  <a:lnTo>
                    <a:pt x="9880" y="16012"/>
                  </a:lnTo>
                  <a:lnTo>
                    <a:pt x="9977" y="15890"/>
                  </a:lnTo>
                  <a:lnTo>
                    <a:pt x="10074" y="15768"/>
                  </a:lnTo>
                  <a:close/>
                  <a:moveTo>
                    <a:pt x="6522" y="16571"/>
                  </a:moveTo>
                  <a:lnTo>
                    <a:pt x="6595" y="16620"/>
                  </a:lnTo>
                  <a:lnTo>
                    <a:pt x="6424" y="16888"/>
                  </a:lnTo>
                  <a:lnTo>
                    <a:pt x="6376" y="17034"/>
                  </a:lnTo>
                  <a:lnTo>
                    <a:pt x="6327" y="17180"/>
                  </a:lnTo>
                  <a:lnTo>
                    <a:pt x="6254" y="17082"/>
                  </a:lnTo>
                  <a:lnTo>
                    <a:pt x="6230" y="16985"/>
                  </a:lnTo>
                  <a:lnTo>
                    <a:pt x="6206" y="16912"/>
                  </a:lnTo>
                  <a:lnTo>
                    <a:pt x="6230" y="16815"/>
                  </a:lnTo>
                  <a:lnTo>
                    <a:pt x="6254" y="16839"/>
                  </a:lnTo>
                  <a:lnTo>
                    <a:pt x="6303" y="16839"/>
                  </a:lnTo>
                  <a:lnTo>
                    <a:pt x="6352" y="16815"/>
                  </a:lnTo>
                  <a:lnTo>
                    <a:pt x="6376" y="16766"/>
                  </a:lnTo>
                  <a:lnTo>
                    <a:pt x="6424" y="16596"/>
                  </a:lnTo>
                  <a:lnTo>
                    <a:pt x="6449" y="16596"/>
                  </a:lnTo>
                  <a:lnTo>
                    <a:pt x="6522" y="16571"/>
                  </a:lnTo>
                  <a:close/>
                  <a:moveTo>
                    <a:pt x="7884" y="16693"/>
                  </a:moveTo>
                  <a:lnTo>
                    <a:pt x="7957" y="16717"/>
                  </a:lnTo>
                  <a:lnTo>
                    <a:pt x="7787" y="16985"/>
                  </a:lnTo>
                  <a:lnTo>
                    <a:pt x="7617" y="17253"/>
                  </a:lnTo>
                  <a:lnTo>
                    <a:pt x="7592" y="17326"/>
                  </a:lnTo>
                  <a:lnTo>
                    <a:pt x="7300" y="17326"/>
                  </a:lnTo>
                  <a:lnTo>
                    <a:pt x="7398" y="17107"/>
                  </a:lnTo>
                  <a:lnTo>
                    <a:pt x="7519" y="16888"/>
                  </a:lnTo>
                  <a:lnTo>
                    <a:pt x="7617" y="16717"/>
                  </a:lnTo>
                  <a:lnTo>
                    <a:pt x="7884" y="16693"/>
                  </a:lnTo>
                  <a:close/>
                  <a:moveTo>
                    <a:pt x="8225" y="16717"/>
                  </a:moveTo>
                  <a:lnTo>
                    <a:pt x="8736" y="16742"/>
                  </a:lnTo>
                  <a:lnTo>
                    <a:pt x="8541" y="17034"/>
                  </a:lnTo>
                  <a:lnTo>
                    <a:pt x="8371" y="17326"/>
                  </a:lnTo>
                  <a:lnTo>
                    <a:pt x="7909" y="17326"/>
                  </a:lnTo>
                  <a:lnTo>
                    <a:pt x="7933" y="17277"/>
                  </a:lnTo>
                  <a:lnTo>
                    <a:pt x="8225" y="16717"/>
                  </a:lnTo>
                  <a:close/>
                  <a:moveTo>
                    <a:pt x="9223" y="16742"/>
                  </a:moveTo>
                  <a:lnTo>
                    <a:pt x="8979" y="17350"/>
                  </a:lnTo>
                  <a:lnTo>
                    <a:pt x="8663" y="17350"/>
                  </a:lnTo>
                  <a:lnTo>
                    <a:pt x="8979" y="16742"/>
                  </a:lnTo>
                  <a:close/>
                  <a:moveTo>
                    <a:pt x="9928" y="16742"/>
                  </a:moveTo>
                  <a:lnTo>
                    <a:pt x="9661" y="17253"/>
                  </a:lnTo>
                  <a:lnTo>
                    <a:pt x="9612" y="17350"/>
                  </a:lnTo>
                  <a:lnTo>
                    <a:pt x="9320" y="17350"/>
                  </a:lnTo>
                  <a:lnTo>
                    <a:pt x="9563" y="16742"/>
                  </a:lnTo>
                  <a:close/>
                  <a:moveTo>
                    <a:pt x="10147" y="16839"/>
                  </a:moveTo>
                  <a:lnTo>
                    <a:pt x="10220" y="16961"/>
                  </a:lnTo>
                  <a:lnTo>
                    <a:pt x="10245" y="17107"/>
                  </a:lnTo>
                  <a:lnTo>
                    <a:pt x="10220" y="17228"/>
                  </a:lnTo>
                  <a:lnTo>
                    <a:pt x="10147" y="17350"/>
                  </a:lnTo>
                  <a:lnTo>
                    <a:pt x="9928" y="17350"/>
                  </a:lnTo>
                  <a:lnTo>
                    <a:pt x="9953" y="17277"/>
                  </a:lnTo>
                  <a:lnTo>
                    <a:pt x="10050" y="17082"/>
                  </a:lnTo>
                  <a:lnTo>
                    <a:pt x="10147" y="16839"/>
                  </a:lnTo>
                  <a:close/>
                  <a:moveTo>
                    <a:pt x="6862" y="16693"/>
                  </a:moveTo>
                  <a:lnTo>
                    <a:pt x="7081" y="16717"/>
                  </a:lnTo>
                  <a:lnTo>
                    <a:pt x="7300" y="16717"/>
                  </a:lnTo>
                  <a:lnTo>
                    <a:pt x="7106" y="17009"/>
                  </a:lnTo>
                  <a:lnTo>
                    <a:pt x="6935" y="17326"/>
                  </a:lnTo>
                  <a:lnTo>
                    <a:pt x="6741" y="17350"/>
                  </a:lnTo>
                  <a:lnTo>
                    <a:pt x="6570" y="17399"/>
                  </a:lnTo>
                  <a:lnTo>
                    <a:pt x="6619" y="17204"/>
                  </a:lnTo>
                  <a:lnTo>
                    <a:pt x="6692" y="17034"/>
                  </a:lnTo>
                  <a:lnTo>
                    <a:pt x="6862" y="16693"/>
                  </a:lnTo>
                  <a:close/>
                  <a:moveTo>
                    <a:pt x="6473" y="17618"/>
                  </a:moveTo>
                  <a:lnTo>
                    <a:pt x="6643" y="17691"/>
                  </a:lnTo>
                  <a:lnTo>
                    <a:pt x="6814" y="17715"/>
                  </a:lnTo>
                  <a:lnTo>
                    <a:pt x="6789" y="17910"/>
                  </a:lnTo>
                  <a:lnTo>
                    <a:pt x="6765" y="18080"/>
                  </a:lnTo>
                  <a:lnTo>
                    <a:pt x="6643" y="17983"/>
                  </a:lnTo>
                  <a:lnTo>
                    <a:pt x="6546" y="17861"/>
                  </a:lnTo>
                  <a:lnTo>
                    <a:pt x="6352" y="17642"/>
                  </a:lnTo>
                  <a:lnTo>
                    <a:pt x="6376" y="17618"/>
                  </a:lnTo>
                  <a:lnTo>
                    <a:pt x="6424" y="17642"/>
                  </a:lnTo>
                  <a:lnTo>
                    <a:pt x="6473" y="17618"/>
                  </a:lnTo>
                  <a:close/>
                  <a:moveTo>
                    <a:pt x="7398" y="17739"/>
                  </a:moveTo>
                  <a:lnTo>
                    <a:pt x="7300" y="18031"/>
                  </a:lnTo>
                  <a:lnTo>
                    <a:pt x="7252" y="18177"/>
                  </a:lnTo>
                  <a:lnTo>
                    <a:pt x="7252" y="18299"/>
                  </a:lnTo>
                  <a:lnTo>
                    <a:pt x="7008" y="18202"/>
                  </a:lnTo>
                  <a:lnTo>
                    <a:pt x="7154" y="17739"/>
                  </a:lnTo>
                  <a:close/>
                  <a:moveTo>
                    <a:pt x="8833" y="17715"/>
                  </a:moveTo>
                  <a:lnTo>
                    <a:pt x="8785" y="17837"/>
                  </a:lnTo>
                  <a:lnTo>
                    <a:pt x="8736" y="17983"/>
                  </a:lnTo>
                  <a:lnTo>
                    <a:pt x="8712" y="18104"/>
                  </a:lnTo>
                  <a:lnTo>
                    <a:pt x="8736" y="18153"/>
                  </a:lnTo>
                  <a:lnTo>
                    <a:pt x="8736" y="18202"/>
                  </a:lnTo>
                  <a:lnTo>
                    <a:pt x="8809" y="18250"/>
                  </a:lnTo>
                  <a:lnTo>
                    <a:pt x="8882" y="18250"/>
                  </a:lnTo>
                  <a:lnTo>
                    <a:pt x="8931" y="18226"/>
                  </a:lnTo>
                  <a:lnTo>
                    <a:pt x="9004" y="18153"/>
                  </a:lnTo>
                  <a:lnTo>
                    <a:pt x="9125" y="17958"/>
                  </a:lnTo>
                  <a:lnTo>
                    <a:pt x="9198" y="17739"/>
                  </a:lnTo>
                  <a:lnTo>
                    <a:pt x="9393" y="17739"/>
                  </a:lnTo>
                  <a:lnTo>
                    <a:pt x="9369" y="17861"/>
                  </a:lnTo>
                  <a:lnTo>
                    <a:pt x="9369" y="18007"/>
                  </a:lnTo>
                  <a:lnTo>
                    <a:pt x="9125" y="18153"/>
                  </a:lnTo>
                  <a:lnTo>
                    <a:pt x="8833" y="18275"/>
                  </a:lnTo>
                  <a:lnTo>
                    <a:pt x="8566" y="18372"/>
                  </a:lnTo>
                  <a:lnTo>
                    <a:pt x="8249" y="18421"/>
                  </a:lnTo>
                  <a:lnTo>
                    <a:pt x="8274" y="18275"/>
                  </a:lnTo>
                  <a:lnTo>
                    <a:pt x="8371" y="17983"/>
                  </a:lnTo>
                  <a:lnTo>
                    <a:pt x="8468" y="17715"/>
                  </a:lnTo>
                  <a:close/>
                  <a:moveTo>
                    <a:pt x="8176" y="17715"/>
                  </a:moveTo>
                  <a:lnTo>
                    <a:pt x="8030" y="18056"/>
                  </a:lnTo>
                  <a:lnTo>
                    <a:pt x="7957" y="18250"/>
                  </a:lnTo>
                  <a:lnTo>
                    <a:pt x="7933" y="18445"/>
                  </a:lnTo>
                  <a:lnTo>
                    <a:pt x="7738" y="18421"/>
                  </a:lnTo>
                  <a:lnTo>
                    <a:pt x="7568" y="18396"/>
                  </a:lnTo>
                  <a:lnTo>
                    <a:pt x="7568" y="18226"/>
                  </a:lnTo>
                  <a:lnTo>
                    <a:pt x="7641" y="17983"/>
                  </a:lnTo>
                  <a:lnTo>
                    <a:pt x="7738" y="17715"/>
                  </a:lnTo>
                  <a:close/>
                  <a:moveTo>
                    <a:pt x="8128" y="2094"/>
                  </a:moveTo>
                  <a:lnTo>
                    <a:pt x="7714" y="2142"/>
                  </a:lnTo>
                  <a:lnTo>
                    <a:pt x="7325" y="2191"/>
                  </a:lnTo>
                  <a:lnTo>
                    <a:pt x="6935" y="2264"/>
                  </a:lnTo>
                  <a:lnTo>
                    <a:pt x="6546" y="2386"/>
                  </a:lnTo>
                  <a:lnTo>
                    <a:pt x="6181" y="2507"/>
                  </a:lnTo>
                  <a:lnTo>
                    <a:pt x="5841" y="2653"/>
                  </a:lnTo>
                  <a:lnTo>
                    <a:pt x="5500" y="2824"/>
                  </a:lnTo>
                  <a:lnTo>
                    <a:pt x="5184" y="3018"/>
                  </a:lnTo>
                  <a:lnTo>
                    <a:pt x="4892" y="3237"/>
                  </a:lnTo>
                  <a:lnTo>
                    <a:pt x="4551" y="3554"/>
                  </a:lnTo>
                  <a:lnTo>
                    <a:pt x="4210" y="3918"/>
                  </a:lnTo>
                  <a:lnTo>
                    <a:pt x="3918" y="4332"/>
                  </a:lnTo>
                  <a:lnTo>
                    <a:pt x="3626" y="4746"/>
                  </a:lnTo>
                  <a:lnTo>
                    <a:pt x="3383" y="5159"/>
                  </a:lnTo>
                  <a:lnTo>
                    <a:pt x="3164" y="5549"/>
                  </a:lnTo>
                  <a:lnTo>
                    <a:pt x="3018" y="5889"/>
                  </a:lnTo>
                  <a:lnTo>
                    <a:pt x="2921" y="6157"/>
                  </a:lnTo>
                  <a:lnTo>
                    <a:pt x="2823" y="6595"/>
                  </a:lnTo>
                  <a:lnTo>
                    <a:pt x="2775" y="7057"/>
                  </a:lnTo>
                  <a:lnTo>
                    <a:pt x="2750" y="7495"/>
                  </a:lnTo>
                  <a:lnTo>
                    <a:pt x="2775" y="7958"/>
                  </a:lnTo>
                  <a:lnTo>
                    <a:pt x="2823" y="8396"/>
                  </a:lnTo>
                  <a:lnTo>
                    <a:pt x="2921" y="8834"/>
                  </a:lnTo>
                  <a:lnTo>
                    <a:pt x="3067" y="9272"/>
                  </a:lnTo>
                  <a:lnTo>
                    <a:pt x="3237" y="9685"/>
                  </a:lnTo>
                  <a:lnTo>
                    <a:pt x="3602" y="10367"/>
                  </a:lnTo>
                  <a:lnTo>
                    <a:pt x="3991" y="11024"/>
                  </a:lnTo>
                  <a:lnTo>
                    <a:pt x="4843" y="12337"/>
                  </a:lnTo>
                  <a:lnTo>
                    <a:pt x="5281" y="13019"/>
                  </a:lnTo>
                  <a:lnTo>
                    <a:pt x="5476" y="13384"/>
                  </a:lnTo>
                  <a:lnTo>
                    <a:pt x="5646" y="13724"/>
                  </a:lnTo>
                  <a:lnTo>
                    <a:pt x="5792" y="14089"/>
                  </a:lnTo>
                  <a:lnTo>
                    <a:pt x="5914" y="14454"/>
                  </a:lnTo>
                  <a:lnTo>
                    <a:pt x="5987" y="14844"/>
                  </a:lnTo>
                  <a:lnTo>
                    <a:pt x="5987" y="15282"/>
                  </a:lnTo>
                  <a:lnTo>
                    <a:pt x="5962" y="15379"/>
                  </a:lnTo>
                  <a:lnTo>
                    <a:pt x="5962" y="15428"/>
                  </a:lnTo>
                  <a:lnTo>
                    <a:pt x="5889" y="15525"/>
                  </a:lnTo>
                  <a:lnTo>
                    <a:pt x="5841" y="15647"/>
                  </a:lnTo>
                  <a:lnTo>
                    <a:pt x="5816" y="15768"/>
                  </a:lnTo>
                  <a:lnTo>
                    <a:pt x="5792" y="15914"/>
                  </a:lnTo>
                  <a:lnTo>
                    <a:pt x="5816" y="16036"/>
                  </a:lnTo>
                  <a:lnTo>
                    <a:pt x="5841" y="16158"/>
                  </a:lnTo>
                  <a:lnTo>
                    <a:pt x="5889" y="16279"/>
                  </a:lnTo>
                  <a:lnTo>
                    <a:pt x="5962" y="16377"/>
                  </a:lnTo>
                  <a:lnTo>
                    <a:pt x="5865" y="16474"/>
                  </a:lnTo>
                  <a:lnTo>
                    <a:pt x="5792" y="16620"/>
                  </a:lnTo>
                  <a:lnTo>
                    <a:pt x="5768" y="16766"/>
                  </a:lnTo>
                  <a:lnTo>
                    <a:pt x="5768" y="16912"/>
                  </a:lnTo>
                  <a:lnTo>
                    <a:pt x="5768" y="17058"/>
                  </a:lnTo>
                  <a:lnTo>
                    <a:pt x="5816" y="17204"/>
                  </a:lnTo>
                  <a:lnTo>
                    <a:pt x="5889" y="17350"/>
                  </a:lnTo>
                  <a:lnTo>
                    <a:pt x="5987" y="17472"/>
                  </a:lnTo>
                  <a:lnTo>
                    <a:pt x="5962" y="17496"/>
                  </a:lnTo>
                  <a:lnTo>
                    <a:pt x="5914" y="17618"/>
                  </a:lnTo>
                  <a:lnTo>
                    <a:pt x="5914" y="17715"/>
                  </a:lnTo>
                  <a:lnTo>
                    <a:pt x="5938" y="17837"/>
                  </a:lnTo>
                  <a:lnTo>
                    <a:pt x="5987" y="17934"/>
                  </a:lnTo>
                  <a:lnTo>
                    <a:pt x="6133" y="18129"/>
                  </a:lnTo>
                  <a:lnTo>
                    <a:pt x="6303" y="18299"/>
                  </a:lnTo>
                  <a:lnTo>
                    <a:pt x="6424" y="18421"/>
                  </a:lnTo>
                  <a:lnTo>
                    <a:pt x="6570" y="18518"/>
                  </a:lnTo>
                  <a:lnTo>
                    <a:pt x="6862" y="18688"/>
                  </a:lnTo>
                  <a:lnTo>
                    <a:pt x="7179" y="18810"/>
                  </a:lnTo>
                  <a:lnTo>
                    <a:pt x="7495" y="18859"/>
                  </a:lnTo>
                  <a:lnTo>
                    <a:pt x="7738" y="18883"/>
                  </a:lnTo>
                  <a:lnTo>
                    <a:pt x="7982" y="18883"/>
                  </a:lnTo>
                  <a:lnTo>
                    <a:pt x="8030" y="18956"/>
                  </a:lnTo>
                  <a:lnTo>
                    <a:pt x="8079" y="18980"/>
                  </a:lnTo>
                  <a:lnTo>
                    <a:pt x="8128" y="18980"/>
                  </a:lnTo>
                  <a:lnTo>
                    <a:pt x="8176" y="18956"/>
                  </a:lnTo>
                  <a:lnTo>
                    <a:pt x="8201" y="18907"/>
                  </a:lnTo>
                  <a:lnTo>
                    <a:pt x="8201" y="18883"/>
                  </a:lnTo>
                  <a:lnTo>
                    <a:pt x="8493" y="18834"/>
                  </a:lnTo>
                  <a:lnTo>
                    <a:pt x="8785" y="18761"/>
                  </a:lnTo>
                  <a:lnTo>
                    <a:pt x="9052" y="18664"/>
                  </a:lnTo>
                  <a:lnTo>
                    <a:pt x="9320" y="18542"/>
                  </a:lnTo>
                  <a:lnTo>
                    <a:pt x="9563" y="18396"/>
                  </a:lnTo>
                  <a:lnTo>
                    <a:pt x="9807" y="18226"/>
                  </a:lnTo>
                  <a:lnTo>
                    <a:pt x="10050" y="18056"/>
                  </a:lnTo>
                  <a:lnTo>
                    <a:pt x="10269" y="17837"/>
                  </a:lnTo>
                  <a:lnTo>
                    <a:pt x="10318" y="17764"/>
                  </a:lnTo>
                  <a:lnTo>
                    <a:pt x="10342" y="17691"/>
                  </a:lnTo>
                  <a:lnTo>
                    <a:pt x="10464" y="17593"/>
                  </a:lnTo>
                  <a:lnTo>
                    <a:pt x="10537" y="17447"/>
                  </a:lnTo>
                  <a:lnTo>
                    <a:pt x="10585" y="17301"/>
                  </a:lnTo>
                  <a:lnTo>
                    <a:pt x="10634" y="17107"/>
                  </a:lnTo>
                  <a:lnTo>
                    <a:pt x="10634" y="16936"/>
                  </a:lnTo>
                  <a:lnTo>
                    <a:pt x="10585" y="16742"/>
                  </a:lnTo>
                  <a:lnTo>
                    <a:pt x="10512" y="16596"/>
                  </a:lnTo>
                  <a:lnTo>
                    <a:pt x="10391" y="16474"/>
                  </a:lnTo>
                  <a:lnTo>
                    <a:pt x="10488" y="16255"/>
                  </a:lnTo>
                  <a:lnTo>
                    <a:pt x="10537" y="16036"/>
                  </a:lnTo>
                  <a:lnTo>
                    <a:pt x="10537" y="15817"/>
                  </a:lnTo>
                  <a:lnTo>
                    <a:pt x="10488" y="15574"/>
                  </a:lnTo>
                  <a:lnTo>
                    <a:pt x="10415" y="15476"/>
                  </a:lnTo>
                  <a:lnTo>
                    <a:pt x="10342" y="15379"/>
                  </a:lnTo>
                  <a:lnTo>
                    <a:pt x="10342" y="15306"/>
                  </a:lnTo>
                  <a:lnTo>
                    <a:pt x="10415" y="14965"/>
                  </a:lnTo>
                  <a:lnTo>
                    <a:pt x="10464" y="14625"/>
                  </a:lnTo>
                  <a:lnTo>
                    <a:pt x="10512" y="14284"/>
                  </a:lnTo>
                  <a:lnTo>
                    <a:pt x="10585" y="13943"/>
                  </a:lnTo>
                  <a:lnTo>
                    <a:pt x="10658" y="13700"/>
                  </a:lnTo>
                  <a:lnTo>
                    <a:pt x="10756" y="13457"/>
                  </a:lnTo>
                  <a:lnTo>
                    <a:pt x="10999" y="12994"/>
                  </a:lnTo>
                  <a:lnTo>
                    <a:pt x="11023" y="12970"/>
                  </a:lnTo>
                  <a:lnTo>
                    <a:pt x="11023" y="12946"/>
                  </a:lnTo>
                  <a:lnTo>
                    <a:pt x="11340" y="12459"/>
                  </a:lnTo>
                  <a:lnTo>
                    <a:pt x="11632" y="11972"/>
                  </a:lnTo>
                  <a:lnTo>
                    <a:pt x="12191" y="11194"/>
                  </a:lnTo>
                  <a:lnTo>
                    <a:pt x="12483" y="10780"/>
                  </a:lnTo>
                  <a:lnTo>
                    <a:pt x="12751" y="10367"/>
                  </a:lnTo>
                  <a:lnTo>
                    <a:pt x="12994" y="9953"/>
                  </a:lnTo>
                  <a:lnTo>
                    <a:pt x="13213" y="9515"/>
                  </a:lnTo>
                  <a:lnTo>
                    <a:pt x="13384" y="9053"/>
                  </a:lnTo>
                  <a:lnTo>
                    <a:pt x="13457" y="8809"/>
                  </a:lnTo>
                  <a:lnTo>
                    <a:pt x="13505" y="8590"/>
                  </a:lnTo>
                  <a:lnTo>
                    <a:pt x="13554" y="8152"/>
                  </a:lnTo>
                  <a:lnTo>
                    <a:pt x="13554" y="7714"/>
                  </a:lnTo>
                  <a:lnTo>
                    <a:pt x="13505" y="7276"/>
                  </a:lnTo>
                  <a:lnTo>
                    <a:pt x="13432" y="6838"/>
                  </a:lnTo>
                  <a:lnTo>
                    <a:pt x="13335" y="6400"/>
                  </a:lnTo>
                  <a:lnTo>
                    <a:pt x="13213" y="5962"/>
                  </a:lnTo>
                  <a:lnTo>
                    <a:pt x="12946" y="5135"/>
                  </a:lnTo>
                  <a:lnTo>
                    <a:pt x="12800" y="4770"/>
                  </a:lnTo>
                  <a:lnTo>
                    <a:pt x="12605" y="4429"/>
                  </a:lnTo>
                  <a:lnTo>
                    <a:pt x="12386" y="4113"/>
                  </a:lnTo>
                  <a:lnTo>
                    <a:pt x="12143" y="3797"/>
                  </a:lnTo>
                  <a:lnTo>
                    <a:pt x="12143" y="3773"/>
                  </a:lnTo>
                  <a:lnTo>
                    <a:pt x="12094" y="3675"/>
                  </a:lnTo>
                  <a:lnTo>
                    <a:pt x="12021" y="3602"/>
                  </a:lnTo>
                  <a:lnTo>
                    <a:pt x="11948" y="3554"/>
                  </a:lnTo>
                  <a:lnTo>
                    <a:pt x="11851" y="3505"/>
                  </a:lnTo>
                  <a:lnTo>
                    <a:pt x="11607" y="3286"/>
                  </a:lnTo>
                  <a:lnTo>
                    <a:pt x="11340" y="3091"/>
                  </a:lnTo>
                  <a:lnTo>
                    <a:pt x="11072" y="2897"/>
                  </a:lnTo>
                  <a:lnTo>
                    <a:pt x="10804" y="2726"/>
                  </a:lnTo>
                  <a:lnTo>
                    <a:pt x="10464" y="2556"/>
                  </a:lnTo>
                  <a:lnTo>
                    <a:pt x="10099" y="2386"/>
                  </a:lnTo>
                  <a:lnTo>
                    <a:pt x="9709" y="2264"/>
                  </a:lnTo>
                  <a:lnTo>
                    <a:pt x="9320" y="2191"/>
                  </a:lnTo>
                  <a:lnTo>
                    <a:pt x="8931" y="2142"/>
                  </a:lnTo>
                  <a:lnTo>
                    <a:pt x="8517" y="209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" name="群組 5"/>
          <p:cNvGrpSpPr/>
          <p:nvPr/>
        </p:nvGrpSpPr>
        <p:grpSpPr>
          <a:xfrm>
            <a:off x="2716219" y="2796601"/>
            <a:ext cx="3157212" cy="3858894"/>
            <a:chOff x="3314375" y="2110802"/>
            <a:chExt cx="2809875" cy="3592486"/>
          </a:xfrm>
        </p:grpSpPr>
        <p:sp>
          <p:nvSpPr>
            <p:cNvPr id="241" name="Google Shape;241;p47"/>
            <p:cNvSpPr/>
            <p:nvPr/>
          </p:nvSpPr>
          <p:spPr>
            <a:xfrm>
              <a:off x="3868541" y="3814733"/>
              <a:ext cx="1369800" cy="8769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33265" y="45896"/>
                  </a:moveTo>
                  <a:lnTo>
                    <a:pt x="0" y="58007"/>
                  </a:lnTo>
                  <a:lnTo>
                    <a:pt x="29081" y="120000"/>
                  </a:lnTo>
                  <a:lnTo>
                    <a:pt x="120000" y="72031"/>
                  </a:lnTo>
                  <a:lnTo>
                    <a:pt x="120000" y="0"/>
                  </a:lnTo>
                  <a:lnTo>
                    <a:pt x="33265" y="45896"/>
                  </a:lnTo>
                  <a:close/>
                </a:path>
              </a:pathLst>
            </a:custGeom>
            <a:solidFill>
              <a:srgbClr val="005F7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2" name="Google Shape;242;p47"/>
            <p:cNvSpPr/>
            <p:nvPr/>
          </p:nvSpPr>
          <p:spPr>
            <a:xfrm>
              <a:off x="3686850" y="2110802"/>
              <a:ext cx="1770300" cy="22455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0"/>
                  </a:moveTo>
                  <a:lnTo>
                    <a:pt x="0" y="0"/>
                  </a:lnTo>
                  <a:lnTo>
                    <a:pt x="0" y="120000"/>
                  </a:lnTo>
                  <a:lnTo>
                    <a:pt x="120000" y="93236"/>
                  </a:lnTo>
                  <a:lnTo>
                    <a:pt x="120000" y="0"/>
                  </a:lnTo>
                  <a:close/>
                </a:path>
              </a:pathLst>
            </a:custGeom>
            <a:solidFill>
              <a:srgbClr val="01ABC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3" name="Google Shape;243;p47"/>
            <p:cNvSpPr/>
            <p:nvPr/>
          </p:nvSpPr>
          <p:spPr>
            <a:xfrm>
              <a:off x="4200474" y="4189760"/>
              <a:ext cx="1037700" cy="5019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120000"/>
                  </a:moveTo>
                  <a:lnTo>
                    <a:pt x="21414" y="35916"/>
                  </a:lnTo>
                  <a:lnTo>
                    <a:pt x="55622" y="36194"/>
                  </a:lnTo>
                  <a:lnTo>
                    <a:pt x="89158" y="3341"/>
                  </a:lnTo>
                  <a:lnTo>
                    <a:pt x="91582" y="0"/>
                  </a:lnTo>
                  <a:lnTo>
                    <a:pt x="119999" y="36194"/>
                  </a:lnTo>
                  <a:lnTo>
                    <a:pt x="0" y="120000"/>
                  </a:lnTo>
                  <a:close/>
                </a:path>
              </a:pathLst>
            </a:custGeom>
            <a:solidFill>
              <a:srgbClr val="00839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4" name="Google Shape;244;p47"/>
            <p:cNvSpPr/>
            <p:nvPr/>
          </p:nvSpPr>
          <p:spPr>
            <a:xfrm>
              <a:off x="4385657" y="4189760"/>
              <a:ext cx="606900" cy="7956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22664"/>
                  </a:moveTo>
                  <a:lnTo>
                    <a:pt x="58963" y="119999"/>
                  </a:lnTo>
                  <a:lnTo>
                    <a:pt x="120000" y="0"/>
                  </a:lnTo>
                  <a:lnTo>
                    <a:pt x="0" y="22664"/>
                  </a:lnTo>
                  <a:close/>
                </a:path>
              </a:pathLst>
            </a:custGeom>
            <a:solidFill>
              <a:srgbClr val="01CCF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0" name="Google Shape;250;p47"/>
            <p:cNvSpPr txBox="1"/>
            <p:nvPr/>
          </p:nvSpPr>
          <p:spPr>
            <a:xfrm>
              <a:off x="3743280" y="3012624"/>
              <a:ext cx="1657500" cy="293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altLang="en-US" sz="2200" b="1" i="0" u="none" strike="noStrike" cap="none" dirty="0" smtClean="0">
                  <a:solidFill>
                    <a:srgbClr val="FFFF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Shadows Into Light"/>
                  <a:sym typeface="Shadows Into Light"/>
                </a:rPr>
                <a:t>第一輪限制</a:t>
              </a:r>
              <a:endParaRPr lang="en-US" altLang="zh-TW" sz="2200" b="1" i="0" u="none" strike="noStrike" cap="none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Shadows Into Light"/>
                <a:sym typeface="Shadows Into Light"/>
              </a:endParaRP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altLang="en-US" sz="2200" b="1" i="0" u="none" strike="noStrike" cap="none" dirty="0" smtClean="0">
                  <a:solidFill>
                    <a:srgbClr val="FFFF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Shadows Into Light"/>
                  <a:sym typeface="Shadows Into Light"/>
                </a:rPr>
                <a:t>各高中僅能</a:t>
              </a:r>
              <a:endParaRPr lang="en-US" altLang="zh-TW" sz="2200" b="1" i="0" u="none" strike="noStrike" cap="none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Shadows Into Light"/>
                <a:sym typeface="Shadows Into Light"/>
              </a:endParaRP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altLang="en-US" sz="2200" b="1" i="0" u="none" strike="noStrike" cap="none" dirty="0" smtClean="0">
                  <a:solidFill>
                    <a:srgbClr val="FFFF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Shadows Into Light"/>
                  <a:sym typeface="Shadows Into Light"/>
                </a:rPr>
                <a:t>錄取一人</a:t>
              </a:r>
              <a:endParaRPr sz="2200" b="1" i="0" u="none" strike="noStrike" cap="none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Shadows Into Light"/>
                <a:sym typeface="Shadows Into Light"/>
              </a:endParaRPr>
            </a:p>
          </p:txBody>
        </p:sp>
        <p:pic>
          <p:nvPicPr>
            <p:cNvPr id="253" name="Google Shape;253;p47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3314375" y="5103213"/>
              <a:ext cx="2809875" cy="6000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57" name="Google Shape;257;p47"/>
            <p:cNvSpPr/>
            <p:nvPr/>
          </p:nvSpPr>
          <p:spPr>
            <a:xfrm>
              <a:off x="4186940" y="2167036"/>
              <a:ext cx="770118" cy="737185"/>
            </a:xfrm>
            <a:custGeom>
              <a:avLst/>
              <a:gdLst/>
              <a:ahLst/>
              <a:cxnLst/>
              <a:rect l="0" t="0" r="0" b="0"/>
              <a:pathLst>
                <a:path w="22192" h="21243" extrusionOk="0">
                  <a:moveTo>
                    <a:pt x="17812" y="512"/>
                  </a:moveTo>
                  <a:lnTo>
                    <a:pt x="17909" y="585"/>
                  </a:lnTo>
                  <a:lnTo>
                    <a:pt x="17958" y="609"/>
                  </a:lnTo>
                  <a:lnTo>
                    <a:pt x="18031" y="634"/>
                  </a:lnTo>
                  <a:lnTo>
                    <a:pt x="18201" y="634"/>
                  </a:lnTo>
                  <a:lnTo>
                    <a:pt x="18396" y="658"/>
                  </a:lnTo>
                  <a:lnTo>
                    <a:pt x="18566" y="682"/>
                  </a:lnTo>
                  <a:lnTo>
                    <a:pt x="18712" y="755"/>
                  </a:lnTo>
                  <a:lnTo>
                    <a:pt x="18858" y="828"/>
                  </a:lnTo>
                  <a:lnTo>
                    <a:pt x="19004" y="926"/>
                  </a:lnTo>
                  <a:lnTo>
                    <a:pt x="19126" y="1023"/>
                  </a:lnTo>
                  <a:lnTo>
                    <a:pt x="19248" y="1145"/>
                  </a:lnTo>
                  <a:lnTo>
                    <a:pt x="19345" y="1266"/>
                  </a:lnTo>
                  <a:lnTo>
                    <a:pt x="19442" y="1388"/>
                  </a:lnTo>
                  <a:lnTo>
                    <a:pt x="19491" y="1558"/>
                  </a:lnTo>
                  <a:lnTo>
                    <a:pt x="19540" y="1704"/>
                  </a:lnTo>
                  <a:lnTo>
                    <a:pt x="19564" y="1874"/>
                  </a:lnTo>
                  <a:lnTo>
                    <a:pt x="19564" y="2045"/>
                  </a:lnTo>
                  <a:lnTo>
                    <a:pt x="19564" y="2239"/>
                  </a:lnTo>
                  <a:lnTo>
                    <a:pt x="19515" y="2410"/>
                  </a:lnTo>
                  <a:lnTo>
                    <a:pt x="19467" y="2580"/>
                  </a:lnTo>
                  <a:lnTo>
                    <a:pt x="19394" y="2750"/>
                  </a:lnTo>
                  <a:lnTo>
                    <a:pt x="19296" y="2896"/>
                  </a:lnTo>
                  <a:lnTo>
                    <a:pt x="19199" y="3018"/>
                  </a:lnTo>
                  <a:lnTo>
                    <a:pt x="19077" y="3140"/>
                  </a:lnTo>
                  <a:lnTo>
                    <a:pt x="18956" y="3237"/>
                  </a:lnTo>
                  <a:lnTo>
                    <a:pt x="18810" y="3334"/>
                  </a:lnTo>
                  <a:lnTo>
                    <a:pt x="18664" y="3407"/>
                  </a:lnTo>
                  <a:lnTo>
                    <a:pt x="18347" y="3529"/>
                  </a:lnTo>
                  <a:lnTo>
                    <a:pt x="18031" y="3602"/>
                  </a:lnTo>
                  <a:lnTo>
                    <a:pt x="17690" y="3651"/>
                  </a:lnTo>
                  <a:lnTo>
                    <a:pt x="17350" y="3651"/>
                  </a:lnTo>
                  <a:lnTo>
                    <a:pt x="17423" y="3553"/>
                  </a:lnTo>
                  <a:lnTo>
                    <a:pt x="17666" y="3213"/>
                  </a:lnTo>
                  <a:lnTo>
                    <a:pt x="17885" y="2823"/>
                  </a:lnTo>
                  <a:lnTo>
                    <a:pt x="17982" y="2629"/>
                  </a:lnTo>
                  <a:lnTo>
                    <a:pt x="18055" y="2410"/>
                  </a:lnTo>
                  <a:lnTo>
                    <a:pt x="18128" y="2215"/>
                  </a:lnTo>
                  <a:lnTo>
                    <a:pt x="18153" y="2020"/>
                  </a:lnTo>
                  <a:lnTo>
                    <a:pt x="18153" y="1947"/>
                  </a:lnTo>
                  <a:lnTo>
                    <a:pt x="18104" y="1899"/>
                  </a:lnTo>
                  <a:lnTo>
                    <a:pt x="18080" y="1850"/>
                  </a:lnTo>
                  <a:lnTo>
                    <a:pt x="18007" y="1826"/>
                  </a:lnTo>
                  <a:lnTo>
                    <a:pt x="17958" y="1801"/>
                  </a:lnTo>
                  <a:lnTo>
                    <a:pt x="17885" y="1801"/>
                  </a:lnTo>
                  <a:lnTo>
                    <a:pt x="17836" y="1826"/>
                  </a:lnTo>
                  <a:lnTo>
                    <a:pt x="17788" y="1874"/>
                  </a:lnTo>
                  <a:lnTo>
                    <a:pt x="17666" y="2020"/>
                  </a:lnTo>
                  <a:lnTo>
                    <a:pt x="17569" y="2191"/>
                  </a:lnTo>
                  <a:lnTo>
                    <a:pt x="17374" y="2556"/>
                  </a:lnTo>
                  <a:lnTo>
                    <a:pt x="17179" y="2896"/>
                  </a:lnTo>
                  <a:lnTo>
                    <a:pt x="16985" y="3261"/>
                  </a:lnTo>
                  <a:lnTo>
                    <a:pt x="16912" y="3067"/>
                  </a:lnTo>
                  <a:lnTo>
                    <a:pt x="16839" y="2848"/>
                  </a:lnTo>
                  <a:lnTo>
                    <a:pt x="16766" y="2653"/>
                  </a:lnTo>
                  <a:lnTo>
                    <a:pt x="16741" y="2458"/>
                  </a:lnTo>
                  <a:lnTo>
                    <a:pt x="16717" y="2239"/>
                  </a:lnTo>
                  <a:lnTo>
                    <a:pt x="16717" y="2020"/>
                  </a:lnTo>
                  <a:lnTo>
                    <a:pt x="16741" y="1801"/>
                  </a:lnTo>
                  <a:lnTo>
                    <a:pt x="16766" y="1582"/>
                  </a:lnTo>
                  <a:lnTo>
                    <a:pt x="16814" y="1436"/>
                  </a:lnTo>
                  <a:lnTo>
                    <a:pt x="16887" y="1315"/>
                  </a:lnTo>
                  <a:lnTo>
                    <a:pt x="16960" y="1169"/>
                  </a:lnTo>
                  <a:lnTo>
                    <a:pt x="17033" y="1047"/>
                  </a:lnTo>
                  <a:lnTo>
                    <a:pt x="17252" y="828"/>
                  </a:lnTo>
                  <a:lnTo>
                    <a:pt x="17496" y="658"/>
                  </a:lnTo>
                  <a:lnTo>
                    <a:pt x="17642" y="585"/>
                  </a:lnTo>
                  <a:lnTo>
                    <a:pt x="17812" y="512"/>
                  </a:lnTo>
                  <a:close/>
                  <a:moveTo>
                    <a:pt x="5111" y="1582"/>
                  </a:moveTo>
                  <a:lnTo>
                    <a:pt x="5159" y="1655"/>
                  </a:lnTo>
                  <a:lnTo>
                    <a:pt x="5232" y="1704"/>
                  </a:lnTo>
                  <a:lnTo>
                    <a:pt x="5305" y="1728"/>
                  </a:lnTo>
                  <a:lnTo>
                    <a:pt x="5403" y="1704"/>
                  </a:lnTo>
                  <a:lnTo>
                    <a:pt x="5573" y="1655"/>
                  </a:lnTo>
                  <a:lnTo>
                    <a:pt x="5719" y="1631"/>
                  </a:lnTo>
                  <a:lnTo>
                    <a:pt x="5987" y="1631"/>
                  </a:lnTo>
                  <a:lnTo>
                    <a:pt x="6133" y="1680"/>
                  </a:lnTo>
                  <a:lnTo>
                    <a:pt x="6230" y="1753"/>
                  </a:lnTo>
                  <a:lnTo>
                    <a:pt x="6352" y="1850"/>
                  </a:lnTo>
                  <a:lnTo>
                    <a:pt x="6473" y="1996"/>
                  </a:lnTo>
                  <a:lnTo>
                    <a:pt x="6595" y="2264"/>
                  </a:lnTo>
                  <a:lnTo>
                    <a:pt x="6717" y="2531"/>
                  </a:lnTo>
                  <a:lnTo>
                    <a:pt x="6790" y="2799"/>
                  </a:lnTo>
                  <a:lnTo>
                    <a:pt x="6838" y="3091"/>
                  </a:lnTo>
                  <a:lnTo>
                    <a:pt x="6887" y="3286"/>
                  </a:lnTo>
                  <a:lnTo>
                    <a:pt x="6887" y="3456"/>
                  </a:lnTo>
                  <a:lnTo>
                    <a:pt x="6863" y="3626"/>
                  </a:lnTo>
                  <a:lnTo>
                    <a:pt x="6814" y="3797"/>
                  </a:lnTo>
                  <a:lnTo>
                    <a:pt x="6765" y="3943"/>
                  </a:lnTo>
                  <a:lnTo>
                    <a:pt x="6692" y="4064"/>
                  </a:lnTo>
                  <a:lnTo>
                    <a:pt x="6595" y="4186"/>
                  </a:lnTo>
                  <a:lnTo>
                    <a:pt x="6473" y="4308"/>
                  </a:lnTo>
                  <a:lnTo>
                    <a:pt x="6303" y="4040"/>
                  </a:lnTo>
                  <a:lnTo>
                    <a:pt x="6133" y="3797"/>
                  </a:lnTo>
                  <a:lnTo>
                    <a:pt x="5987" y="3529"/>
                  </a:lnTo>
                  <a:lnTo>
                    <a:pt x="5865" y="3261"/>
                  </a:lnTo>
                  <a:lnTo>
                    <a:pt x="5816" y="3164"/>
                  </a:lnTo>
                  <a:lnTo>
                    <a:pt x="5719" y="2994"/>
                  </a:lnTo>
                  <a:lnTo>
                    <a:pt x="5670" y="2921"/>
                  </a:lnTo>
                  <a:lnTo>
                    <a:pt x="5597" y="2872"/>
                  </a:lnTo>
                  <a:lnTo>
                    <a:pt x="5524" y="2848"/>
                  </a:lnTo>
                  <a:lnTo>
                    <a:pt x="5476" y="2896"/>
                  </a:lnTo>
                  <a:lnTo>
                    <a:pt x="5403" y="2969"/>
                  </a:lnTo>
                  <a:lnTo>
                    <a:pt x="5378" y="3067"/>
                  </a:lnTo>
                  <a:lnTo>
                    <a:pt x="5378" y="3164"/>
                  </a:lnTo>
                  <a:lnTo>
                    <a:pt x="5378" y="3261"/>
                  </a:lnTo>
                  <a:lnTo>
                    <a:pt x="5451" y="3456"/>
                  </a:lnTo>
                  <a:lnTo>
                    <a:pt x="5524" y="3626"/>
                  </a:lnTo>
                  <a:lnTo>
                    <a:pt x="5768" y="4089"/>
                  </a:lnTo>
                  <a:lnTo>
                    <a:pt x="6035" y="4551"/>
                  </a:lnTo>
                  <a:lnTo>
                    <a:pt x="5768" y="4624"/>
                  </a:lnTo>
                  <a:lnTo>
                    <a:pt x="5451" y="4648"/>
                  </a:lnTo>
                  <a:lnTo>
                    <a:pt x="5257" y="4648"/>
                  </a:lnTo>
                  <a:lnTo>
                    <a:pt x="5086" y="4624"/>
                  </a:lnTo>
                  <a:lnTo>
                    <a:pt x="4940" y="4600"/>
                  </a:lnTo>
                  <a:lnTo>
                    <a:pt x="4794" y="4551"/>
                  </a:lnTo>
                  <a:lnTo>
                    <a:pt x="4673" y="4478"/>
                  </a:lnTo>
                  <a:lnTo>
                    <a:pt x="4551" y="4381"/>
                  </a:lnTo>
                  <a:lnTo>
                    <a:pt x="4429" y="4308"/>
                  </a:lnTo>
                  <a:lnTo>
                    <a:pt x="4356" y="4186"/>
                  </a:lnTo>
                  <a:lnTo>
                    <a:pt x="4259" y="4064"/>
                  </a:lnTo>
                  <a:lnTo>
                    <a:pt x="4186" y="3943"/>
                  </a:lnTo>
                  <a:lnTo>
                    <a:pt x="4137" y="3821"/>
                  </a:lnTo>
                  <a:lnTo>
                    <a:pt x="4089" y="3675"/>
                  </a:lnTo>
                  <a:lnTo>
                    <a:pt x="4064" y="3505"/>
                  </a:lnTo>
                  <a:lnTo>
                    <a:pt x="4064" y="3359"/>
                  </a:lnTo>
                  <a:lnTo>
                    <a:pt x="4064" y="3188"/>
                  </a:lnTo>
                  <a:lnTo>
                    <a:pt x="4089" y="3018"/>
                  </a:lnTo>
                  <a:lnTo>
                    <a:pt x="4137" y="2775"/>
                  </a:lnTo>
                  <a:lnTo>
                    <a:pt x="4210" y="2556"/>
                  </a:lnTo>
                  <a:lnTo>
                    <a:pt x="4308" y="2337"/>
                  </a:lnTo>
                  <a:lnTo>
                    <a:pt x="4429" y="2142"/>
                  </a:lnTo>
                  <a:lnTo>
                    <a:pt x="4551" y="1972"/>
                  </a:lnTo>
                  <a:lnTo>
                    <a:pt x="4721" y="1801"/>
                  </a:lnTo>
                  <a:lnTo>
                    <a:pt x="4916" y="1680"/>
                  </a:lnTo>
                  <a:lnTo>
                    <a:pt x="5111" y="1582"/>
                  </a:lnTo>
                  <a:close/>
                  <a:moveTo>
                    <a:pt x="12532" y="7544"/>
                  </a:moveTo>
                  <a:lnTo>
                    <a:pt x="12264" y="7568"/>
                  </a:lnTo>
                  <a:lnTo>
                    <a:pt x="11997" y="7593"/>
                  </a:lnTo>
                  <a:lnTo>
                    <a:pt x="11753" y="7641"/>
                  </a:lnTo>
                  <a:lnTo>
                    <a:pt x="11486" y="7690"/>
                  </a:lnTo>
                  <a:lnTo>
                    <a:pt x="11218" y="7763"/>
                  </a:lnTo>
                  <a:lnTo>
                    <a:pt x="10975" y="7885"/>
                  </a:lnTo>
                  <a:lnTo>
                    <a:pt x="10926" y="7933"/>
                  </a:lnTo>
                  <a:lnTo>
                    <a:pt x="10926" y="8006"/>
                  </a:lnTo>
                  <a:lnTo>
                    <a:pt x="10975" y="8055"/>
                  </a:lnTo>
                  <a:lnTo>
                    <a:pt x="11048" y="8079"/>
                  </a:lnTo>
                  <a:lnTo>
                    <a:pt x="11315" y="8055"/>
                  </a:lnTo>
                  <a:lnTo>
                    <a:pt x="11583" y="8031"/>
                  </a:lnTo>
                  <a:lnTo>
                    <a:pt x="11875" y="7982"/>
                  </a:lnTo>
                  <a:lnTo>
                    <a:pt x="12143" y="7933"/>
                  </a:lnTo>
                  <a:lnTo>
                    <a:pt x="12386" y="7909"/>
                  </a:lnTo>
                  <a:lnTo>
                    <a:pt x="12605" y="7909"/>
                  </a:lnTo>
                  <a:lnTo>
                    <a:pt x="12824" y="7885"/>
                  </a:lnTo>
                  <a:lnTo>
                    <a:pt x="12946" y="7860"/>
                  </a:lnTo>
                  <a:lnTo>
                    <a:pt x="13043" y="7787"/>
                  </a:lnTo>
                  <a:lnTo>
                    <a:pt x="13067" y="7763"/>
                  </a:lnTo>
                  <a:lnTo>
                    <a:pt x="13092" y="7714"/>
                  </a:lnTo>
                  <a:lnTo>
                    <a:pt x="13067" y="7690"/>
                  </a:lnTo>
                  <a:lnTo>
                    <a:pt x="13043" y="7641"/>
                  </a:lnTo>
                  <a:lnTo>
                    <a:pt x="12921" y="7593"/>
                  </a:lnTo>
                  <a:lnTo>
                    <a:pt x="12800" y="7544"/>
                  </a:lnTo>
                  <a:close/>
                  <a:moveTo>
                    <a:pt x="20002" y="10026"/>
                  </a:moveTo>
                  <a:lnTo>
                    <a:pt x="20172" y="10050"/>
                  </a:lnTo>
                  <a:lnTo>
                    <a:pt x="20367" y="10074"/>
                  </a:lnTo>
                  <a:lnTo>
                    <a:pt x="20537" y="10099"/>
                  </a:lnTo>
                  <a:lnTo>
                    <a:pt x="20708" y="10172"/>
                  </a:lnTo>
                  <a:lnTo>
                    <a:pt x="20854" y="10245"/>
                  </a:lnTo>
                  <a:lnTo>
                    <a:pt x="21024" y="10342"/>
                  </a:lnTo>
                  <a:lnTo>
                    <a:pt x="21194" y="10439"/>
                  </a:lnTo>
                  <a:lnTo>
                    <a:pt x="21316" y="10585"/>
                  </a:lnTo>
                  <a:lnTo>
                    <a:pt x="21438" y="10707"/>
                  </a:lnTo>
                  <a:lnTo>
                    <a:pt x="21511" y="10877"/>
                  </a:lnTo>
                  <a:lnTo>
                    <a:pt x="21584" y="11023"/>
                  </a:lnTo>
                  <a:lnTo>
                    <a:pt x="21608" y="11194"/>
                  </a:lnTo>
                  <a:lnTo>
                    <a:pt x="21632" y="11364"/>
                  </a:lnTo>
                  <a:lnTo>
                    <a:pt x="21632" y="11534"/>
                  </a:lnTo>
                  <a:lnTo>
                    <a:pt x="21608" y="11705"/>
                  </a:lnTo>
                  <a:lnTo>
                    <a:pt x="21559" y="11875"/>
                  </a:lnTo>
                  <a:lnTo>
                    <a:pt x="21511" y="12021"/>
                  </a:lnTo>
                  <a:lnTo>
                    <a:pt x="21438" y="12191"/>
                  </a:lnTo>
                  <a:lnTo>
                    <a:pt x="21340" y="12337"/>
                  </a:lnTo>
                  <a:lnTo>
                    <a:pt x="21219" y="12483"/>
                  </a:lnTo>
                  <a:lnTo>
                    <a:pt x="21097" y="12605"/>
                  </a:lnTo>
                  <a:lnTo>
                    <a:pt x="20951" y="12702"/>
                  </a:lnTo>
                  <a:lnTo>
                    <a:pt x="20805" y="12800"/>
                  </a:lnTo>
                  <a:lnTo>
                    <a:pt x="20635" y="12873"/>
                  </a:lnTo>
                  <a:lnTo>
                    <a:pt x="20489" y="12921"/>
                  </a:lnTo>
                  <a:lnTo>
                    <a:pt x="20343" y="12970"/>
                  </a:lnTo>
                  <a:lnTo>
                    <a:pt x="20172" y="12994"/>
                  </a:lnTo>
                  <a:lnTo>
                    <a:pt x="20026" y="12994"/>
                  </a:lnTo>
                  <a:lnTo>
                    <a:pt x="19856" y="12970"/>
                  </a:lnTo>
                  <a:lnTo>
                    <a:pt x="19710" y="12946"/>
                  </a:lnTo>
                  <a:lnTo>
                    <a:pt x="19540" y="12897"/>
                  </a:lnTo>
                  <a:lnTo>
                    <a:pt x="19394" y="12848"/>
                  </a:lnTo>
                  <a:lnTo>
                    <a:pt x="19248" y="12775"/>
                  </a:lnTo>
                  <a:lnTo>
                    <a:pt x="19126" y="12678"/>
                  </a:lnTo>
                  <a:lnTo>
                    <a:pt x="18980" y="12581"/>
                  </a:lnTo>
                  <a:lnTo>
                    <a:pt x="18858" y="12459"/>
                  </a:lnTo>
                  <a:lnTo>
                    <a:pt x="18761" y="12337"/>
                  </a:lnTo>
                  <a:lnTo>
                    <a:pt x="18664" y="12216"/>
                  </a:lnTo>
                  <a:lnTo>
                    <a:pt x="18566" y="12070"/>
                  </a:lnTo>
                  <a:lnTo>
                    <a:pt x="18493" y="11899"/>
                  </a:lnTo>
                  <a:lnTo>
                    <a:pt x="18445" y="11729"/>
                  </a:lnTo>
                  <a:lnTo>
                    <a:pt x="18420" y="11583"/>
                  </a:lnTo>
                  <a:lnTo>
                    <a:pt x="19783" y="11753"/>
                  </a:lnTo>
                  <a:lnTo>
                    <a:pt x="19880" y="11753"/>
                  </a:lnTo>
                  <a:lnTo>
                    <a:pt x="19953" y="11705"/>
                  </a:lnTo>
                  <a:lnTo>
                    <a:pt x="20002" y="11632"/>
                  </a:lnTo>
                  <a:lnTo>
                    <a:pt x="20026" y="11534"/>
                  </a:lnTo>
                  <a:lnTo>
                    <a:pt x="20002" y="11437"/>
                  </a:lnTo>
                  <a:lnTo>
                    <a:pt x="19953" y="11364"/>
                  </a:lnTo>
                  <a:lnTo>
                    <a:pt x="19880" y="11291"/>
                  </a:lnTo>
                  <a:lnTo>
                    <a:pt x="19783" y="11267"/>
                  </a:lnTo>
                  <a:lnTo>
                    <a:pt x="18420" y="11096"/>
                  </a:lnTo>
                  <a:lnTo>
                    <a:pt x="18493" y="10804"/>
                  </a:lnTo>
                  <a:lnTo>
                    <a:pt x="18615" y="10512"/>
                  </a:lnTo>
                  <a:lnTo>
                    <a:pt x="18883" y="10415"/>
                  </a:lnTo>
                  <a:lnTo>
                    <a:pt x="19126" y="10293"/>
                  </a:lnTo>
                  <a:lnTo>
                    <a:pt x="19369" y="10172"/>
                  </a:lnTo>
                  <a:lnTo>
                    <a:pt x="19637" y="10074"/>
                  </a:lnTo>
                  <a:lnTo>
                    <a:pt x="19832" y="10050"/>
                  </a:lnTo>
                  <a:lnTo>
                    <a:pt x="20002" y="10026"/>
                  </a:lnTo>
                  <a:close/>
                  <a:moveTo>
                    <a:pt x="11048" y="6838"/>
                  </a:moveTo>
                  <a:lnTo>
                    <a:pt x="11267" y="6863"/>
                  </a:lnTo>
                  <a:lnTo>
                    <a:pt x="11510" y="6887"/>
                  </a:lnTo>
                  <a:lnTo>
                    <a:pt x="11729" y="6936"/>
                  </a:lnTo>
                  <a:lnTo>
                    <a:pt x="11559" y="6960"/>
                  </a:lnTo>
                  <a:lnTo>
                    <a:pt x="11364" y="7009"/>
                  </a:lnTo>
                  <a:lnTo>
                    <a:pt x="11169" y="7057"/>
                  </a:lnTo>
                  <a:lnTo>
                    <a:pt x="10975" y="7155"/>
                  </a:lnTo>
                  <a:lnTo>
                    <a:pt x="10902" y="7228"/>
                  </a:lnTo>
                  <a:lnTo>
                    <a:pt x="10853" y="7301"/>
                  </a:lnTo>
                  <a:lnTo>
                    <a:pt x="10853" y="7325"/>
                  </a:lnTo>
                  <a:lnTo>
                    <a:pt x="10950" y="7349"/>
                  </a:lnTo>
                  <a:lnTo>
                    <a:pt x="11048" y="7374"/>
                  </a:lnTo>
                  <a:lnTo>
                    <a:pt x="11242" y="7349"/>
                  </a:lnTo>
                  <a:lnTo>
                    <a:pt x="11632" y="7252"/>
                  </a:lnTo>
                  <a:lnTo>
                    <a:pt x="11972" y="7203"/>
                  </a:lnTo>
                  <a:lnTo>
                    <a:pt x="12167" y="7179"/>
                  </a:lnTo>
                  <a:lnTo>
                    <a:pt x="12313" y="7106"/>
                  </a:lnTo>
                  <a:lnTo>
                    <a:pt x="12532" y="7203"/>
                  </a:lnTo>
                  <a:lnTo>
                    <a:pt x="12727" y="7325"/>
                  </a:lnTo>
                  <a:lnTo>
                    <a:pt x="12921" y="7447"/>
                  </a:lnTo>
                  <a:lnTo>
                    <a:pt x="13116" y="7568"/>
                  </a:lnTo>
                  <a:lnTo>
                    <a:pt x="13286" y="7714"/>
                  </a:lnTo>
                  <a:lnTo>
                    <a:pt x="13457" y="7885"/>
                  </a:lnTo>
                  <a:lnTo>
                    <a:pt x="13627" y="8055"/>
                  </a:lnTo>
                  <a:lnTo>
                    <a:pt x="13773" y="8250"/>
                  </a:lnTo>
                  <a:lnTo>
                    <a:pt x="13530" y="8225"/>
                  </a:lnTo>
                  <a:lnTo>
                    <a:pt x="13311" y="8225"/>
                  </a:lnTo>
                  <a:lnTo>
                    <a:pt x="12848" y="8274"/>
                  </a:lnTo>
                  <a:lnTo>
                    <a:pt x="12459" y="8347"/>
                  </a:lnTo>
                  <a:lnTo>
                    <a:pt x="12070" y="8420"/>
                  </a:lnTo>
                  <a:lnTo>
                    <a:pt x="11705" y="8566"/>
                  </a:lnTo>
                  <a:lnTo>
                    <a:pt x="11534" y="8663"/>
                  </a:lnTo>
                  <a:lnTo>
                    <a:pt x="11364" y="8761"/>
                  </a:lnTo>
                  <a:lnTo>
                    <a:pt x="11340" y="8785"/>
                  </a:lnTo>
                  <a:lnTo>
                    <a:pt x="11340" y="8834"/>
                  </a:lnTo>
                  <a:lnTo>
                    <a:pt x="11364" y="8858"/>
                  </a:lnTo>
                  <a:lnTo>
                    <a:pt x="11388" y="8882"/>
                  </a:lnTo>
                  <a:lnTo>
                    <a:pt x="11753" y="8834"/>
                  </a:lnTo>
                  <a:lnTo>
                    <a:pt x="12118" y="8761"/>
                  </a:lnTo>
                  <a:lnTo>
                    <a:pt x="12483" y="8688"/>
                  </a:lnTo>
                  <a:lnTo>
                    <a:pt x="12848" y="8663"/>
                  </a:lnTo>
                  <a:lnTo>
                    <a:pt x="13432" y="8663"/>
                  </a:lnTo>
                  <a:lnTo>
                    <a:pt x="13749" y="8688"/>
                  </a:lnTo>
                  <a:lnTo>
                    <a:pt x="13895" y="8663"/>
                  </a:lnTo>
                  <a:lnTo>
                    <a:pt x="14016" y="8663"/>
                  </a:lnTo>
                  <a:lnTo>
                    <a:pt x="14187" y="9028"/>
                  </a:lnTo>
                  <a:lnTo>
                    <a:pt x="13773" y="9053"/>
                  </a:lnTo>
                  <a:lnTo>
                    <a:pt x="13359" y="9101"/>
                  </a:lnTo>
                  <a:lnTo>
                    <a:pt x="12994" y="9150"/>
                  </a:lnTo>
                  <a:lnTo>
                    <a:pt x="12605" y="9199"/>
                  </a:lnTo>
                  <a:lnTo>
                    <a:pt x="12240" y="9296"/>
                  </a:lnTo>
                  <a:lnTo>
                    <a:pt x="12070" y="9369"/>
                  </a:lnTo>
                  <a:lnTo>
                    <a:pt x="11899" y="9466"/>
                  </a:lnTo>
                  <a:lnTo>
                    <a:pt x="11875" y="9490"/>
                  </a:lnTo>
                  <a:lnTo>
                    <a:pt x="11875" y="9539"/>
                  </a:lnTo>
                  <a:lnTo>
                    <a:pt x="11899" y="9563"/>
                  </a:lnTo>
                  <a:lnTo>
                    <a:pt x="11948" y="9588"/>
                  </a:lnTo>
                  <a:lnTo>
                    <a:pt x="12337" y="9588"/>
                  </a:lnTo>
                  <a:lnTo>
                    <a:pt x="12751" y="9539"/>
                  </a:lnTo>
                  <a:lnTo>
                    <a:pt x="13140" y="9466"/>
                  </a:lnTo>
                  <a:lnTo>
                    <a:pt x="13530" y="9417"/>
                  </a:lnTo>
                  <a:lnTo>
                    <a:pt x="13919" y="9417"/>
                  </a:lnTo>
                  <a:lnTo>
                    <a:pt x="14333" y="9393"/>
                  </a:lnTo>
                  <a:lnTo>
                    <a:pt x="14381" y="9661"/>
                  </a:lnTo>
                  <a:lnTo>
                    <a:pt x="14406" y="9904"/>
                  </a:lnTo>
                  <a:lnTo>
                    <a:pt x="14138" y="9831"/>
                  </a:lnTo>
                  <a:lnTo>
                    <a:pt x="13870" y="9782"/>
                  </a:lnTo>
                  <a:lnTo>
                    <a:pt x="13578" y="9782"/>
                  </a:lnTo>
                  <a:lnTo>
                    <a:pt x="13286" y="9807"/>
                  </a:lnTo>
                  <a:lnTo>
                    <a:pt x="12994" y="9855"/>
                  </a:lnTo>
                  <a:lnTo>
                    <a:pt x="12727" y="9904"/>
                  </a:lnTo>
                  <a:lnTo>
                    <a:pt x="12459" y="10001"/>
                  </a:lnTo>
                  <a:lnTo>
                    <a:pt x="12216" y="10099"/>
                  </a:lnTo>
                  <a:lnTo>
                    <a:pt x="12191" y="10123"/>
                  </a:lnTo>
                  <a:lnTo>
                    <a:pt x="12191" y="10172"/>
                  </a:lnTo>
                  <a:lnTo>
                    <a:pt x="12216" y="10196"/>
                  </a:lnTo>
                  <a:lnTo>
                    <a:pt x="12240" y="10220"/>
                  </a:lnTo>
                  <a:lnTo>
                    <a:pt x="12848" y="10196"/>
                  </a:lnTo>
                  <a:lnTo>
                    <a:pt x="13457" y="10196"/>
                  </a:lnTo>
                  <a:lnTo>
                    <a:pt x="13943" y="10220"/>
                  </a:lnTo>
                  <a:lnTo>
                    <a:pt x="14430" y="10220"/>
                  </a:lnTo>
                  <a:lnTo>
                    <a:pt x="14430" y="10464"/>
                  </a:lnTo>
                  <a:lnTo>
                    <a:pt x="14406" y="10707"/>
                  </a:lnTo>
                  <a:lnTo>
                    <a:pt x="14187" y="10634"/>
                  </a:lnTo>
                  <a:lnTo>
                    <a:pt x="13968" y="10610"/>
                  </a:lnTo>
                  <a:lnTo>
                    <a:pt x="13505" y="10561"/>
                  </a:lnTo>
                  <a:lnTo>
                    <a:pt x="13189" y="10512"/>
                  </a:lnTo>
                  <a:lnTo>
                    <a:pt x="12824" y="10464"/>
                  </a:lnTo>
                  <a:lnTo>
                    <a:pt x="12654" y="10464"/>
                  </a:lnTo>
                  <a:lnTo>
                    <a:pt x="12483" y="10488"/>
                  </a:lnTo>
                  <a:lnTo>
                    <a:pt x="12337" y="10537"/>
                  </a:lnTo>
                  <a:lnTo>
                    <a:pt x="12191" y="10610"/>
                  </a:lnTo>
                  <a:lnTo>
                    <a:pt x="12191" y="10634"/>
                  </a:lnTo>
                  <a:lnTo>
                    <a:pt x="12313" y="10731"/>
                  </a:lnTo>
                  <a:lnTo>
                    <a:pt x="12459" y="10804"/>
                  </a:lnTo>
                  <a:lnTo>
                    <a:pt x="12629" y="10853"/>
                  </a:lnTo>
                  <a:lnTo>
                    <a:pt x="12775" y="10877"/>
                  </a:lnTo>
                  <a:lnTo>
                    <a:pt x="13140" y="10926"/>
                  </a:lnTo>
                  <a:lnTo>
                    <a:pt x="13457" y="10950"/>
                  </a:lnTo>
                  <a:lnTo>
                    <a:pt x="13870" y="11048"/>
                  </a:lnTo>
                  <a:lnTo>
                    <a:pt x="14114" y="11072"/>
                  </a:lnTo>
                  <a:lnTo>
                    <a:pt x="14333" y="11072"/>
                  </a:lnTo>
                  <a:lnTo>
                    <a:pt x="14235" y="11340"/>
                  </a:lnTo>
                  <a:lnTo>
                    <a:pt x="14138" y="11607"/>
                  </a:lnTo>
                  <a:lnTo>
                    <a:pt x="14016" y="11851"/>
                  </a:lnTo>
                  <a:lnTo>
                    <a:pt x="13870" y="12094"/>
                  </a:lnTo>
                  <a:lnTo>
                    <a:pt x="13846" y="11997"/>
                  </a:lnTo>
                  <a:lnTo>
                    <a:pt x="13797" y="11899"/>
                  </a:lnTo>
                  <a:lnTo>
                    <a:pt x="13724" y="11826"/>
                  </a:lnTo>
                  <a:lnTo>
                    <a:pt x="13627" y="11778"/>
                  </a:lnTo>
                  <a:lnTo>
                    <a:pt x="13432" y="11680"/>
                  </a:lnTo>
                  <a:lnTo>
                    <a:pt x="13238" y="11607"/>
                  </a:lnTo>
                  <a:lnTo>
                    <a:pt x="12946" y="11534"/>
                  </a:lnTo>
                  <a:lnTo>
                    <a:pt x="12654" y="11486"/>
                  </a:lnTo>
                  <a:lnTo>
                    <a:pt x="12362" y="11486"/>
                  </a:lnTo>
                  <a:lnTo>
                    <a:pt x="12070" y="11510"/>
                  </a:lnTo>
                  <a:lnTo>
                    <a:pt x="12045" y="11534"/>
                  </a:lnTo>
                  <a:lnTo>
                    <a:pt x="12045" y="11559"/>
                  </a:lnTo>
                  <a:lnTo>
                    <a:pt x="12045" y="11607"/>
                  </a:lnTo>
                  <a:lnTo>
                    <a:pt x="12070" y="11632"/>
                  </a:lnTo>
                  <a:lnTo>
                    <a:pt x="12678" y="11826"/>
                  </a:lnTo>
                  <a:lnTo>
                    <a:pt x="12970" y="11948"/>
                  </a:lnTo>
                  <a:lnTo>
                    <a:pt x="13262" y="12070"/>
                  </a:lnTo>
                  <a:lnTo>
                    <a:pt x="13481" y="12191"/>
                  </a:lnTo>
                  <a:lnTo>
                    <a:pt x="13627" y="12240"/>
                  </a:lnTo>
                  <a:lnTo>
                    <a:pt x="13749" y="12240"/>
                  </a:lnTo>
                  <a:lnTo>
                    <a:pt x="13505" y="12556"/>
                  </a:lnTo>
                  <a:lnTo>
                    <a:pt x="13189" y="12362"/>
                  </a:lnTo>
                  <a:lnTo>
                    <a:pt x="12605" y="12021"/>
                  </a:lnTo>
                  <a:lnTo>
                    <a:pt x="12289" y="11899"/>
                  </a:lnTo>
                  <a:lnTo>
                    <a:pt x="12143" y="11851"/>
                  </a:lnTo>
                  <a:lnTo>
                    <a:pt x="11972" y="11802"/>
                  </a:lnTo>
                  <a:lnTo>
                    <a:pt x="11924" y="11802"/>
                  </a:lnTo>
                  <a:lnTo>
                    <a:pt x="11899" y="11826"/>
                  </a:lnTo>
                  <a:lnTo>
                    <a:pt x="11875" y="11875"/>
                  </a:lnTo>
                  <a:lnTo>
                    <a:pt x="11899" y="11924"/>
                  </a:lnTo>
                  <a:lnTo>
                    <a:pt x="12070" y="12118"/>
                  </a:lnTo>
                  <a:lnTo>
                    <a:pt x="12264" y="12289"/>
                  </a:lnTo>
                  <a:lnTo>
                    <a:pt x="12483" y="12435"/>
                  </a:lnTo>
                  <a:lnTo>
                    <a:pt x="12727" y="12581"/>
                  </a:lnTo>
                  <a:lnTo>
                    <a:pt x="13140" y="12873"/>
                  </a:lnTo>
                  <a:lnTo>
                    <a:pt x="12800" y="13116"/>
                  </a:lnTo>
                  <a:lnTo>
                    <a:pt x="12629" y="12946"/>
                  </a:lnTo>
                  <a:lnTo>
                    <a:pt x="12435" y="12800"/>
                  </a:lnTo>
                  <a:lnTo>
                    <a:pt x="12289" y="12702"/>
                  </a:lnTo>
                  <a:lnTo>
                    <a:pt x="12143" y="12605"/>
                  </a:lnTo>
                  <a:lnTo>
                    <a:pt x="12045" y="12581"/>
                  </a:lnTo>
                  <a:lnTo>
                    <a:pt x="11972" y="12556"/>
                  </a:lnTo>
                  <a:lnTo>
                    <a:pt x="11875" y="12556"/>
                  </a:lnTo>
                  <a:lnTo>
                    <a:pt x="11802" y="12581"/>
                  </a:lnTo>
                  <a:lnTo>
                    <a:pt x="11753" y="12629"/>
                  </a:lnTo>
                  <a:lnTo>
                    <a:pt x="11753" y="12678"/>
                  </a:lnTo>
                  <a:lnTo>
                    <a:pt x="11802" y="12824"/>
                  </a:lnTo>
                  <a:lnTo>
                    <a:pt x="11875" y="12921"/>
                  </a:lnTo>
                  <a:lnTo>
                    <a:pt x="12118" y="13116"/>
                  </a:lnTo>
                  <a:lnTo>
                    <a:pt x="12240" y="13238"/>
                  </a:lnTo>
                  <a:lnTo>
                    <a:pt x="12362" y="13359"/>
                  </a:lnTo>
                  <a:lnTo>
                    <a:pt x="11997" y="13505"/>
                  </a:lnTo>
                  <a:lnTo>
                    <a:pt x="11826" y="13554"/>
                  </a:lnTo>
                  <a:lnTo>
                    <a:pt x="11680" y="13384"/>
                  </a:lnTo>
                  <a:lnTo>
                    <a:pt x="11510" y="13213"/>
                  </a:lnTo>
                  <a:lnTo>
                    <a:pt x="11315" y="13067"/>
                  </a:lnTo>
                  <a:lnTo>
                    <a:pt x="11121" y="12946"/>
                  </a:lnTo>
                  <a:lnTo>
                    <a:pt x="11072" y="12946"/>
                  </a:lnTo>
                  <a:lnTo>
                    <a:pt x="11023" y="12970"/>
                  </a:lnTo>
                  <a:lnTo>
                    <a:pt x="10999" y="12994"/>
                  </a:lnTo>
                  <a:lnTo>
                    <a:pt x="10999" y="13043"/>
                  </a:lnTo>
                  <a:lnTo>
                    <a:pt x="11072" y="13213"/>
                  </a:lnTo>
                  <a:lnTo>
                    <a:pt x="11145" y="13359"/>
                  </a:lnTo>
                  <a:lnTo>
                    <a:pt x="11364" y="13651"/>
                  </a:lnTo>
                  <a:lnTo>
                    <a:pt x="11169" y="13651"/>
                  </a:lnTo>
                  <a:lnTo>
                    <a:pt x="11072" y="13481"/>
                  </a:lnTo>
                  <a:lnTo>
                    <a:pt x="10999" y="13286"/>
                  </a:lnTo>
                  <a:lnTo>
                    <a:pt x="10950" y="13213"/>
                  </a:lnTo>
                  <a:lnTo>
                    <a:pt x="10877" y="13165"/>
                  </a:lnTo>
                  <a:lnTo>
                    <a:pt x="10780" y="13116"/>
                  </a:lnTo>
                  <a:lnTo>
                    <a:pt x="10731" y="13116"/>
                  </a:lnTo>
                  <a:lnTo>
                    <a:pt x="10707" y="13140"/>
                  </a:lnTo>
                  <a:lnTo>
                    <a:pt x="10658" y="13213"/>
                  </a:lnTo>
                  <a:lnTo>
                    <a:pt x="10634" y="13311"/>
                  </a:lnTo>
                  <a:lnTo>
                    <a:pt x="10634" y="13408"/>
                  </a:lnTo>
                  <a:lnTo>
                    <a:pt x="10658" y="13481"/>
                  </a:lnTo>
                  <a:lnTo>
                    <a:pt x="10683" y="13627"/>
                  </a:lnTo>
                  <a:lnTo>
                    <a:pt x="10415" y="13603"/>
                  </a:lnTo>
                  <a:lnTo>
                    <a:pt x="10172" y="13530"/>
                  </a:lnTo>
                  <a:lnTo>
                    <a:pt x="9904" y="13457"/>
                  </a:lnTo>
                  <a:lnTo>
                    <a:pt x="9661" y="13359"/>
                  </a:lnTo>
                  <a:lnTo>
                    <a:pt x="9442" y="13238"/>
                  </a:lnTo>
                  <a:lnTo>
                    <a:pt x="9198" y="13092"/>
                  </a:lnTo>
                  <a:lnTo>
                    <a:pt x="8979" y="12946"/>
                  </a:lnTo>
                  <a:lnTo>
                    <a:pt x="8785" y="12775"/>
                  </a:lnTo>
                  <a:lnTo>
                    <a:pt x="8590" y="12581"/>
                  </a:lnTo>
                  <a:lnTo>
                    <a:pt x="8420" y="12386"/>
                  </a:lnTo>
                  <a:lnTo>
                    <a:pt x="8249" y="12167"/>
                  </a:lnTo>
                  <a:lnTo>
                    <a:pt x="8103" y="11948"/>
                  </a:lnTo>
                  <a:lnTo>
                    <a:pt x="7957" y="11705"/>
                  </a:lnTo>
                  <a:lnTo>
                    <a:pt x="7836" y="11461"/>
                  </a:lnTo>
                  <a:lnTo>
                    <a:pt x="7738" y="11218"/>
                  </a:lnTo>
                  <a:lnTo>
                    <a:pt x="7665" y="10950"/>
                  </a:lnTo>
                  <a:lnTo>
                    <a:pt x="7592" y="10610"/>
                  </a:lnTo>
                  <a:lnTo>
                    <a:pt x="7568" y="10245"/>
                  </a:lnTo>
                  <a:lnTo>
                    <a:pt x="7568" y="9880"/>
                  </a:lnTo>
                  <a:lnTo>
                    <a:pt x="7617" y="9539"/>
                  </a:lnTo>
                  <a:lnTo>
                    <a:pt x="7714" y="9174"/>
                  </a:lnTo>
                  <a:lnTo>
                    <a:pt x="7811" y="8834"/>
                  </a:lnTo>
                  <a:lnTo>
                    <a:pt x="7957" y="8517"/>
                  </a:lnTo>
                  <a:lnTo>
                    <a:pt x="8152" y="8201"/>
                  </a:lnTo>
                  <a:lnTo>
                    <a:pt x="8274" y="8006"/>
                  </a:lnTo>
                  <a:lnTo>
                    <a:pt x="8444" y="7812"/>
                  </a:lnTo>
                  <a:lnTo>
                    <a:pt x="8590" y="7641"/>
                  </a:lnTo>
                  <a:lnTo>
                    <a:pt x="8785" y="7471"/>
                  </a:lnTo>
                  <a:lnTo>
                    <a:pt x="9150" y="7179"/>
                  </a:lnTo>
                  <a:lnTo>
                    <a:pt x="9539" y="6936"/>
                  </a:lnTo>
                  <a:lnTo>
                    <a:pt x="9588" y="6984"/>
                  </a:lnTo>
                  <a:lnTo>
                    <a:pt x="9661" y="7033"/>
                  </a:lnTo>
                  <a:lnTo>
                    <a:pt x="9758" y="7057"/>
                  </a:lnTo>
                  <a:lnTo>
                    <a:pt x="9855" y="7033"/>
                  </a:lnTo>
                  <a:lnTo>
                    <a:pt x="10074" y="6960"/>
                  </a:lnTo>
                  <a:lnTo>
                    <a:pt x="10318" y="6911"/>
                  </a:lnTo>
                  <a:lnTo>
                    <a:pt x="10561" y="6863"/>
                  </a:lnTo>
                  <a:lnTo>
                    <a:pt x="10804" y="6863"/>
                  </a:lnTo>
                  <a:lnTo>
                    <a:pt x="11048" y="6838"/>
                  </a:lnTo>
                  <a:close/>
                  <a:moveTo>
                    <a:pt x="2166" y="12410"/>
                  </a:moveTo>
                  <a:lnTo>
                    <a:pt x="2385" y="12435"/>
                  </a:lnTo>
                  <a:lnTo>
                    <a:pt x="2556" y="12483"/>
                  </a:lnTo>
                  <a:lnTo>
                    <a:pt x="2726" y="12605"/>
                  </a:lnTo>
                  <a:lnTo>
                    <a:pt x="2872" y="12727"/>
                  </a:lnTo>
                  <a:lnTo>
                    <a:pt x="3018" y="12897"/>
                  </a:lnTo>
                  <a:lnTo>
                    <a:pt x="3140" y="13092"/>
                  </a:lnTo>
                  <a:lnTo>
                    <a:pt x="2312" y="13530"/>
                  </a:lnTo>
                  <a:lnTo>
                    <a:pt x="2166" y="13603"/>
                  </a:lnTo>
                  <a:lnTo>
                    <a:pt x="1947" y="13773"/>
                  </a:lnTo>
                  <a:lnTo>
                    <a:pt x="1826" y="13846"/>
                  </a:lnTo>
                  <a:lnTo>
                    <a:pt x="1753" y="13943"/>
                  </a:lnTo>
                  <a:lnTo>
                    <a:pt x="1728" y="14041"/>
                  </a:lnTo>
                  <a:lnTo>
                    <a:pt x="1753" y="14065"/>
                  </a:lnTo>
                  <a:lnTo>
                    <a:pt x="1777" y="14089"/>
                  </a:lnTo>
                  <a:lnTo>
                    <a:pt x="1899" y="14162"/>
                  </a:lnTo>
                  <a:lnTo>
                    <a:pt x="2045" y="14162"/>
                  </a:lnTo>
                  <a:lnTo>
                    <a:pt x="2191" y="14114"/>
                  </a:lnTo>
                  <a:lnTo>
                    <a:pt x="2337" y="14065"/>
                  </a:lnTo>
                  <a:lnTo>
                    <a:pt x="2629" y="13919"/>
                  </a:lnTo>
                  <a:lnTo>
                    <a:pt x="2872" y="13773"/>
                  </a:lnTo>
                  <a:lnTo>
                    <a:pt x="3334" y="13530"/>
                  </a:lnTo>
                  <a:lnTo>
                    <a:pt x="3407" y="13895"/>
                  </a:lnTo>
                  <a:lnTo>
                    <a:pt x="3432" y="14235"/>
                  </a:lnTo>
                  <a:lnTo>
                    <a:pt x="3407" y="14381"/>
                  </a:lnTo>
                  <a:lnTo>
                    <a:pt x="3383" y="14552"/>
                  </a:lnTo>
                  <a:lnTo>
                    <a:pt x="3334" y="14698"/>
                  </a:lnTo>
                  <a:lnTo>
                    <a:pt x="3261" y="14819"/>
                  </a:lnTo>
                  <a:lnTo>
                    <a:pt x="3188" y="14941"/>
                  </a:lnTo>
                  <a:lnTo>
                    <a:pt x="3067" y="15063"/>
                  </a:lnTo>
                  <a:lnTo>
                    <a:pt x="2969" y="15160"/>
                  </a:lnTo>
                  <a:lnTo>
                    <a:pt x="2848" y="15233"/>
                  </a:lnTo>
                  <a:lnTo>
                    <a:pt x="2702" y="15330"/>
                  </a:lnTo>
                  <a:lnTo>
                    <a:pt x="2580" y="15379"/>
                  </a:lnTo>
                  <a:lnTo>
                    <a:pt x="2288" y="15476"/>
                  </a:lnTo>
                  <a:lnTo>
                    <a:pt x="2118" y="15476"/>
                  </a:lnTo>
                  <a:lnTo>
                    <a:pt x="1972" y="15501"/>
                  </a:lnTo>
                  <a:lnTo>
                    <a:pt x="1826" y="15476"/>
                  </a:lnTo>
                  <a:lnTo>
                    <a:pt x="1655" y="15452"/>
                  </a:lnTo>
                  <a:lnTo>
                    <a:pt x="1509" y="15403"/>
                  </a:lnTo>
                  <a:lnTo>
                    <a:pt x="1363" y="15355"/>
                  </a:lnTo>
                  <a:lnTo>
                    <a:pt x="1242" y="15282"/>
                  </a:lnTo>
                  <a:lnTo>
                    <a:pt x="1120" y="15184"/>
                  </a:lnTo>
                  <a:lnTo>
                    <a:pt x="1023" y="15087"/>
                  </a:lnTo>
                  <a:lnTo>
                    <a:pt x="925" y="14965"/>
                  </a:lnTo>
                  <a:lnTo>
                    <a:pt x="779" y="14722"/>
                  </a:lnTo>
                  <a:lnTo>
                    <a:pt x="658" y="14430"/>
                  </a:lnTo>
                  <a:lnTo>
                    <a:pt x="609" y="14138"/>
                  </a:lnTo>
                  <a:lnTo>
                    <a:pt x="609" y="13822"/>
                  </a:lnTo>
                  <a:lnTo>
                    <a:pt x="658" y="13530"/>
                  </a:lnTo>
                  <a:lnTo>
                    <a:pt x="706" y="13384"/>
                  </a:lnTo>
                  <a:lnTo>
                    <a:pt x="779" y="13238"/>
                  </a:lnTo>
                  <a:lnTo>
                    <a:pt x="852" y="13092"/>
                  </a:lnTo>
                  <a:lnTo>
                    <a:pt x="950" y="12970"/>
                  </a:lnTo>
                  <a:lnTo>
                    <a:pt x="1193" y="12727"/>
                  </a:lnTo>
                  <a:lnTo>
                    <a:pt x="1436" y="12532"/>
                  </a:lnTo>
                  <a:lnTo>
                    <a:pt x="1509" y="12581"/>
                  </a:lnTo>
                  <a:lnTo>
                    <a:pt x="1582" y="12605"/>
                  </a:lnTo>
                  <a:lnTo>
                    <a:pt x="1655" y="12605"/>
                  </a:lnTo>
                  <a:lnTo>
                    <a:pt x="1728" y="12581"/>
                  </a:lnTo>
                  <a:lnTo>
                    <a:pt x="1972" y="12459"/>
                  </a:lnTo>
                  <a:lnTo>
                    <a:pt x="2166" y="12410"/>
                  </a:lnTo>
                  <a:close/>
                  <a:moveTo>
                    <a:pt x="10950" y="17496"/>
                  </a:moveTo>
                  <a:lnTo>
                    <a:pt x="11194" y="17569"/>
                  </a:lnTo>
                  <a:lnTo>
                    <a:pt x="11413" y="17666"/>
                  </a:lnTo>
                  <a:lnTo>
                    <a:pt x="11632" y="17812"/>
                  </a:lnTo>
                  <a:lnTo>
                    <a:pt x="11802" y="17958"/>
                  </a:lnTo>
                  <a:lnTo>
                    <a:pt x="11948" y="18153"/>
                  </a:lnTo>
                  <a:lnTo>
                    <a:pt x="12094" y="18372"/>
                  </a:lnTo>
                  <a:lnTo>
                    <a:pt x="12167" y="18615"/>
                  </a:lnTo>
                  <a:lnTo>
                    <a:pt x="12240" y="18883"/>
                  </a:lnTo>
                  <a:lnTo>
                    <a:pt x="12240" y="19077"/>
                  </a:lnTo>
                  <a:lnTo>
                    <a:pt x="12240" y="19248"/>
                  </a:lnTo>
                  <a:lnTo>
                    <a:pt x="12216" y="19418"/>
                  </a:lnTo>
                  <a:lnTo>
                    <a:pt x="12167" y="19588"/>
                  </a:lnTo>
                  <a:lnTo>
                    <a:pt x="12094" y="19734"/>
                  </a:lnTo>
                  <a:lnTo>
                    <a:pt x="12021" y="19880"/>
                  </a:lnTo>
                  <a:lnTo>
                    <a:pt x="11924" y="20002"/>
                  </a:lnTo>
                  <a:lnTo>
                    <a:pt x="11826" y="20124"/>
                  </a:lnTo>
                  <a:lnTo>
                    <a:pt x="11705" y="20245"/>
                  </a:lnTo>
                  <a:lnTo>
                    <a:pt x="11559" y="20343"/>
                  </a:lnTo>
                  <a:lnTo>
                    <a:pt x="11413" y="20416"/>
                  </a:lnTo>
                  <a:lnTo>
                    <a:pt x="11267" y="20489"/>
                  </a:lnTo>
                  <a:lnTo>
                    <a:pt x="11121" y="20562"/>
                  </a:lnTo>
                  <a:lnTo>
                    <a:pt x="10950" y="20610"/>
                  </a:lnTo>
                  <a:lnTo>
                    <a:pt x="10780" y="20635"/>
                  </a:lnTo>
                  <a:lnTo>
                    <a:pt x="10610" y="20659"/>
                  </a:lnTo>
                  <a:lnTo>
                    <a:pt x="10439" y="20635"/>
                  </a:lnTo>
                  <a:lnTo>
                    <a:pt x="10293" y="20610"/>
                  </a:lnTo>
                  <a:lnTo>
                    <a:pt x="10147" y="20586"/>
                  </a:lnTo>
                  <a:lnTo>
                    <a:pt x="10001" y="20513"/>
                  </a:lnTo>
                  <a:lnTo>
                    <a:pt x="9855" y="20464"/>
                  </a:lnTo>
                  <a:lnTo>
                    <a:pt x="9734" y="20367"/>
                  </a:lnTo>
                  <a:lnTo>
                    <a:pt x="9612" y="20270"/>
                  </a:lnTo>
                  <a:lnTo>
                    <a:pt x="9515" y="20148"/>
                  </a:lnTo>
                  <a:lnTo>
                    <a:pt x="9320" y="19905"/>
                  </a:lnTo>
                  <a:lnTo>
                    <a:pt x="9198" y="19637"/>
                  </a:lnTo>
                  <a:lnTo>
                    <a:pt x="9101" y="19345"/>
                  </a:lnTo>
                  <a:lnTo>
                    <a:pt x="9101" y="19175"/>
                  </a:lnTo>
                  <a:lnTo>
                    <a:pt x="9077" y="19029"/>
                  </a:lnTo>
                  <a:lnTo>
                    <a:pt x="9101" y="18883"/>
                  </a:lnTo>
                  <a:lnTo>
                    <a:pt x="9125" y="18712"/>
                  </a:lnTo>
                  <a:lnTo>
                    <a:pt x="9174" y="18566"/>
                  </a:lnTo>
                  <a:lnTo>
                    <a:pt x="9247" y="18420"/>
                  </a:lnTo>
                  <a:lnTo>
                    <a:pt x="9417" y="18177"/>
                  </a:lnTo>
                  <a:lnTo>
                    <a:pt x="9612" y="17934"/>
                  </a:lnTo>
                  <a:lnTo>
                    <a:pt x="9782" y="17812"/>
                  </a:lnTo>
                  <a:lnTo>
                    <a:pt x="9953" y="17690"/>
                  </a:lnTo>
                  <a:lnTo>
                    <a:pt x="10147" y="17617"/>
                  </a:lnTo>
                  <a:lnTo>
                    <a:pt x="10342" y="17544"/>
                  </a:lnTo>
                  <a:lnTo>
                    <a:pt x="10342" y="17544"/>
                  </a:lnTo>
                  <a:lnTo>
                    <a:pt x="10318" y="18323"/>
                  </a:lnTo>
                  <a:lnTo>
                    <a:pt x="10342" y="18688"/>
                  </a:lnTo>
                  <a:lnTo>
                    <a:pt x="10342" y="18883"/>
                  </a:lnTo>
                  <a:lnTo>
                    <a:pt x="10391" y="19053"/>
                  </a:lnTo>
                  <a:lnTo>
                    <a:pt x="10439" y="19150"/>
                  </a:lnTo>
                  <a:lnTo>
                    <a:pt x="10488" y="19199"/>
                  </a:lnTo>
                  <a:lnTo>
                    <a:pt x="10561" y="19223"/>
                  </a:lnTo>
                  <a:lnTo>
                    <a:pt x="10707" y="19223"/>
                  </a:lnTo>
                  <a:lnTo>
                    <a:pt x="10756" y="19199"/>
                  </a:lnTo>
                  <a:lnTo>
                    <a:pt x="10829" y="19150"/>
                  </a:lnTo>
                  <a:lnTo>
                    <a:pt x="10853" y="19053"/>
                  </a:lnTo>
                  <a:lnTo>
                    <a:pt x="10926" y="18688"/>
                  </a:lnTo>
                  <a:lnTo>
                    <a:pt x="10950" y="18299"/>
                  </a:lnTo>
                  <a:lnTo>
                    <a:pt x="10950" y="17885"/>
                  </a:lnTo>
                  <a:lnTo>
                    <a:pt x="10950" y="17496"/>
                  </a:lnTo>
                  <a:close/>
                  <a:moveTo>
                    <a:pt x="17861" y="1"/>
                  </a:moveTo>
                  <a:lnTo>
                    <a:pt x="17715" y="25"/>
                  </a:lnTo>
                  <a:lnTo>
                    <a:pt x="17447" y="98"/>
                  </a:lnTo>
                  <a:lnTo>
                    <a:pt x="17204" y="171"/>
                  </a:lnTo>
                  <a:lnTo>
                    <a:pt x="17009" y="293"/>
                  </a:lnTo>
                  <a:lnTo>
                    <a:pt x="16839" y="415"/>
                  </a:lnTo>
                  <a:lnTo>
                    <a:pt x="16668" y="585"/>
                  </a:lnTo>
                  <a:lnTo>
                    <a:pt x="16522" y="755"/>
                  </a:lnTo>
                  <a:lnTo>
                    <a:pt x="16401" y="950"/>
                  </a:lnTo>
                  <a:lnTo>
                    <a:pt x="16303" y="1145"/>
                  </a:lnTo>
                  <a:lnTo>
                    <a:pt x="16230" y="1363"/>
                  </a:lnTo>
                  <a:lnTo>
                    <a:pt x="16157" y="1558"/>
                  </a:lnTo>
                  <a:lnTo>
                    <a:pt x="16109" y="1801"/>
                  </a:lnTo>
                  <a:lnTo>
                    <a:pt x="16084" y="2020"/>
                  </a:lnTo>
                  <a:lnTo>
                    <a:pt x="16084" y="2239"/>
                  </a:lnTo>
                  <a:lnTo>
                    <a:pt x="16109" y="2483"/>
                  </a:lnTo>
                  <a:lnTo>
                    <a:pt x="16157" y="2702"/>
                  </a:lnTo>
                  <a:lnTo>
                    <a:pt x="16206" y="2921"/>
                  </a:lnTo>
                  <a:lnTo>
                    <a:pt x="16352" y="3334"/>
                  </a:lnTo>
                  <a:lnTo>
                    <a:pt x="16449" y="3578"/>
                  </a:lnTo>
                  <a:lnTo>
                    <a:pt x="16571" y="3821"/>
                  </a:lnTo>
                  <a:lnTo>
                    <a:pt x="16206" y="4259"/>
                  </a:lnTo>
                  <a:lnTo>
                    <a:pt x="15792" y="4697"/>
                  </a:lnTo>
                  <a:lnTo>
                    <a:pt x="15062" y="5378"/>
                  </a:lnTo>
                  <a:lnTo>
                    <a:pt x="14308" y="6060"/>
                  </a:lnTo>
                  <a:lnTo>
                    <a:pt x="13773" y="6522"/>
                  </a:lnTo>
                  <a:lnTo>
                    <a:pt x="13651" y="6644"/>
                  </a:lnTo>
                  <a:lnTo>
                    <a:pt x="13530" y="6765"/>
                  </a:lnTo>
                  <a:lnTo>
                    <a:pt x="13432" y="6911"/>
                  </a:lnTo>
                  <a:lnTo>
                    <a:pt x="13384" y="7057"/>
                  </a:lnTo>
                  <a:lnTo>
                    <a:pt x="13043" y="6838"/>
                  </a:lnTo>
                  <a:lnTo>
                    <a:pt x="12678" y="6644"/>
                  </a:lnTo>
                  <a:lnTo>
                    <a:pt x="12289" y="6498"/>
                  </a:lnTo>
                  <a:lnTo>
                    <a:pt x="11899" y="6400"/>
                  </a:lnTo>
                  <a:lnTo>
                    <a:pt x="11510" y="6303"/>
                  </a:lnTo>
                  <a:lnTo>
                    <a:pt x="11096" y="6279"/>
                  </a:lnTo>
                  <a:lnTo>
                    <a:pt x="10683" y="6279"/>
                  </a:lnTo>
                  <a:lnTo>
                    <a:pt x="10269" y="6327"/>
                  </a:lnTo>
                  <a:lnTo>
                    <a:pt x="10245" y="6303"/>
                  </a:lnTo>
                  <a:lnTo>
                    <a:pt x="9977" y="6303"/>
                  </a:lnTo>
                  <a:lnTo>
                    <a:pt x="9758" y="6352"/>
                  </a:lnTo>
                  <a:lnTo>
                    <a:pt x="9563" y="6400"/>
                  </a:lnTo>
                  <a:lnTo>
                    <a:pt x="9369" y="6473"/>
                  </a:lnTo>
                  <a:lnTo>
                    <a:pt x="9174" y="6546"/>
                  </a:lnTo>
                  <a:lnTo>
                    <a:pt x="8979" y="6668"/>
                  </a:lnTo>
                  <a:lnTo>
                    <a:pt x="8639" y="6911"/>
                  </a:lnTo>
                  <a:lnTo>
                    <a:pt x="8468" y="6668"/>
                  </a:lnTo>
                  <a:lnTo>
                    <a:pt x="8274" y="6425"/>
                  </a:lnTo>
                  <a:lnTo>
                    <a:pt x="7884" y="5987"/>
                  </a:lnTo>
                  <a:lnTo>
                    <a:pt x="6838" y="4770"/>
                  </a:lnTo>
                  <a:lnTo>
                    <a:pt x="6984" y="4648"/>
                  </a:lnTo>
                  <a:lnTo>
                    <a:pt x="7106" y="4502"/>
                  </a:lnTo>
                  <a:lnTo>
                    <a:pt x="7252" y="4308"/>
                  </a:lnTo>
                  <a:lnTo>
                    <a:pt x="7349" y="4113"/>
                  </a:lnTo>
                  <a:lnTo>
                    <a:pt x="7398" y="3894"/>
                  </a:lnTo>
                  <a:lnTo>
                    <a:pt x="7446" y="3675"/>
                  </a:lnTo>
                  <a:lnTo>
                    <a:pt x="7446" y="3456"/>
                  </a:lnTo>
                  <a:lnTo>
                    <a:pt x="7446" y="3213"/>
                  </a:lnTo>
                  <a:lnTo>
                    <a:pt x="7422" y="2994"/>
                  </a:lnTo>
                  <a:lnTo>
                    <a:pt x="7373" y="2775"/>
                  </a:lnTo>
                  <a:lnTo>
                    <a:pt x="7252" y="2312"/>
                  </a:lnTo>
                  <a:lnTo>
                    <a:pt x="7154" y="2093"/>
                  </a:lnTo>
                  <a:lnTo>
                    <a:pt x="7057" y="1899"/>
                  </a:lnTo>
                  <a:lnTo>
                    <a:pt x="6936" y="1704"/>
                  </a:lnTo>
                  <a:lnTo>
                    <a:pt x="6814" y="1509"/>
                  </a:lnTo>
                  <a:lnTo>
                    <a:pt x="6644" y="1339"/>
                  </a:lnTo>
                  <a:lnTo>
                    <a:pt x="6473" y="1193"/>
                  </a:lnTo>
                  <a:lnTo>
                    <a:pt x="6254" y="1072"/>
                  </a:lnTo>
                  <a:lnTo>
                    <a:pt x="6035" y="1023"/>
                  </a:lnTo>
                  <a:lnTo>
                    <a:pt x="5792" y="999"/>
                  </a:lnTo>
                  <a:lnTo>
                    <a:pt x="5573" y="1047"/>
                  </a:lnTo>
                  <a:lnTo>
                    <a:pt x="5354" y="999"/>
                  </a:lnTo>
                  <a:lnTo>
                    <a:pt x="5135" y="999"/>
                  </a:lnTo>
                  <a:lnTo>
                    <a:pt x="4940" y="1047"/>
                  </a:lnTo>
                  <a:lnTo>
                    <a:pt x="4770" y="1096"/>
                  </a:lnTo>
                  <a:lnTo>
                    <a:pt x="4575" y="1193"/>
                  </a:lnTo>
                  <a:lnTo>
                    <a:pt x="4429" y="1290"/>
                  </a:lnTo>
                  <a:lnTo>
                    <a:pt x="4259" y="1436"/>
                  </a:lnTo>
                  <a:lnTo>
                    <a:pt x="4113" y="1582"/>
                  </a:lnTo>
                  <a:lnTo>
                    <a:pt x="3991" y="1753"/>
                  </a:lnTo>
                  <a:lnTo>
                    <a:pt x="3870" y="1923"/>
                  </a:lnTo>
                  <a:lnTo>
                    <a:pt x="3772" y="2118"/>
                  </a:lnTo>
                  <a:lnTo>
                    <a:pt x="3675" y="2288"/>
                  </a:lnTo>
                  <a:lnTo>
                    <a:pt x="3602" y="2507"/>
                  </a:lnTo>
                  <a:lnTo>
                    <a:pt x="3529" y="2702"/>
                  </a:lnTo>
                  <a:lnTo>
                    <a:pt x="3505" y="2896"/>
                  </a:lnTo>
                  <a:lnTo>
                    <a:pt x="3480" y="3091"/>
                  </a:lnTo>
                  <a:lnTo>
                    <a:pt x="3456" y="3334"/>
                  </a:lnTo>
                  <a:lnTo>
                    <a:pt x="3480" y="3578"/>
                  </a:lnTo>
                  <a:lnTo>
                    <a:pt x="3529" y="3821"/>
                  </a:lnTo>
                  <a:lnTo>
                    <a:pt x="3578" y="4016"/>
                  </a:lnTo>
                  <a:lnTo>
                    <a:pt x="3675" y="4235"/>
                  </a:lnTo>
                  <a:lnTo>
                    <a:pt x="3772" y="4405"/>
                  </a:lnTo>
                  <a:lnTo>
                    <a:pt x="3894" y="4575"/>
                  </a:lnTo>
                  <a:lnTo>
                    <a:pt x="4040" y="4721"/>
                  </a:lnTo>
                  <a:lnTo>
                    <a:pt x="4210" y="4867"/>
                  </a:lnTo>
                  <a:lnTo>
                    <a:pt x="4381" y="4965"/>
                  </a:lnTo>
                  <a:lnTo>
                    <a:pt x="4575" y="5062"/>
                  </a:lnTo>
                  <a:lnTo>
                    <a:pt x="4770" y="5135"/>
                  </a:lnTo>
                  <a:lnTo>
                    <a:pt x="4989" y="5208"/>
                  </a:lnTo>
                  <a:lnTo>
                    <a:pt x="5232" y="5232"/>
                  </a:lnTo>
                  <a:lnTo>
                    <a:pt x="5719" y="5232"/>
                  </a:lnTo>
                  <a:lnTo>
                    <a:pt x="5889" y="5184"/>
                  </a:lnTo>
                  <a:lnTo>
                    <a:pt x="6084" y="5159"/>
                  </a:lnTo>
                  <a:lnTo>
                    <a:pt x="6400" y="5038"/>
                  </a:lnTo>
                  <a:lnTo>
                    <a:pt x="6838" y="5573"/>
                  </a:lnTo>
                  <a:lnTo>
                    <a:pt x="7276" y="6084"/>
                  </a:lnTo>
                  <a:lnTo>
                    <a:pt x="7738" y="6692"/>
                  </a:lnTo>
                  <a:lnTo>
                    <a:pt x="7982" y="6984"/>
                  </a:lnTo>
                  <a:lnTo>
                    <a:pt x="8103" y="7106"/>
                  </a:lnTo>
                  <a:lnTo>
                    <a:pt x="8249" y="7228"/>
                  </a:lnTo>
                  <a:lnTo>
                    <a:pt x="7982" y="7520"/>
                  </a:lnTo>
                  <a:lnTo>
                    <a:pt x="7738" y="7812"/>
                  </a:lnTo>
                  <a:lnTo>
                    <a:pt x="7519" y="8152"/>
                  </a:lnTo>
                  <a:lnTo>
                    <a:pt x="7325" y="8517"/>
                  </a:lnTo>
                  <a:lnTo>
                    <a:pt x="7179" y="8907"/>
                  </a:lnTo>
                  <a:lnTo>
                    <a:pt x="7081" y="9320"/>
                  </a:lnTo>
                  <a:lnTo>
                    <a:pt x="7009" y="9734"/>
                  </a:lnTo>
                  <a:lnTo>
                    <a:pt x="7009" y="10147"/>
                  </a:lnTo>
                  <a:lnTo>
                    <a:pt x="7009" y="10561"/>
                  </a:lnTo>
                  <a:lnTo>
                    <a:pt x="7081" y="10975"/>
                  </a:lnTo>
                  <a:lnTo>
                    <a:pt x="7154" y="11340"/>
                  </a:lnTo>
                  <a:lnTo>
                    <a:pt x="6984" y="11364"/>
                  </a:lnTo>
                  <a:lnTo>
                    <a:pt x="6814" y="11413"/>
                  </a:lnTo>
                  <a:lnTo>
                    <a:pt x="6449" y="11559"/>
                  </a:lnTo>
                  <a:lnTo>
                    <a:pt x="5792" y="11851"/>
                  </a:lnTo>
                  <a:lnTo>
                    <a:pt x="4916" y="12216"/>
                  </a:lnTo>
                  <a:lnTo>
                    <a:pt x="4064" y="12605"/>
                  </a:lnTo>
                  <a:lnTo>
                    <a:pt x="3602" y="12848"/>
                  </a:lnTo>
                  <a:lnTo>
                    <a:pt x="3432" y="12629"/>
                  </a:lnTo>
                  <a:lnTo>
                    <a:pt x="3261" y="12435"/>
                  </a:lnTo>
                  <a:lnTo>
                    <a:pt x="3091" y="12264"/>
                  </a:lnTo>
                  <a:lnTo>
                    <a:pt x="2872" y="12118"/>
                  </a:lnTo>
                  <a:lnTo>
                    <a:pt x="2653" y="12021"/>
                  </a:lnTo>
                  <a:lnTo>
                    <a:pt x="2434" y="11948"/>
                  </a:lnTo>
                  <a:lnTo>
                    <a:pt x="2191" y="11924"/>
                  </a:lnTo>
                  <a:lnTo>
                    <a:pt x="1923" y="11948"/>
                  </a:lnTo>
                  <a:lnTo>
                    <a:pt x="1777" y="11924"/>
                  </a:lnTo>
                  <a:lnTo>
                    <a:pt x="1631" y="11948"/>
                  </a:lnTo>
                  <a:lnTo>
                    <a:pt x="1461" y="11972"/>
                  </a:lnTo>
                  <a:lnTo>
                    <a:pt x="1315" y="12045"/>
                  </a:lnTo>
                  <a:lnTo>
                    <a:pt x="1023" y="12191"/>
                  </a:lnTo>
                  <a:lnTo>
                    <a:pt x="804" y="12386"/>
                  </a:lnTo>
                  <a:lnTo>
                    <a:pt x="633" y="12532"/>
                  </a:lnTo>
                  <a:lnTo>
                    <a:pt x="487" y="12678"/>
                  </a:lnTo>
                  <a:lnTo>
                    <a:pt x="366" y="12848"/>
                  </a:lnTo>
                  <a:lnTo>
                    <a:pt x="268" y="13043"/>
                  </a:lnTo>
                  <a:lnTo>
                    <a:pt x="171" y="13238"/>
                  </a:lnTo>
                  <a:lnTo>
                    <a:pt x="98" y="13432"/>
                  </a:lnTo>
                  <a:lnTo>
                    <a:pt x="49" y="13651"/>
                  </a:lnTo>
                  <a:lnTo>
                    <a:pt x="25" y="13846"/>
                  </a:lnTo>
                  <a:lnTo>
                    <a:pt x="1" y="14089"/>
                  </a:lnTo>
                  <a:lnTo>
                    <a:pt x="25" y="14308"/>
                  </a:lnTo>
                  <a:lnTo>
                    <a:pt x="74" y="14503"/>
                  </a:lnTo>
                  <a:lnTo>
                    <a:pt x="122" y="14722"/>
                  </a:lnTo>
                  <a:lnTo>
                    <a:pt x="195" y="14917"/>
                  </a:lnTo>
                  <a:lnTo>
                    <a:pt x="317" y="15087"/>
                  </a:lnTo>
                  <a:lnTo>
                    <a:pt x="439" y="15257"/>
                  </a:lnTo>
                  <a:lnTo>
                    <a:pt x="560" y="15428"/>
                  </a:lnTo>
                  <a:lnTo>
                    <a:pt x="706" y="15574"/>
                  </a:lnTo>
                  <a:lnTo>
                    <a:pt x="877" y="15695"/>
                  </a:lnTo>
                  <a:lnTo>
                    <a:pt x="1071" y="15817"/>
                  </a:lnTo>
                  <a:lnTo>
                    <a:pt x="1242" y="15914"/>
                  </a:lnTo>
                  <a:lnTo>
                    <a:pt x="1436" y="15987"/>
                  </a:lnTo>
                  <a:lnTo>
                    <a:pt x="1655" y="16036"/>
                  </a:lnTo>
                  <a:lnTo>
                    <a:pt x="1850" y="16085"/>
                  </a:lnTo>
                  <a:lnTo>
                    <a:pt x="2312" y="16085"/>
                  </a:lnTo>
                  <a:lnTo>
                    <a:pt x="2531" y="16036"/>
                  </a:lnTo>
                  <a:lnTo>
                    <a:pt x="2726" y="15963"/>
                  </a:lnTo>
                  <a:lnTo>
                    <a:pt x="2921" y="15890"/>
                  </a:lnTo>
                  <a:lnTo>
                    <a:pt x="3091" y="15793"/>
                  </a:lnTo>
                  <a:lnTo>
                    <a:pt x="3237" y="15671"/>
                  </a:lnTo>
                  <a:lnTo>
                    <a:pt x="3383" y="15525"/>
                  </a:lnTo>
                  <a:lnTo>
                    <a:pt x="3529" y="15355"/>
                  </a:lnTo>
                  <a:lnTo>
                    <a:pt x="3626" y="15184"/>
                  </a:lnTo>
                  <a:lnTo>
                    <a:pt x="3724" y="15014"/>
                  </a:lnTo>
                  <a:lnTo>
                    <a:pt x="3797" y="14819"/>
                  </a:lnTo>
                  <a:lnTo>
                    <a:pt x="3870" y="14625"/>
                  </a:lnTo>
                  <a:lnTo>
                    <a:pt x="3918" y="14406"/>
                  </a:lnTo>
                  <a:lnTo>
                    <a:pt x="3918" y="14211"/>
                  </a:lnTo>
                  <a:lnTo>
                    <a:pt x="3943" y="13992"/>
                  </a:lnTo>
                  <a:lnTo>
                    <a:pt x="3918" y="13773"/>
                  </a:lnTo>
                  <a:lnTo>
                    <a:pt x="3870" y="13530"/>
                  </a:lnTo>
                  <a:lnTo>
                    <a:pt x="3797" y="13311"/>
                  </a:lnTo>
                  <a:lnTo>
                    <a:pt x="4502" y="12970"/>
                  </a:lnTo>
                  <a:lnTo>
                    <a:pt x="5378" y="12581"/>
                  </a:lnTo>
                  <a:lnTo>
                    <a:pt x="6254" y="12216"/>
                  </a:lnTo>
                  <a:lnTo>
                    <a:pt x="6522" y="12118"/>
                  </a:lnTo>
                  <a:lnTo>
                    <a:pt x="6790" y="12021"/>
                  </a:lnTo>
                  <a:lnTo>
                    <a:pt x="7081" y="11924"/>
                  </a:lnTo>
                  <a:lnTo>
                    <a:pt x="7203" y="11851"/>
                  </a:lnTo>
                  <a:lnTo>
                    <a:pt x="7325" y="11778"/>
                  </a:lnTo>
                  <a:lnTo>
                    <a:pt x="7422" y="12021"/>
                  </a:lnTo>
                  <a:lnTo>
                    <a:pt x="7544" y="12240"/>
                  </a:lnTo>
                  <a:lnTo>
                    <a:pt x="7690" y="12459"/>
                  </a:lnTo>
                  <a:lnTo>
                    <a:pt x="7836" y="12678"/>
                  </a:lnTo>
                  <a:lnTo>
                    <a:pt x="8006" y="12873"/>
                  </a:lnTo>
                  <a:lnTo>
                    <a:pt x="8176" y="13043"/>
                  </a:lnTo>
                  <a:lnTo>
                    <a:pt x="8371" y="13213"/>
                  </a:lnTo>
                  <a:lnTo>
                    <a:pt x="8566" y="13384"/>
                  </a:lnTo>
                  <a:lnTo>
                    <a:pt x="8785" y="13530"/>
                  </a:lnTo>
                  <a:lnTo>
                    <a:pt x="9004" y="13651"/>
                  </a:lnTo>
                  <a:lnTo>
                    <a:pt x="9223" y="13773"/>
                  </a:lnTo>
                  <a:lnTo>
                    <a:pt x="9466" y="13870"/>
                  </a:lnTo>
                  <a:lnTo>
                    <a:pt x="9685" y="13968"/>
                  </a:lnTo>
                  <a:lnTo>
                    <a:pt x="9928" y="14041"/>
                  </a:lnTo>
                  <a:lnTo>
                    <a:pt x="10196" y="14114"/>
                  </a:lnTo>
                  <a:lnTo>
                    <a:pt x="10439" y="14162"/>
                  </a:lnTo>
                  <a:lnTo>
                    <a:pt x="10391" y="14308"/>
                  </a:lnTo>
                  <a:lnTo>
                    <a:pt x="10366" y="14454"/>
                  </a:lnTo>
                  <a:lnTo>
                    <a:pt x="10342" y="14844"/>
                  </a:lnTo>
                  <a:lnTo>
                    <a:pt x="10342" y="15209"/>
                  </a:lnTo>
                  <a:lnTo>
                    <a:pt x="10342" y="15963"/>
                  </a:lnTo>
                  <a:lnTo>
                    <a:pt x="10342" y="16936"/>
                  </a:lnTo>
                  <a:lnTo>
                    <a:pt x="10220" y="16961"/>
                  </a:lnTo>
                  <a:lnTo>
                    <a:pt x="10147" y="16985"/>
                  </a:lnTo>
                  <a:lnTo>
                    <a:pt x="10099" y="17034"/>
                  </a:lnTo>
                  <a:lnTo>
                    <a:pt x="10074" y="17082"/>
                  </a:lnTo>
                  <a:lnTo>
                    <a:pt x="10050" y="17155"/>
                  </a:lnTo>
                  <a:lnTo>
                    <a:pt x="9758" y="17253"/>
                  </a:lnTo>
                  <a:lnTo>
                    <a:pt x="9490" y="17399"/>
                  </a:lnTo>
                  <a:lnTo>
                    <a:pt x="9247" y="17569"/>
                  </a:lnTo>
                  <a:lnTo>
                    <a:pt x="9028" y="17763"/>
                  </a:lnTo>
                  <a:lnTo>
                    <a:pt x="8833" y="18007"/>
                  </a:lnTo>
                  <a:lnTo>
                    <a:pt x="8687" y="18299"/>
                  </a:lnTo>
                  <a:lnTo>
                    <a:pt x="8590" y="18591"/>
                  </a:lnTo>
                  <a:lnTo>
                    <a:pt x="8517" y="18907"/>
                  </a:lnTo>
                  <a:lnTo>
                    <a:pt x="8517" y="19126"/>
                  </a:lnTo>
                  <a:lnTo>
                    <a:pt x="8517" y="19345"/>
                  </a:lnTo>
                  <a:lnTo>
                    <a:pt x="8566" y="19564"/>
                  </a:lnTo>
                  <a:lnTo>
                    <a:pt x="8614" y="19783"/>
                  </a:lnTo>
                  <a:lnTo>
                    <a:pt x="8712" y="19978"/>
                  </a:lnTo>
                  <a:lnTo>
                    <a:pt x="8809" y="20172"/>
                  </a:lnTo>
                  <a:lnTo>
                    <a:pt x="8931" y="20343"/>
                  </a:lnTo>
                  <a:lnTo>
                    <a:pt x="9052" y="20513"/>
                  </a:lnTo>
                  <a:lnTo>
                    <a:pt x="9198" y="20659"/>
                  </a:lnTo>
                  <a:lnTo>
                    <a:pt x="9369" y="20805"/>
                  </a:lnTo>
                  <a:lnTo>
                    <a:pt x="9563" y="20927"/>
                  </a:lnTo>
                  <a:lnTo>
                    <a:pt x="9758" y="21024"/>
                  </a:lnTo>
                  <a:lnTo>
                    <a:pt x="9953" y="21121"/>
                  </a:lnTo>
                  <a:lnTo>
                    <a:pt x="10147" y="21170"/>
                  </a:lnTo>
                  <a:lnTo>
                    <a:pt x="10366" y="21219"/>
                  </a:lnTo>
                  <a:lnTo>
                    <a:pt x="10610" y="21243"/>
                  </a:lnTo>
                  <a:lnTo>
                    <a:pt x="10853" y="21243"/>
                  </a:lnTo>
                  <a:lnTo>
                    <a:pt x="11072" y="21194"/>
                  </a:lnTo>
                  <a:lnTo>
                    <a:pt x="11291" y="21146"/>
                  </a:lnTo>
                  <a:lnTo>
                    <a:pt x="11486" y="21073"/>
                  </a:lnTo>
                  <a:lnTo>
                    <a:pt x="11680" y="20975"/>
                  </a:lnTo>
                  <a:lnTo>
                    <a:pt x="11875" y="20854"/>
                  </a:lnTo>
                  <a:lnTo>
                    <a:pt x="12045" y="20708"/>
                  </a:lnTo>
                  <a:lnTo>
                    <a:pt x="12191" y="20537"/>
                  </a:lnTo>
                  <a:lnTo>
                    <a:pt x="12313" y="20367"/>
                  </a:lnTo>
                  <a:lnTo>
                    <a:pt x="12435" y="20172"/>
                  </a:lnTo>
                  <a:lnTo>
                    <a:pt x="12532" y="19978"/>
                  </a:lnTo>
                  <a:lnTo>
                    <a:pt x="12629" y="19783"/>
                  </a:lnTo>
                  <a:lnTo>
                    <a:pt x="12678" y="19564"/>
                  </a:lnTo>
                  <a:lnTo>
                    <a:pt x="12727" y="19345"/>
                  </a:lnTo>
                  <a:lnTo>
                    <a:pt x="12751" y="19126"/>
                  </a:lnTo>
                  <a:lnTo>
                    <a:pt x="12751" y="18883"/>
                  </a:lnTo>
                  <a:lnTo>
                    <a:pt x="12727" y="18712"/>
                  </a:lnTo>
                  <a:lnTo>
                    <a:pt x="12678" y="18518"/>
                  </a:lnTo>
                  <a:lnTo>
                    <a:pt x="12629" y="18347"/>
                  </a:lnTo>
                  <a:lnTo>
                    <a:pt x="12581" y="18177"/>
                  </a:lnTo>
                  <a:lnTo>
                    <a:pt x="12483" y="18031"/>
                  </a:lnTo>
                  <a:lnTo>
                    <a:pt x="12386" y="17885"/>
                  </a:lnTo>
                  <a:lnTo>
                    <a:pt x="12289" y="17739"/>
                  </a:lnTo>
                  <a:lnTo>
                    <a:pt x="12167" y="17617"/>
                  </a:lnTo>
                  <a:lnTo>
                    <a:pt x="11899" y="17374"/>
                  </a:lnTo>
                  <a:lnTo>
                    <a:pt x="11607" y="17180"/>
                  </a:lnTo>
                  <a:lnTo>
                    <a:pt x="11267" y="17058"/>
                  </a:lnTo>
                  <a:lnTo>
                    <a:pt x="10926" y="16961"/>
                  </a:lnTo>
                  <a:lnTo>
                    <a:pt x="10926" y="16717"/>
                  </a:lnTo>
                  <a:lnTo>
                    <a:pt x="10926" y="15598"/>
                  </a:lnTo>
                  <a:lnTo>
                    <a:pt x="10926" y="15014"/>
                  </a:lnTo>
                  <a:lnTo>
                    <a:pt x="10902" y="14649"/>
                  </a:lnTo>
                  <a:lnTo>
                    <a:pt x="10926" y="14454"/>
                  </a:lnTo>
                  <a:lnTo>
                    <a:pt x="10926" y="14381"/>
                  </a:lnTo>
                  <a:lnTo>
                    <a:pt x="10975" y="14308"/>
                  </a:lnTo>
                  <a:lnTo>
                    <a:pt x="10999" y="14211"/>
                  </a:lnTo>
                  <a:lnTo>
                    <a:pt x="11413" y="14187"/>
                  </a:lnTo>
                  <a:lnTo>
                    <a:pt x="11826" y="14114"/>
                  </a:lnTo>
                  <a:lnTo>
                    <a:pt x="11924" y="14114"/>
                  </a:lnTo>
                  <a:lnTo>
                    <a:pt x="11997" y="14089"/>
                  </a:lnTo>
                  <a:lnTo>
                    <a:pt x="12021" y="14065"/>
                  </a:lnTo>
                  <a:lnTo>
                    <a:pt x="12264" y="13992"/>
                  </a:lnTo>
                  <a:lnTo>
                    <a:pt x="12483" y="13919"/>
                  </a:lnTo>
                  <a:lnTo>
                    <a:pt x="12727" y="13822"/>
                  </a:lnTo>
                  <a:lnTo>
                    <a:pt x="12946" y="13700"/>
                  </a:lnTo>
                  <a:lnTo>
                    <a:pt x="13140" y="13578"/>
                  </a:lnTo>
                  <a:lnTo>
                    <a:pt x="13335" y="13432"/>
                  </a:lnTo>
                  <a:lnTo>
                    <a:pt x="13530" y="13286"/>
                  </a:lnTo>
                  <a:lnTo>
                    <a:pt x="13700" y="13116"/>
                  </a:lnTo>
                  <a:lnTo>
                    <a:pt x="13822" y="13140"/>
                  </a:lnTo>
                  <a:lnTo>
                    <a:pt x="13870" y="13116"/>
                  </a:lnTo>
                  <a:lnTo>
                    <a:pt x="13919" y="13067"/>
                  </a:lnTo>
                  <a:lnTo>
                    <a:pt x="13943" y="13043"/>
                  </a:lnTo>
                  <a:lnTo>
                    <a:pt x="13943" y="12970"/>
                  </a:lnTo>
                  <a:lnTo>
                    <a:pt x="13919" y="12921"/>
                  </a:lnTo>
                  <a:lnTo>
                    <a:pt x="14089" y="12727"/>
                  </a:lnTo>
                  <a:lnTo>
                    <a:pt x="14235" y="12508"/>
                  </a:lnTo>
                  <a:lnTo>
                    <a:pt x="14381" y="12289"/>
                  </a:lnTo>
                  <a:lnTo>
                    <a:pt x="14503" y="12045"/>
                  </a:lnTo>
                  <a:lnTo>
                    <a:pt x="14625" y="11802"/>
                  </a:lnTo>
                  <a:lnTo>
                    <a:pt x="14722" y="11559"/>
                  </a:lnTo>
                  <a:lnTo>
                    <a:pt x="14795" y="11315"/>
                  </a:lnTo>
                  <a:lnTo>
                    <a:pt x="14868" y="11048"/>
                  </a:lnTo>
                  <a:lnTo>
                    <a:pt x="14989" y="11096"/>
                  </a:lnTo>
                  <a:lnTo>
                    <a:pt x="15135" y="11145"/>
                  </a:lnTo>
                  <a:lnTo>
                    <a:pt x="15403" y="11169"/>
                  </a:lnTo>
                  <a:lnTo>
                    <a:pt x="16912" y="11364"/>
                  </a:lnTo>
                  <a:lnTo>
                    <a:pt x="17885" y="11510"/>
                  </a:lnTo>
                  <a:lnTo>
                    <a:pt x="17909" y="11753"/>
                  </a:lnTo>
                  <a:lnTo>
                    <a:pt x="17982" y="11997"/>
                  </a:lnTo>
                  <a:lnTo>
                    <a:pt x="18055" y="12264"/>
                  </a:lnTo>
                  <a:lnTo>
                    <a:pt x="18177" y="12483"/>
                  </a:lnTo>
                  <a:lnTo>
                    <a:pt x="18299" y="12678"/>
                  </a:lnTo>
                  <a:lnTo>
                    <a:pt x="18445" y="12848"/>
                  </a:lnTo>
                  <a:lnTo>
                    <a:pt x="18615" y="13019"/>
                  </a:lnTo>
                  <a:lnTo>
                    <a:pt x="18785" y="13140"/>
                  </a:lnTo>
                  <a:lnTo>
                    <a:pt x="18956" y="13262"/>
                  </a:lnTo>
                  <a:lnTo>
                    <a:pt x="19150" y="13359"/>
                  </a:lnTo>
                  <a:lnTo>
                    <a:pt x="19345" y="13432"/>
                  </a:lnTo>
                  <a:lnTo>
                    <a:pt x="19564" y="13481"/>
                  </a:lnTo>
                  <a:lnTo>
                    <a:pt x="19759" y="13505"/>
                  </a:lnTo>
                  <a:lnTo>
                    <a:pt x="19978" y="13530"/>
                  </a:lnTo>
                  <a:lnTo>
                    <a:pt x="20197" y="13530"/>
                  </a:lnTo>
                  <a:lnTo>
                    <a:pt x="20416" y="13505"/>
                  </a:lnTo>
                  <a:lnTo>
                    <a:pt x="20610" y="13457"/>
                  </a:lnTo>
                  <a:lnTo>
                    <a:pt x="20829" y="13384"/>
                  </a:lnTo>
                  <a:lnTo>
                    <a:pt x="21024" y="13311"/>
                  </a:lnTo>
                  <a:lnTo>
                    <a:pt x="21219" y="13189"/>
                  </a:lnTo>
                  <a:lnTo>
                    <a:pt x="21413" y="13067"/>
                  </a:lnTo>
                  <a:lnTo>
                    <a:pt x="21608" y="12921"/>
                  </a:lnTo>
                  <a:lnTo>
                    <a:pt x="21754" y="12751"/>
                  </a:lnTo>
                  <a:lnTo>
                    <a:pt x="21876" y="12581"/>
                  </a:lnTo>
                  <a:lnTo>
                    <a:pt x="21973" y="12386"/>
                  </a:lnTo>
                  <a:lnTo>
                    <a:pt x="22070" y="12191"/>
                  </a:lnTo>
                  <a:lnTo>
                    <a:pt x="22119" y="11997"/>
                  </a:lnTo>
                  <a:lnTo>
                    <a:pt x="22168" y="11778"/>
                  </a:lnTo>
                  <a:lnTo>
                    <a:pt x="22192" y="11583"/>
                  </a:lnTo>
                  <a:lnTo>
                    <a:pt x="22192" y="11364"/>
                  </a:lnTo>
                  <a:lnTo>
                    <a:pt x="22143" y="11145"/>
                  </a:lnTo>
                  <a:lnTo>
                    <a:pt x="22095" y="10926"/>
                  </a:lnTo>
                  <a:lnTo>
                    <a:pt x="22022" y="10731"/>
                  </a:lnTo>
                  <a:lnTo>
                    <a:pt x="21949" y="10537"/>
                  </a:lnTo>
                  <a:lnTo>
                    <a:pt x="21827" y="10342"/>
                  </a:lnTo>
                  <a:lnTo>
                    <a:pt x="21681" y="10172"/>
                  </a:lnTo>
                  <a:lnTo>
                    <a:pt x="21559" y="10050"/>
                  </a:lnTo>
                  <a:lnTo>
                    <a:pt x="21413" y="9928"/>
                  </a:lnTo>
                  <a:lnTo>
                    <a:pt x="21267" y="9831"/>
                  </a:lnTo>
                  <a:lnTo>
                    <a:pt x="21121" y="9734"/>
                  </a:lnTo>
                  <a:lnTo>
                    <a:pt x="20951" y="9661"/>
                  </a:lnTo>
                  <a:lnTo>
                    <a:pt x="20781" y="9612"/>
                  </a:lnTo>
                  <a:lnTo>
                    <a:pt x="20416" y="9515"/>
                  </a:lnTo>
                  <a:lnTo>
                    <a:pt x="20026" y="9466"/>
                  </a:lnTo>
                  <a:lnTo>
                    <a:pt x="19661" y="9490"/>
                  </a:lnTo>
                  <a:lnTo>
                    <a:pt x="19467" y="9515"/>
                  </a:lnTo>
                  <a:lnTo>
                    <a:pt x="19296" y="9563"/>
                  </a:lnTo>
                  <a:lnTo>
                    <a:pt x="19126" y="9636"/>
                  </a:lnTo>
                  <a:lnTo>
                    <a:pt x="18956" y="9709"/>
                  </a:lnTo>
                  <a:lnTo>
                    <a:pt x="18931" y="9709"/>
                  </a:lnTo>
                  <a:lnTo>
                    <a:pt x="18737" y="9807"/>
                  </a:lnTo>
                  <a:lnTo>
                    <a:pt x="18542" y="9928"/>
                  </a:lnTo>
                  <a:lnTo>
                    <a:pt x="18372" y="10074"/>
                  </a:lnTo>
                  <a:lnTo>
                    <a:pt x="18250" y="10245"/>
                  </a:lnTo>
                  <a:lnTo>
                    <a:pt x="18128" y="10415"/>
                  </a:lnTo>
                  <a:lnTo>
                    <a:pt x="18031" y="10610"/>
                  </a:lnTo>
                  <a:lnTo>
                    <a:pt x="17958" y="10804"/>
                  </a:lnTo>
                  <a:lnTo>
                    <a:pt x="17909" y="11023"/>
                  </a:lnTo>
                  <a:lnTo>
                    <a:pt x="16595" y="10853"/>
                  </a:lnTo>
                  <a:lnTo>
                    <a:pt x="15890" y="10756"/>
                  </a:lnTo>
                  <a:lnTo>
                    <a:pt x="15354" y="10707"/>
                  </a:lnTo>
                  <a:lnTo>
                    <a:pt x="15111" y="10683"/>
                  </a:lnTo>
                  <a:lnTo>
                    <a:pt x="14917" y="10707"/>
                  </a:lnTo>
                  <a:lnTo>
                    <a:pt x="14941" y="10366"/>
                  </a:lnTo>
                  <a:lnTo>
                    <a:pt x="14941" y="10001"/>
                  </a:lnTo>
                  <a:lnTo>
                    <a:pt x="14917" y="9636"/>
                  </a:lnTo>
                  <a:lnTo>
                    <a:pt x="14844" y="9296"/>
                  </a:lnTo>
                  <a:lnTo>
                    <a:pt x="14892" y="9247"/>
                  </a:lnTo>
                  <a:lnTo>
                    <a:pt x="14892" y="9223"/>
                  </a:lnTo>
                  <a:lnTo>
                    <a:pt x="14868" y="9174"/>
                  </a:lnTo>
                  <a:lnTo>
                    <a:pt x="14844" y="9150"/>
                  </a:lnTo>
                  <a:lnTo>
                    <a:pt x="14819" y="9126"/>
                  </a:lnTo>
                  <a:lnTo>
                    <a:pt x="14722" y="8858"/>
                  </a:lnTo>
                  <a:lnTo>
                    <a:pt x="14625" y="8590"/>
                  </a:lnTo>
                  <a:lnTo>
                    <a:pt x="14503" y="8323"/>
                  </a:lnTo>
                  <a:lnTo>
                    <a:pt x="14357" y="8079"/>
                  </a:lnTo>
                  <a:lnTo>
                    <a:pt x="14187" y="7860"/>
                  </a:lnTo>
                  <a:lnTo>
                    <a:pt x="14016" y="7641"/>
                  </a:lnTo>
                  <a:lnTo>
                    <a:pt x="13822" y="7447"/>
                  </a:lnTo>
                  <a:lnTo>
                    <a:pt x="13627" y="7252"/>
                  </a:lnTo>
                  <a:lnTo>
                    <a:pt x="13773" y="7179"/>
                  </a:lnTo>
                  <a:lnTo>
                    <a:pt x="13919" y="7106"/>
                  </a:lnTo>
                  <a:lnTo>
                    <a:pt x="14187" y="6887"/>
                  </a:lnTo>
                  <a:lnTo>
                    <a:pt x="14673" y="6425"/>
                  </a:lnTo>
                  <a:lnTo>
                    <a:pt x="15500" y="5695"/>
                  </a:lnTo>
                  <a:lnTo>
                    <a:pt x="15890" y="5330"/>
                  </a:lnTo>
                  <a:lnTo>
                    <a:pt x="16279" y="4940"/>
                  </a:lnTo>
                  <a:lnTo>
                    <a:pt x="16620" y="4600"/>
                  </a:lnTo>
                  <a:lnTo>
                    <a:pt x="16912" y="4235"/>
                  </a:lnTo>
                  <a:lnTo>
                    <a:pt x="17106" y="4283"/>
                  </a:lnTo>
                  <a:lnTo>
                    <a:pt x="17666" y="4283"/>
                  </a:lnTo>
                  <a:lnTo>
                    <a:pt x="17909" y="4259"/>
                  </a:lnTo>
                  <a:lnTo>
                    <a:pt x="18128" y="4235"/>
                  </a:lnTo>
                  <a:lnTo>
                    <a:pt x="18347" y="4162"/>
                  </a:lnTo>
                  <a:lnTo>
                    <a:pt x="18566" y="4089"/>
                  </a:lnTo>
                  <a:lnTo>
                    <a:pt x="18785" y="3991"/>
                  </a:lnTo>
                  <a:lnTo>
                    <a:pt x="18980" y="3894"/>
                  </a:lnTo>
                  <a:lnTo>
                    <a:pt x="19150" y="3772"/>
                  </a:lnTo>
                  <a:lnTo>
                    <a:pt x="19345" y="3626"/>
                  </a:lnTo>
                  <a:lnTo>
                    <a:pt x="19491" y="3480"/>
                  </a:lnTo>
                  <a:lnTo>
                    <a:pt x="19637" y="3310"/>
                  </a:lnTo>
                  <a:lnTo>
                    <a:pt x="19783" y="3140"/>
                  </a:lnTo>
                  <a:lnTo>
                    <a:pt x="19880" y="2945"/>
                  </a:lnTo>
                  <a:lnTo>
                    <a:pt x="19978" y="2726"/>
                  </a:lnTo>
                  <a:lnTo>
                    <a:pt x="20051" y="2531"/>
                  </a:lnTo>
                  <a:lnTo>
                    <a:pt x="20124" y="2288"/>
                  </a:lnTo>
                  <a:lnTo>
                    <a:pt x="20148" y="2069"/>
                  </a:lnTo>
                  <a:lnTo>
                    <a:pt x="20172" y="1874"/>
                  </a:lnTo>
                  <a:lnTo>
                    <a:pt x="20148" y="1680"/>
                  </a:lnTo>
                  <a:lnTo>
                    <a:pt x="20099" y="1485"/>
                  </a:lnTo>
                  <a:lnTo>
                    <a:pt x="20051" y="1290"/>
                  </a:lnTo>
                  <a:lnTo>
                    <a:pt x="19953" y="1120"/>
                  </a:lnTo>
                  <a:lnTo>
                    <a:pt x="19856" y="974"/>
                  </a:lnTo>
                  <a:lnTo>
                    <a:pt x="19759" y="804"/>
                  </a:lnTo>
                  <a:lnTo>
                    <a:pt x="19613" y="682"/>
                  </a:lnTo>
                  <a:lnTo>
                    <a:pt x="19467" y="536"/>
                  </a:lnTo>
                  <a:lnTo>
                    <a:pt x="19321" y="415"/>
                  </a:lnTo>
                  <a:lnTo>
                    <a:pt x="19150" y="317"/>
                  </a:lnTo>
                  <a:lnTo>
                    <a:pt x="18980" y="244"/>
                  </a:lnTo>
                  <a:lnTo>
                    <a:pt x="18810" y="171"/>
                  </a:lnTo>
                  <a:lnTo>
                    <a:pt x="18615" y="123"/>
                  </a:lnTo>
                  <a:lnTo>
                    <a:pt x="18420" y="74"/>
                  </a:lnTo>
                  <a:lnTo>
                    <a:pt x="18226" y="74"/>
                  </a:lnTo>
                  <a:lnTo>
                    <a:pt x="18104" y="25"/>
                  </a:lnTo>
                  <a:lnTo>
                    <a:pt x="1798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" name="群組 6"/>
          <p:cNvGrpSpPr/>
          <p:nvPr/>
        </p:nvGrpSpPr>
        <p:grpSpPr>
          <a:xfrm>
            <a:off x="4717466" y="2758501"/>
            <a:ext cx="4121734" cy="3858894"/>
            <a:chOff x="5482838" y="2110802"/>
            <a:chExt cx="2809875" cy="3592486"/>
          </a:xfrm>
        </p:grpSpPr>
        <p:sp>
          <p:nvSpPr>
            <p:cNvPr id="245" name="Google Shape;245;p47"/>
            <p:cNvSpPr/>
            <p:nvPr/>
          </p:nvSpPr>
          <p:spPr>
            <a:xfrm>
              <a:off x="6036984" y="3814733"/>
              <a:ext cx="1369800" cy="8769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33265" y="45896"/>
                  </a:moveTo>
                  <a:lnTo>
                    <a:pt x="0" y="58007"/>
                  </a:lnTo>
                  <a:lnTo>
                    <a:pt x="29081" y="120000"/>
                  </a:lnTo>
                  <a:lnTo>
                    <a:pt x="120000" y="72031"/>
                  </a:lnTo>
                  <a:lnTo>
                    <a:pt x="120000" y="0"/>
                  </a:lnTo>
                  <a:lnTo>
                    <a:pt x="33265" y="45896"/>
                  </a:lnTo>
                  <a:close/>
                </a:path>
              </a:pathLst>
            </a:custGeom>
            <a:solidFill>
              <a:srgbClr val="9B6B0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6" name="Google Shape;246;p47"/>
            <p:cNvSpPr/>
            <p:nvPr/>
          </p:nvSpPr>
          <p:spPr>
            <a:xfrm>
              <a:off x="5855294" y="2110802"/>
              <a:ext cx="2056473" cy="22455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0"/>
                  </a:moveTo>
                  <a:lnTo>
                    <a:pt x="0" y="0"/>
                  </a:lnTo>
                  <a:lnTo>
                    <a:pt x="0" y="120000"/>
                  </a:lnTo>
                  <a:lnTo>
                    <a:pt x="120000" y="93236"/>
                  </a:lnTo>
                  <a:lnTo>
                    <a:pt x="120000" y="0"/>
                  </a:lnTo>
                  <a:close/>
                </a:path>
              </a:pathLst>
            </a:custGeom>
            <a:solidFill>
              <a:srgbClr val="F9AC08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7" name="Google Shape;247;p47"/>
            <p:cNvSpPr/>
            <p:nvPr/>
          </p:nvSpPr>
          <p:spPr>
            <a:xfrm>
              <a:off x="6368918" y="4189760"/>
              <a:ext cx="1037700" cy="5019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120000"/>
                  </a:moveTo>
                  <a:lnTo>
                    <a:pt x="21414" y="35916"/>
                  </a:lnTo>
                  <a:lnTo>
                    <a:pt x="55622" y="36194"/>
                  </a:lnTo>
                  <a:lnTo>
                    <a:pt x="89158" y="3341"/>
                  </a:lnTo>
                  <a:lnTo>
                    <a:pt x="91582" y="0"/>
                  </a:lnTo>
                  <a:lnTo>
                    <a:pt x="119999" y="36194"/>
                  </a:lnTo>
                  <a:lnTo>
                    <a:pt x="0" y="120000"/>
                  </a:lnTo>
                  <a:close/>
                </a:path>
              </a:pathLst>
            </a:custGeom>
            <a:solidFill>
              <a:srgbClr val="C4870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8" name="Google Shape;248;p47"/>
            <p:cNvSpPr/>
            <p:nvPr/>
          </p:nvSpPr>
          <p:spPr>
            <a:xfrm>
              <a:off x="6554102" y="4189760"/>
              <a:ext cx="606900" cy="7956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22664"/>
                  </a:moveTo>
                  <a:lnTo>
                    <a:pt x="58963" y="119999"/>
                  </a:lnTo>
                  <a:lnTo>
                    <a:pt x="120000" y="0"/>
                  </a:lnTo>
                  <a:lnTo>
                    <a:pt x="0" y="22664"/>
                  </a:lnTo>
                  <a:close/>
                </a:path>
              </a:pathLst>
            </a:custGeom>
            <a:solidFill>
              <a:srgbClr val="FFB008">
                <a:alpha val="9392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1" name="Google Shape;251;p47"/>
            <p:cNvSpPr txBox="1"/>
            <p:nvPr/>
          </p:nvSpPr>
          <p:spPr>
            <a:xfrm>
              <a:off x="5799248" y="2876891"/>
              <a:ext cx="2181782" cy="152519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altLang="en-US" sz="2200" b="1" dirty="0" smtClean="0">
                  <a:solidFill>
                    <a:srgbClr val="E23867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Shadows Into Light"/>
                  <a:sym typeface="Shadows Into Light"/>
                </a:rPr>
                <a:t>推薦</a:t>
              </a:r>
              <a:r>
                <a:rPr lang="zh-TW" altLang="en-US" sz="2200" b="1" i="0" u="none" strike="noStrike" cap="none" dirty="0" smtClean="0">
                  <a:solidFill>
                    <a:srgbClr val="E23867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Shadows Into Light"/>
                  <a:sym typeface="Shadows Into Light"/>
                </a:rPr>
                <a:t>序二</a:t>
              </a:r>
              <a:r>
                <a:rPr lang="en-US" altLang="zh-TW" sz="2200" b="1" i="0" u="none" strike="noStrike" cap="none" dirty="0" smtClean="0">
                  <a:solidFill>
                    <a:srgbClr val="E23867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Shadows Into Light"/>
                  <a:sym typeface="Shadows Into Light"/>
                </a:rPr>
                <a:t>~</a:t>
              </a:r>
              <a:r>
                <a:rPr lang="zh-TW" altLang="en-US" sz="2200" b="1" i="0" u="none" strike="noStrike" cap="none" dirty="0" smtClean="0">
                  <a:solidFill>
                    <a:srgbClr val="E23867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Shadows Into Light"/>
                  <a:sym typeface="Shadows Into Light"/>
                </a:rPr>
                <a:t>六</a:t>
              </a:r>
              <a:endParaRPr lang="en-US" altLang="zh-TW" sz="2200" b="1" i="0" u="none" strike="noStrike" cap="none" dirty="0" smtClean="0">
                <a:solidFill>
                  <a:srgbClr val="E23867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Shadows Into Light"/>
                <a:sym typeface="Shadows Into Light"/>
              </a:endParaRP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altLang="en-US" sz="2200" b="1" dirty="0" smtClean="0">
                  <a:solidFill>
                    <a:srgbClr val="FFFF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Shadows Into Light"/>
                  <a:sym typeface="Shadows Into Light"/>
                </a:rPr>
                <a:t>需等待前者沒被錄取</a:t>
              </a:r>
              <a:endParaRPr lang="en-US" altLang="zh-TW" sz="2200" b="1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Shadows Into Light"/>
                <a:sym typeface="Shadows Into Light"/>
              </a:endParaRP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altLang="en-US" sz="2200" b="1" i="0" u="none" strike="noStrike" cap="none" dirty="0" smtClean="0">
                  <a:solidFill>
                    <a:srgbClr val="FFFF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Shadows Into Light"/>
                  <a:sym typeface="Shadows Into Light"/>
                </a:rPr>
                <a:t>等待各系第一輪後有缺</a:t>
              </a:r>
              <a:endParaRPr sz="2200" b="1" i="0" u="none" strike="noStrike" cap="none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Shadows Into Light"/>
                <a:sym typeface="Shadows Into Light"/>
              </a:endParaRPr>
            </a:p>
          </p:txBody>
        </p:sp>
        <p:pic>
          <p:nvPicPr>
            <p:cNvPr id="254" name="Google Shape;254;p47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5482838" y="5103213"/>
              <a:ext cx="2809875" cy="60007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59" name="Google Shape;259;p47"/>
          <p:cNvSpPr txBox="1">
            <a:spLocks noGrp="1"/>
          </p:cNvSpPr>
          <p:nvPr>
            <p:ph type="sldNum" idx="12"/>
          </p:nvPr>
        </p:nvSpPr>
        <p:spPr>
          <a:xfrm>
            <a:off x="4348076" y="6383554"/>
            <a:ext cx="548700" cy="39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200">
                <a:solidFill>
                  <a:srgbClr val="979CB8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49</a:t>
            </a:fld>
            <a:endParaRPr sz="1200">
              <a:solidFill>
                <a:srgbClr val="979CB8"/>
              </a:solidFill>
              <a:latin typeface="Shadows Into Light"/>
              <a:ea typeface="Shadows Into Light"/>
              <a:cs typeface="Shadows Into Light"/>
              <a:sym typeface="Shadows Into Light"/>
            </a:endParaRPr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46850" y="2864375"/>
            <a:ext cx="748466" cy="629662"/>
          </a:xfrm>
          <a:prstGeom prst="rect">
            <a:avLst/>
          </a:prstGeom>
        </p:spPr>
      </p:pic>
      <p:sp>
        <p:nvSpPr>
          <p:cNvPr id="30" name="Google Shape;420;p62"/>
          <p:cNvSpPr/>
          <p:nvPr/>
        </p:nvSpPr>
        <p:spPr>
          <a:xfrm rot="21200284">
            <a:off x="1763755" y="1667840"/>
            <a:ext cx="1363483" cy="1206712"/>
          </a:xfrm>
          <a:custGeom>
            <a:avLst/>
            <a:gdLst/>
            <a:ahLst/>
            <a:cxnLst/>
            <a:rect l="0" t="0" r="0" b="0"/>
            <a:pathLst>
              <a:path w="16717" h="15403" extrusionOk="0">
                <a:moveTo>
                  <a:pt x="9149" y="511"/>
                </a:moveTo>
                <a:lnTo>
                  <a:pt x="9587" y="560"/>
                </a:lnTo>
                <a:lnTo>
                  <a:pt x="10025" y="608"/>
                </a:lnTo>
                <a:lnTo>
                  <a:pt x="10439" y="681"/>
                </a:lnTo>
                <a:lnTo>
                  <a:pt x="10877" y="779"/>
                </a:lnTo>
                <a:lnTo>
                  <a:pt x="11290" y="900"/>
                </a:lnTo>
                <a:lnTo>
                  <a:pt x="11704" y="1046"/>
                </a:lnTo>
                <a:lnTo>
                  <a:pt x="12093" y="1217"/>
                </a:lnTo>
                <a:lnTo>
                  <a:pt x="12483" y="1411"/>
                </a:lnTo>
                <a:lnTo>
                  <a:pt x="12994" y="1703"/>
                </a:lnTo>
                <a:lnTo>
                  <a:pt x="13505" y="2020"/>
                </a:lnTo>
                <a:lnTo>
                  <a:pt x="13967" y="2360"/>
                </a:lnTo>
                <a:lnTo>
                  <a:pt x="14210" y="2555"/>
                </a:lnTo>
                <a:lnTo>
                  <a:pt x="14405" y="2750"/>
                </a:lnTo>
                <a:lnTo>
                  <a:pt x="14332" y="2871"/>
                </a:lnTo>
                <a:lnTo>
                  <a:pt x="14308" y="3017"/>
                </a:lnTo>
                <a:lnTo>
                  <a:pt x="14308" y="3066"/>
                </a:lnTo>
                <a:lnTo>
                  <a:pt x="14332" y="3090"/>
                </a:lnTo>
                <a:lnTo>
                  <a:pt x="14405" y="3139"/>
                </a:lnTo>
                <a:lnTo>
                  <a:pt x="14478" y="3139"/>
                </a:lnTo>
                <a:lnTo>
                  <a:pt x="14551" y="3090"/>
                </a:lnTo>
                <a:lnTo>
                  <a:pt x="14624" y="2993"/>
                </a:lnTo>
                <a:lnTo>
                  <a:pt x="14867" y="3285"/>
                </a:lnTo>
                <a:lnTo>
                  <a:pt x="14770" y="3358"/>
                </a:lnTo>
                <a:lnTo>
                  <a:pt x="14697" y="3431"/>
                </a:lnTo>
                <a:lnTo>
                  <a:pt x="14600" y="3601"/>
                </a:lnTo>
                <a:lnTo>
                  <a:pt x="14575" y="3674"/>
                </a:lnTo>
                <a:lnTo>
                  <a:pt x="14575" y="3723"/>
                </a:lnTo>
                <a:lnTo>
                  <a:pt x="14575" y="3772"/>
                </a:lnTo>
                <a:lnTo>
                  <a:pt x="14600" y="3796"/>
                </a:lnTo>
                <a:lnTo>
                  <a:pt x="14648" y="3796"/>
                </a:lnTo>
                <a:lnTo>
                  <a:pt x="14721" y="3772"/>
                </a:lnTo>
                <a:lnTo>
                  <a:pt x="14867" y="3699"/>
                </a:lnTo>
                <a:lnTo>
                  <a:pt x="15086" y="3601"/>
                </a:lnTo>
                <a:lnTo>
                  <a:pt x="15208" y="3820"/>
                </a:lnTo>
                <a:lnTo>
                  <a:pt x="15305" y="4064"/>
                </a:lnTo>
                <a:lnTo>
                  <a:pt x="15111" y="4137"/>
                </a:lnTo>
                <a:lnTo>
                  <a:pt x="15013" y="4185"/>
                </a:lnTo>
                <a:lnTo>
                  <a:pt x="14916" y="4234"/>
                </a:lnTo>
                <a:lnTo>
                  <a:pt x="14892" y="4307"/>
                </a:lnTo>
                <a:lnTo>
                  <a:pt x="14892" y="4380"/>
                </a:lnTo>
                <a:lnTo>
                  <a:pt x="14940" y="4429"/>
                </a:lnTo>
                <a:lnTo>
                  <a:pt x="15013" y="4453"/>
                </a:lnTo>
                <a:lnTo>
                  <a:pt x="15135" y="4453"/>
                </a:lnTo>
                <a:lnTo>
                  <a:pt x="15232" y="4429"/>
                </a:lnTo>
                <a:lnTo>
                  <a:pt x="15427" y="4380"/>
                </a:lnTo>
                <a:lnTo>
                  <a:pt x="15573" y="4915"/>
                </a:lnTo>
                <a:lnTo>
                  <a:pt x="15403" y="4964"/>
                </a:lnTo>
                <a:lnTo>
                  <a:pt x="15232" y="5061"/>
                </a:lnTo>
                <a:lnTo>
                  <a:pt x="15086" y="5183"/>
                </a:lnTo>
                <a:lnTo>
                  <a:pt x="15038" y="5256"/>
                </a:lnTo>
                <a:lnTo>
                  <a:pt x="15013" y="5329"/>
                </a:lnTo>
                <a:lnTo>
                  <a:pt x="15013" y="5378"/>
                </a:lnTo>
                <a:lnTo>
                  <a:pt x="15038" y="5402"/>
                </a:lnTo>
                <a:lnTo>
                  <a:pt x="15062" y="5426"/>
                </a:lnTo>
                <a:lnTo>
                  <a:pt x="15111" y="5451"/>
                </a:lnTo>
                <a:lnTo>
                  <a:pt x="15208" y="5451"/>
                </a:lnTo>
                <a:lnTo>
                  <a:pt x="15305" y="5426"/>
                </a:lnTo>
                <a:lnTo>
                  <a:pt x="15476" y="5353"/>
                </a:lnTo>
                <a:lnTo>
                  <a:pt x="15695" y="5305"/>
                </a:lnTo>
                <a:lnTo>
                  <a:pt x="15792" y="5743"/>
                </a:lnTo>
                <a:lnTo>
                  <a:pt x="15622" y="5816"/>
                </a:lnTo>
                <a:lnTo>
                  <a:pt x="15451" y="5864"/>
                </a:lnTo>
                <a:lnTo>
                  <a:pt x="15305" y="5937"/>
                </a:lnTo>
                <a:lnTo>
                  <a:pt x="15159" y="6035"/>
                </a:lnTo>
                <a:lnTo>
                  <a:pt x="15013" y="6132"/>
                </a:lnTo>
                <a:lnTo>
                  <a:pt x="15013" y="6181"/>
                </a:lnTo>
                <a:lnTo>
                  <a:pt x="15013" y="6205"/>
                </a:lnTo>
                <a:lnTo>
                  <a:pt x="15038" y="6229"/>
                </a:lnTo>
                <a:lnTo>
                  <a:pt x="15403" y="6229"/>
                </a:lnTo>
                <a:lnTo>
                  <a:pt x="15719" y="6181"/>
                </a:lnTo>
                <a:lnTo>
                  <a:pt x="15914" y="6156"/>
                </a:lnTo>
                <a:lnTo>
                  <a:pt x="16035" y="6594"/>
                </a:lnTo>
                <a:lnTo>
                  <a:pt x="15768" y="6691"/>
                </a:lnTo>
                <a:lnTo>
                  <a:pt x="15549" y="6764"/>
                </a:lnTo>
                <a:lnTo>
                  <a:pt x="15184" y="6910"/>
                </a:lnTo>
                <a:lnTo>
                  <a:pt x="15135" y="6935"/>
                </a:lnTo>
                <a:lnTo>
                  <a:pt x="15062" y="6983"/>
                </a:lnTo>
                <a:lnTo>
                  <a:pt x="15038" y="7032"/>
                </a:lnTo>
                <a:lnTo>
                  <a:pt x="15013" y="7081"/>
                </a:lnTo>
                <a:lnTo>
                  <a:pt x="15038" y="7056"/>
                </a:lnTo>
                <a:lnTo>
                  <a:pt x="15013" y="7105"/>
                </a:lnTo>
                <a:lnTo>
                  <a:pt x="15013" y="7129"/>
                </a:lnTo>
                <a:lnTo>
                  <a:pt x="15038" y="7154"/>
                </a:lnTo>
                <a:lnTo>
                  <a:pt x="15086" y="7202"/>
                </a:lnTo>
                <a:lnTo>
                  <a:pt x="15208" y="7227"/>
                </a:lnTo>
                <a:lnTo>
                  <a:pt x="15403" y="7227"/>
                </a:lnTo>
                <a:lnTo>
                  <a:pt x="15622" y="7178"/>
                </a:lnTo>
                <a:lnTo>
                  <a:pt x="15841" y="7129"/>
                </a:lnTo>
                <a:lnTo>
                  <a:pt x="16108" y="7056"/>
                </a:lnTo>
                <a:lnTo>
                  <a:pt x="16108" y="7397"/>
                </a:lnTo>
                <a:lnTo>
                  <a:pt x="16108" y="7713"/>
                </a:lnTo>
                <a:lnTo>
                  <a:pt x="16035" y="7713"/>
                </a:lnTo>
                <a:lnTo>
                  <a:pt x="15670" y="7762"/>
                </a:lnTo>
                <a:lnTo>
                  <a:pt x="15330" y="7786"/>
                </a:lnTo>
                <a:lnTo>
                  <a:pt x="14965" y="7835"/>
                </a:lnTo>
                <a:lnTo>
                  <a:pt x="14600" y="7932"/>
                </a:lnTo>
                <a:lnTo>
                  <a:pt x="14575" y="7957"/>
                </a:lnTo>
                <a:lnTo>
                  <a:pt x="14575" y="7981"/>
                </a:lnTo>
                <a:lnTo>
                  <a:pt x="14575" y="8005"/>
                </a:lnTo>
                <a:lnTo>
                  <a:pt x="14600" y="8030"/>
                </a:lnTo>
                <a:lnTo>
                  <a:pt x="15330" y="8151"/>
                </a:lnTo>
                <a:lnTo>
                  <a:pt x="15500" y="8176"/>
                </a:lnTo>
                <a:lnTo>
                  <a:pt x="15695" y="8200"/>
                </a:lnTo>
                <a:lnTo>
                  <a:pt x="15865" y="8176"/>
                </a:lnTo>
                <a:lnTo>
                  <a:pt x="16035" y="8127"/>
                </a:lnTo>
                <a:lnTo>
                  <a:pt x="16035" y="8176"/>
                </a:lnTo>
                <a:lnTo>
                  <a:pt x="15938" y="8565"/>
                </a:lnTo>
                <a:lnTo>
                  <a:pt x="15816" y="8930"/>
                </a:lnTo>
                <a:lnTo>
                  <a:pt x="15524" y="8881"/>
                </a:lnTo>
                <a:lnTo>
                  <a:pt x="15232" y="8833"/>
                </a:lnTo>
                <a:lnTo>
                  <a:pt x="15013" y="8784"/>
                </a:lnTo>
                <a:lnTo>
                  <a:pt x="14794" y="8760"/>
                </a:lnTo>
                <a:lnTo>
                  <a:pt x="14332" y="8784"/>
                </a:lnTo>
                <a:lnTo>
                  <a:pt x="14308" y="8784"/>
                </a:lnTo>
                <a:lnTo>
                  <a:pt x="14308" y="8808"/>
                </a:lnTo>
                <a:lnTo>
                  <a:pt x="14308" y="8833"/>
                </a:lnTo>
                <a:lnTo>
                  <a:pt x="14332" y="8833"/>
                </a:lnTo>
                <a:lnTo>
                  <a:pt x="14478" y="8881"/>
                </a:lnTo>
                <a:lnTo>
                  <a:pt x="14624" y="8954"/>
                </a:lnTo>
                <a:lnTo>
                  <a:pt x="14965" y="9125"/>
                </a:lnTo>
                <a:lnTo>
                  <a:pt x="15281" y="9271"/>
                </a:lnTo>
                <a:lnTo>
                  <a:pt x="15451" y="9319"/>
                </a:lnTo>
                <a:lnTo>
                  <a:pt x="15622" y="9368"/>
                </a:lnTo>
                <a:lnTo>
                  <a:pt x="15500" y="9636"/>
                </a:lnTo>
                <a:lnTo>
                  <a:pt x="15354" y="9903"/>
                </a:lnTo>
                <a:lnTo>
                  <a:pt x="15135" y="9782"/>
                </a:lnTo>
                <a:lnTo>
                  <a:pt x="14916" y="9684"/>
                </a:lnTo>
                <a:lnTo>
                  <a:pt x="14429" y="9563"/>
                </a:lnTo>
                <a:lnTo>
                  <a:pt x="14210" y="9490"/>
                </a:lnTo>
                <a:lnTo>
                  <a:pt x="13943" y="9441"/>
                </a:lnTo>
                <a:lnTo>
                  <a:pt x="13699" y="9417"/>
                </a:lnTo>
                <a:lnTo>
                  <a:pt x="13553" y="9417"/>
                </a:lnTo>
                <a:lnTo>
                  <a:pt x="13456" y="9465"/>
                </a:lnTo>
                <a:lnTo>
                  <a:pt x="13432" y="9490"/>
                </a:lnTo>
                <a:lnTo>
                  <a:pt x="13432" y="9514"/>
                </a:lnTo>
                <a:lnTo>
                  <a:pt x="13578" y="9636"/>
                </a:lnTo>
                <a:lnTo>
                  <a:pt x="13772" y="9733"/>
                </a:lnTo>
                <a:lnTo>
                  <a:pt x="14137" y="9855"/>
                </a:lnTo>
                <a:lnTo>
                  <a:pt x="14648" y="10049"/>
                </a:lnTo>
                <a:lnTo>
                  <a:pt x="14892" y="10147"/>
                </a:lnTo>
                <a:lnTo>
                  <a:pt x="15135" y="10244"/>
                </a:lnTo>
                <a:lnTo>
                  <a:pt x="14794" y="10706"/>
                </a:lnTo>
                <a:lnTo>
                  <a:pt x="14721" y="10658"/>
                </a:lnTo>
                <a:lnTo>
                  <a:pt x="14624" y="10633"/>
                </a:lnTo>
                <a:lnTo>
                  <a:pt x="14405" y="10560"/>
                </a:lnTo>
                <a:lnTo>
                  <a:pt x="13991" y="10512"/>
                </a:lnTo>
                <a:lnTo>
                  <a:pt x="13772" y="10439"/>
                </a:lnTo>
                <a:lnTo>
                  <a:pt x="13505" y="10366"/>
                </a:lnTo>
                <a:lnTo>
                  <a:pt x="13359" y="10341"/>
                </a:lnTo>
                <a:lnTo>
                  <a:pt x="13213" y="10317"/>
                </a:lnTo>
                <a:lnTo>
                  <a:pt x="13115" y="10341"/>
                </a:lnTo>
                <a:lnTo>
                  <a:pt x="12994" y="10390"/>
                </a:lnTo>
                <a:lnTo>
                  <a:pt x="12994" y="10414"/>
                </a:lnTo>
                <a:lnTo>
                  <a:pt x="13018" y="10536"/>
                </a:lnTo>
                <a:lnTo>
                  <a:pt x="13091" y="10609"/>
                </a:lnTo>
                <a:lnTo>
                  <a:pt x="13188" y="10682"/>
                </a:lnTo>
                <a:lnTo>
                  <a:pt x="13310" y="10731"/>
                </a:lnTo>
                <a:lnTo>
                  <a:pt x="13553" y="10828"/>
                </a:lnTo>
                <a:lnTo>
                  <a:pt x="13772" y="10877"/>
                </a:lnTo>
                <a:lnTo>
                  <a:pt x="14113" y="10998"/>
                </a:lnTo>
                <a:lnTo>
                  <a:pt x="14308" y="11047"/>
                </a:lnTo>
                <a:lnTo>
                  <a:pt x="14502" y="11071"/>
                </a:lnTo>
                <a:lnTo>
                  <a:pt x="14089" y="11509"/>
                </a:lnTo>
                <a:lnTo>
                  <a:pt x="13943" y="11412"/>
                </a:lnTo>
                <a:lnTo>
                  <a:pt x="13772" y="11339"/>
                </a:lnTo>
                <a:lnTo>
                  <a:pt x="13432" y="11242"/>
                </a:lnTo>
                <a:lnTo>
                  <a:pt x="13067" y="11144"/>
                </a:lnTo>
                <a:lnTo>
                  <a:pt x="12702" y="11071"/>
                </a:lnTo>
                <a:lnTo>
                  <a:pt x="12337" y="11047"/>
                </a:lnTo>
                <a:lnTo>
                  <a:pt x="11972" y="11096"/>
                </a:lnTo>
                <a:lnTo>
                  <a:pt x="11947" y="11096"/>
                </a:lnTo>
                <a:lnTo>
                  <a:pt x="11899" y="11120"/>
                </a:lnTo>
                <a:lnTo>
                  <a:pt x="11874" y="11193"/>
                </a:lnTo>
                <a:lnTo>
                  <a:pt x="11850" y="11266"/>
                </a:lnTo>
                <a:lnTo>
                  <a:pt x="11874" y="11290"/>
                </a:lnTo>
                <a:lnTo>
                  <a:pt x="11899" y="11363"/>
                </a:lnTo>
                <a:lnTo>
                  <a:pt x="11972" y="11412"/>
                </a:lnTo>
                <a:lnTo>
                  <a:pt x="12580" y="11509"/>
                </a:lnTo>
                <a:lnTo>
                  <a:pt x="12872" y="11582"/>
                </a:lnTo>
                <a:lnTo>
                  <a:pt x="13164" y="11655"/>
                </a:lnTo>
                <a:lnTo>
                  <a:pt x="13432" y="11753"/>
                </a:lnTo>
                <a:lnTo>
                  <a:pt x="13675" y="11850"/>
                </a:lnTo>
                <a:lnTo>
                  <a:pt x="13359" y="12118"/>
                </a:lnTo>
                <a:lnTo>
                  <a:pt x="13018" y="12337"/>
                </a:lnTo>
                <a:lnTo>
                  <a:pt x="12994" y="12288"/>
                </a:lnTo>
                <a:lnTo>
                  <a:pt x="12945" y="12239"/>
                </a:lnTo>
                <a:lnTo>
                  <a:pt x="12775" y="12166"/>
                </a:lnTo>
                <a:lnTo>
                  <a:pt x="12604" y="12142"/>
                </a:lnTo>
                <a:lnTo>
                  <a:pt x="12410" y="12118"/>
                </a:lnTo>
                <a:lnTo>
                  <a:pt x="12215" y="12069"/>
                </a:lnTo>
                <a:lnTo>
                  <a:pt x="11850" y="11947"/>
                </a:lnTo>
                <a:lnTo>
                  <a:pt x="11558" y="11826"/>
                </a:lnTo>
                <a:lnTo>
                  <a:pt x="11242" y="11704"/>
                </a:lnTo>
                <a:lnTo>
                  <a:pt x="11096" y="11655"/>
                </a:lnTo>
                <a:lnTo>
                  <a:pt x="10950" y="11607"/>
                </a:lnTo>
                <a:lnTo>
                  <a:pt x="10779" y="11582"/>
                </a:lnTo>
                <a:lnTo>
                  <a:pt x="10633" y="11582"/>
                </a:lnTo>
                <a:lnTo>
                  <a:pt x="10609" y="11607"/>
                </a:lnTo>
                <a:lnTo>
                  <a:pt x="10609" y="11655"/>
                </a:lnTo>
                <a:lnTo>
                  <a:pt x="10682" y="11753"/>
                </a:lnTo>
                <a:lnTo>
                  <a:pt x="10804" y="11874"/>
                </a:lnTo>
                <a:lnTo>
                  <a:pt x="10925" y="11947"/>
                </a:lnTo>
                <a:lnTo>
                  <a:pt x="11047" y="12045"/>
                </a:lnTo>
                <a:lnTo>
                  <a:pt x="11315" y="12166"/>
                </a:lnTo>
                <a:lnTo>
                  <a:pt x="11582" y="12288"/>
                </a:lnTo>
                <a:lnTo>
                  <a:pt x="11826" y="12385"/>
                </a:lnTo>
                <a:lnTo>
                  <a:pt x="12093" y="12483"/>
                </a:lnTo>
                <a:lnTo>
                  <a:pt x="12361" y="12556"/>
                </a:lnTo>
                <a:lnTo>
                  <a:pt x="12507" y="12580"/>
                </a:lnTo>
                <a:lnTo>
                  <a:pt x="12629" y="12580"/>
                </a:lnTo>
                <a:lnTo>
                  <a:pt x="12239" y="12799"/>
                </a:lnTo>
                <a:lnTo>
                  <a:pt x="11850" y="12969"/>
                </a:lnTo>
                <a:lnTo>
                  <a:pt x="11801" y="12921"/>
                </a:lnTo>
                <a:lnTo>
                  <a:pt x="11680" y="12823"/>
                </a:lnTo>
                <a:lnTo>
                  <a:pt x="11558" y="12775"/>
                </a:lnTo>
                <a:lnTo>
                  <a:pt x="11266" y="12677"/>
                </a:lnTo>
                <a:lnTo>
                  <a:pt x="10998" y="12604"/>
                </a:lnTo>
                <a:lnTo>
                  <a:pt x="10731" y="12531"/>
                </a:lnTo>
                <a:lnTo>
                  <a:pt x="10585" y="12458"/>
                </a:lnTo>
                <a:lnTo>
                  <a:pt x="10439" y="12385"/>
                </a:lnTo>
                <a:lnTo>
                  <a:pt x="10171" y="12239"/>
                </a:lnTo>
                <a:lnTo>
                  <a:pt x="10025" y="12166"/>
                </a:lnTo>
                <a:lnTo>
                  <a:pt x="9879" y="12118"/>
                </a:lnTo>
                <a:lnTo>
                  <a:pt x="9733" y="12093"/>
                </a:lnTo>
                <a:lnTo>
                  <a:pt x="9563" y="12093"/>
                </a:lnTo>
                <a:lnTo>
                  <a:pt x="9514" y="12118"/>
                </a:lnTo>
                <a:lnTo>
                  <a:pt x="9490" y="12142"/>
                </a:lnTo>
                <a:lnTo>
                  <a:pt x="9490" y="12191"/>
                </a:lnTo>
                <a:lnTo>
                  <a:pt x="9514" y="12215"/>
                </a:lnTo>
                <a:lnTo>
                  <a:pt x="9733" y="12410"/>
                </a:lnTo>
                <a:lnTo>
                  <a:pt x="9952" y="12580"/>
                </a:lnTo>
                <a:lnTo>
                  <a:pt x="10220" y="12750"/>
                </a:lnTo>
                <a:lnTo>
                  <a:pt x="10463" y="12872"/>
                </a:lnTo>
                <a:lnTo>
                  <a:pt x="10682" y="12969"/>
                </a:lnTo>
                <a:lnTo>
                  <a:pt x="10901" y="13042"/>
                </a:lnTo>
                <a:lnTo>
                  <a:pt x="11363" y="13188"/>
                </a:lnTo>
                <a:lnTo>
                  <a:pt x="10852" y="13359"/>
                </a:lnTo>
                <a:lnTo>
                  <a:pt x="10317" y="13505"/>
                </a:lnTo>
                <a:lnTo>
                  <a:pt x="10317" y="13480"/>
                </a:lnTo>
                <a:lnTo>
                  <a:pt x="10366" y="13359"/>
                </a:lnTo>
                <a:lnTo>
                  <a:pt x="10366" y="13310"/>
                </a:lnTo>
                <a:lnTo>
                  <a:pt x="10342" y="13261"/>
                </a:lnTo>
                <a:lnTo>
                  <a:pt x="10293" y="13213"/>
                </a:lnTo>
                <a:lnTo>
                  <a:pt x="10244" y="13164"/>
                </a:lnTo>
                <a:lnTo>
                  <a:pt x="9198" y="12604"/>
                </a:lnTo>
                <a:lnTo>
                  <a:pt x="9028" y="12507"/>
                </a:lnTo>
                <a:lnTo>
                  <a:pt x="8809" y="12410"/>
                </a:lnTo>
                <a:lnTo>
                  <a:pt x="8711" y="12385"/>
                </a:lnTo>
                <a:lnTo>
                  <a:pt x="8590" y="12361"/>
                </a:lnTo>
                <a:lnTo>
                  <a:pt x="8492" y="12385"/>
                </a:lnTo>
                <a:lnTo>
                  <a:pt x="8419" y="12434"/>
                </a:lnTo>
                <a:lnTo>
                  <a:pt x="8419" y="12458"/>
                </a:lnTo>
                <a:lnTo>
                  <a:pt x="8444" y="12556"/>
                </a:lnTo>
                <a:lnTo>
                  <a:pt x="8517" y="12629"/>
                </a:lnTo>
                <a:lnTo>
                  <a:pt x="8687" y="12799"/>
                </a:lnTo>
                <a:lnTo>
                  <a:pt x="9028" y="13042"/>
                </a:lnTo>
                <a:lnTo>
                  <a:pt x="9490" y="13334"/>
                </a:lnTo>
                <a:lnTo>
                  <a:pt x="9733" y="13456"/>
                </a:lnTo>
                <a:lnTo>
                  <a:pt x="10001" y="13553"/>
                </a:lnTo>
                <a:lnTo>
                  <a:pt x="9539" y="13651"/>
                </a:lnTo>
                <a:lnTo>
                  <a:pt x="9076" y="13699"/>
                </a:lnTo>
                <a:lnTo>
                  <a:pt x="9052" y="13651"/>
                </a:lnTo>
                <a:lnTo>
                  <a:pt x="8857" y="13480"/>
                </a:lnTo>
                <a:lnTo>
                  <a:pt x="8638" y="13334"/>
                </a:lnTo>
                <a:lnTo>
                  <a:pt x="8176" y="13067"/>
                </a:lnTo>
                <a:lnTo>
                  <a:pt x="7762" y="12799"/>
                </a:lnTo>
                <a:lnTo>
                  <a:pt x="7568" y="12677"/>
                </a:lnTo>
                <a:lnTo>
                  <a:pt x="7349" y="12604"/>
                </a:lnTo>
                <a:lnTo>
                  <a:pt x="7300" y="12604"/>
                </a:lnTo>
                <a:lnTo>
                  <a:pt x="7276" y="12653"/>
                </a:lnTo>
                <a:lnTo>
                  <a:pt x="7276" y="12775"/>
                </a:lnTo>
                <a:lnTo>
                  <a:pt x="7300" y="12872"/>
                </a:lnTo>
                <a:lnTo>
                  <a:pt x="7373" y="12969"/>
                </a:lnTo>
                <a:lnTo>
                  <a:pt x="7446" y="13042"/>
                </a:lnTo>
                <a:lnTo>
                  <a:pt x="7616" y="13213"/>
                </a:lnTo>
                <a:lnTo>
                  <a:pt x="7787" y="13334"/>
                </a:lnTo>
                <a:lnTo>
                  <a:pt x="8103" y="13553"/>
                </a:lnTo>
                <a:lnTo>
                  <a:pt x="8444" y="13748"/>
                </a:lnTo>
                <a:lnTo>
                  <a:pt x="8346" y="13748"/>
                </a:lnTo>
                <a:lnTo>
                  <a:pt x="7835" y="13772"/>
                </a:lnTo>
                <a:lnTo>
                  <a:pt x="7349" y="13724"/>
                </a:lnTo>
                <a:lnTo>
                  <a:pt x="7373" y="13699"/>
                </a:lnTo>
                <a:lnTo>
                  <a:pt x="7397" y="13651"/>
                </a:lnTo>
                <a:lnTo>
                  <a:pt x="7422" y="13578"/>
                </a:lnTo>
                <a:lnTo>
                  <a:pt x="7397" y="13529"/>
                </a:lnTo>
                <a:lnTo>
                  <a:pt x="7373" y="13456"/>
                </a:lnTo>
                <a:lnTo>
                  <a:pt x="7324" y="13383"/>
                </a:lnTo>
                <a:lnTo>
                  <a:pt x="7203" y="13286"/>
                </a:lnTo>
                <a:lnTo>
                  <a:pt x="6911" y="13091"/>
                </a:lnTo>
                <a:lnTo>
                  <a:pt x="6643" y="12872"/>
                </a:lnTo>
                <a:lnTo>
                  <a:pt x="6521" y="12799"/>
                </a:lnTo>
                <a:lnTo>
                  <a:pt x="6448" y="12750"/>
                </a:lnTo>
                <a:lnTo>
                  <a:pt x="6424" y="12702"/>
                </a:lnTo>
                <a:lnTo>
                  <a:pt x="6424" y="12677"/>
                </a:lnTo>
                <a:lnTo>
                  <a:pt x="6400" y="12677"/>
                </a:lnTo>
                <a:lnTo>
                  <a:pt x="6375" y="12702"/>
                </a:lnTo>
                <a:lnTo>
                  <a:pt x="6351" y="12775"/>
                </a:lnTo>
                <a:lnTo>
                  <a:pt x="6327" y="12823"/>
                </a:lnTo>
                <a:lnTo>
                  <a:pt x="6351" y="12969"/>
                </a:lnTo>
                <a:lnTo>
                  <a:pt x="6400" y="13042"/>
                </a:lnTo>
                <a:lnTo>
                  <a:pt x="6448" y="13140"/>
                </a:lnTo>
                <a:lnTo>
                  <a:pt x="6570" y="13286"/>
                </a:lnTo>
                <a:lnTo>
                  <a:pt x="6716" y="13432"/>
                </a:lnTo>
                <a:lnTo>
                  <a:pt x="6862" y="13553"/>
                </a:lnTo>
                <a:lnTo>
                  <a:pt x="7032" y="13675"/>
                </a:lnTo>
                <a:lnTo>
                  <a:pt x="7032" y="13675"/>
                </a:lnTo>
                <a:lnTo>
                  <a:pt x="6619" y="13578"/>
                </a:lnTo>
                <a:lnTo>
                  <a:pt x="6229" y="13456"/>
                </a:lnTo>
                <a:lnTo>
                  <a:pt x="5864" y="13334"/>
                </a:lnTo>
                <a:lnTo>
                  <a:pt x="5670" y="13286"/>
                </a:lnTo>
                <a:lnTo>
                  <a:pt x="5475" y="13261"/>
                </a:lnTo>
                <a:lnTo>
                  <a:pt x="5280" y="13237"/>
                </a:lnTo>
                <a:lnTo>
                  <a:pt x="5086" y="13261"/>
                </a:lnTo>
                <a:lnTo>
                  <a:pt x="4988" y="13286"/>
                </a:lnTo>
                <a:lnTo>
                  <a:pt x="4915" y="13334"/>
                </a:lnTo>
                <a:lnTo>
                  <a:pt x="4842" y="13407"/>
                </a:lnTo>
                <a:lnTo>
                  <a:pt x="4818" y="13505"/>
                </a:lnTo>
                <a:lnTo>
                  <a:pt x="4672" y="13651"/>
                </a:lnTo>
                <a:lnTo>
                  <a:pt x="4502" y="13797"/>
                </a:lnTo>
                <a:lnTo>
                  <a:pt x="4331" y="13943"/>
                </a:lnTo>
                <a:lnTo>
                  <a:pt x="4161" y="14064"/>
                </a:lnTo>
                <a:lnTo>
                  <a:pt x="3869" y="14259"/>
                </a:lnTo>
                <a:lnTo>
                  <a:pt x="3553" y="14405"/>
                </a:lnTo>
                <a:lnTo>
                  <a:pt x="3212" y="14551"/>
                </a:lnTo>
                <a:lnTo>
                  <a:pt x="2896" y="14648"/>
                </a:lnTo>
                <a:lnTo>
                  <a:pt x="2555" y="14745"/>
                </a:lnTo>
                <a:lnTo>
                  <a:pt x="2190" y="14818"/>
                </a:lnTo>
                <a:lnTo>
                  <a:pt x="1825" y="14867"/>
                </a:lnTo>
                <a:lnTo>
                  <a:pt x="1485" y="14891"/>
                </a:lnTo>
                <a:lnTo>
                  <a:pt x="1314" y="14891"/>
                </a:lnTo>
                <a:lnTo>
                  <a:pt x="1144" y="14867"/>
                </a:lnTo>
                <a:lnTo>
                  <a:pt x="1436" y="14672"/>
                </a:lnTo>
                <a:lnTo>
                  <a:pt x="1728" y="14453"/>
                </a:lnTo>
                <a:lnTo>
                  <a:pt x="1996" y="14210"/>
                </a:lnTo>
                <a:lnTo>
                  <a:pt x="2239" y="13991"/>
                </a:lnTo>
                <a:lnTo>
                  <a:pt x="2604" y="13626"/>
                </a:lnTo>
                <a:lnTo>
                  <a:pt x="2774" y="13432"/>
                </a:lnTo>
                <a:lnTo>
                  <a:pt x="2944" y="13188"/>
                </a:lnTo>
                <a:lnTo>
                  <a:pt x="3066" y="12945"/>
                </a:lnTo>
                <a:lnTo>
                  <a:pt x="3163" y="12702"/>
                </a:lnTo>
                <a:lnTo>
                  <a:pt x="3212" y="12458"/>
                </a:lnTo>
                <a:lnTo>
                  <a:pt x="3212" y="12337"/>
                </a:lnTo>
                <a:lnTo>
                  <a:pt x="3212" y="12215"/>
                </a:lnTo>
                <a:lnTo>
                  <a:pt x="3236" y="12118"/>
                </a:lnTo>
                <a:lnTo>
                  <a:pt x="3212" y="12045"/>
                </a:lnTo>
                <a:lnTo>
                  <a:pt x="3188" y="11972"/>
                </a:lnTo>
                <a:lnTo>
                  <a:pt x="3115" y="11923"/>
                </a:lnTo>
                <a:lnTo>
                  <a:pt x="2920" y="11826"/>
                </a:lnTo>
                <a:lnTo>
                  <a:pt x="2750" y="11704"/>
                </a:lnTo>
                <a:lnTo>
                  <a:pt x="2409" y="11461"/>
                </a:lnTo>
                <a:lnTo>
                  <a:pt x="2117" y="11169"/>
                </a:lnTo>
                <a:lnTo>
                  <a:pt x="1850" y="10852"/>
                </a:lnTo>
                <a:lnTo>
                  <a:pt x="1631" y="10512"/>
                </a:lnTo>
                <a:lnTo>
                  <a:pt x="1412" y="10147"/>
                </a:lnTo>
                <a:lnTo>
                  <a:pt x="1241" y="9757"/>
                </a:lnTo>
                <a:lnTo>
                  <a:pt x="1095" y="9368"/>
                </a:lnTo>
                <a:lnTo>
                  <a:pt x="949" y="8979"/>
                </a:lnTo>
                <a:lnTo>
                  <a:pt x="828" y="8565"/>
                </a:lnTo>
                <a:lnTo>
                  <a:pt x="755" y="8127"/>
                </a:lnTo>
                <a:lnTo>
                  <a:pt x="682" y="7689"/>
                </a:lnTo>
                <a:lnTo>
                  <a:pt x="657" y="7251"/>
                </a:lnTo>
                <a:lnTo>
                  <a:pt x="657" y="6837"/>
                </a:lnTo>
                <a:lnTo>
                  <a:pt x="706" y="6399"/>
                </a:lnTo>
                <a:lnTo>
                  <a:pt x="803" y="5986"/>
                </a:lnTo>
                <a:lnTo>
                  <a:pt x="925" y="5548"/>
                </a:lnTo>
                <a:lnTo>
                  <a:pt x="1120" y="5110"/>
                </a:lnTo>
                <a:lnTo>
                  <a:pt x="1339" y="4696"/>
                </a:lnTo>
                <a:lnTo>
                  <a:pt x="1606" y="4307"/>
                </a:lnTo>
                <a:lnTo>
                  <a:pt x="1898" y="3869"/>
                </a:lnTo>
                <a:lnTo>
                  <a:pt x="2166" y="3431"/>
                </a:lnTo>
                <a:lnTo>
                  <a:pt x="2434" y="3017"/>
                </a:lnTo>
                <a:lnTo>
                  <a:pt x="2604" y="2823"/>
                </a:lnTo>
                <a:lnTo>
                  <a:pt x="2774" y="2628"/>
                </a:lnTo>
                <a:lnTo>
                  <a:pt x="3115" y="2336"/>
                </a:lnTo>
                <a:lnTo>
                  <a:pt x="3431" y="2068"/>
                </a:lnTo>
                <a:lnTo>
                  <a:pt x="3772" y="1825"/>
                </a:lnTo>
                <a:lnTo>
                  <a:pt x="4137" y="1582"/>
                </a:lnTo>
                <a:lnTo>
                  <a:pt x="4502" y="1387"/>
                </a:lnTo>
                <a:lnTo>
                  <a:pt x="4867" y="1192"/>
                </a:lnTo>
                <a:lnTo>
                  <a:pt x="5256" y="1046"/>
                </a:lnTo>
                <a:lnTo>
                  <a:pt x="5670" y="900"/>
                </a:lnTo>
                <a:lnTo>
                  <a:pt x="6083" y="803"/>
                </a:lnTo>
                <a:lnTo>
                  <a:pt x="6497" y="706"/>
                </a:lnTo>
                <a:lnTo>
                  <a:pt x="6935" y="633"/>
                </a:lnTo>
                <a:lnTo>
                  <a:pt x="7373" y="584"/>
                </a:lnTo>
                <a:lnTo>
                  <a:pt x="7811" y="535"/>
                </a:lnTo>
                <a:lnTo>
                  <a:pt x="8249" y="511"/>
                </a:lnTo>
                <a:close/>
                <a:moveTo>
                  <a:pt x="8444" y="0"/>
                </a:moveTo>
                <a:lnTo>
                  <a:pt x="7641" y="24"/>
                </a:lnTo>
                <a:lnTo>
                  <a:pt x="6838" y="122"/>
                </a:lnTo>
                <a:lnTo>
                  <a:pt x="6351" y="195"/>
                </a:lnTo>
                <a:lnTo>
                  <a:pt x="5889" y="292"/>
                </a:lnTo>
                <a:lnTo>
                  <a:pt x="5426" y="414"/>
                </a:lnTo>
                <a:lnTo>
                  <a:pt x="4964" y="560"/>
                </a:lnTo>
                <a:lnTo>
                  <a:pt x="4502" y="730"/>
                </a:lnTo>
                <a:lnTo>
                  <a:pt x="4088" y="949"/>
                </a:lnTo>
                <a:lnTo>
                  <a:pt x="3674" y="1217"/>
                </a:lnTo>
                <a:lnTo>
                  <a:pt x="3285" y="1509"/>
                </a:lnTo>
                <a:lnTo>
                  <a:pt x="2823" y="1922"/>
                </a:lnTo>
                <a:lnTo>
                  <a:pt x="2385" y="2312"/>
                </a:lnTo>
                <a:lnTo>
                  <a:pt x="2166" y="2531"/>
                </a:lnTo>
                <a:lnTo>
                  <a:pt x="1947" y="2725"/>
                </a:lnTo>
                <a:lnTo>
                  <a:pt x="1752" y="2969"/>
                </a:lnTo>
                <a:lnTo>
                  <a:pt x="1582" y="3212"/>
                </a:lnTo>
                <a:lnTo>
                  <a:pt x="1266" y="3723"/>
                </a:lnTo>
                <a:lnTo>
                  <a:pt x="974" y="4283"/>
                </a:lnTo>
                <a:lnTo>
                  <a:pt x="682" y="4842"/>
                </a:lnTo>
                <a:lnTo>
                  <a:pt x="438" y="5402"/>
                </a:lnTo>
                <a:lnTo>
                  <a:pt x="341" y="5645"/>
                </a:lnTo>
                <a:lnTo>
                  <a:pt x="268" y="5889"/>
                </a:lnTo>
                <a:lnTo>
                  <a:pt x="195" y="6132"/>
                </a:lnTo>
                <a:lnTo>
                  <a:pt x="146" y="6375"/>
                </a:lnTo>
                <a:lnTo>
                  <a:pt x="122" y="6886"/>
                </a:lnTo>
                <a:lnTo>
                  <a:pt x="122" y="7397"/>
                </a:lnTo>
                <a:lnTo>
                  <a:pt x="171" y="7908"/>
                </a:lnTo>
                <a:lnTo>
                  <a:pt x="268" y="8419"/>
                </a:lnTo>
                <a:lnTo>
                  <a:pt x="390" y="8906"/>
                </a:lnTo>
                <a:lnTo>
                  <a:pt x="536" y="9392"/>
                </a:lnTo>
                <a:lnTo>
                  <a:pt x="682" y="9830"/>
                </a:lnTo>
                <a:lnTo>
                  <a:pt x="876" y="10244"/>
                </a:lnTo>
                <a:lnTo>
                  <a:pt x="1095" y="10658"/>
                </a:lnTo>
                <a:lnTo>
                  <a:pt x="1339" y="11047"/>
                </a:lnTo>
                <a:lnTo>
                  <a:pt x="1631" y="11412"/>
                </a:lnTo>
                <a:lnTo>
                  <a:pt x="1947" y="11728"/>
                </a:lnTo>
                <a:lnTo>
                  <a:pt x="2117" y="11874"/>
                </a:lnTo>
                <a:lnTo>
                  <a:pt x="2312" y="12020"/>
                </a:lnTo>
                <a:lnTo>
                  <a:pt x="2507" y="12142"/>
                </a:lnTo>
                <a:lnTo>
                  <a:pt x="2701" y="12239"/>
                </a:lnTo>
                <a:lnTo>
                  <a:pt x="2677" y="12458"/>
                </a:lnTo>
                <a:lnTo>
                  <a:pt x="2604" y="12653"/>
                </a:lnTo>
                <a:lnTo>
                  <a:pt x="2482" y="12848"/>
                </a:lnTo>
                <a:lnTo>
                  <a:pt x="2361" y="13042"/>
                </a:lnTo>
                <a:lnTo>
                  <a:pt x="2215" y="13213"/>
                </a:lnTo>
                <a:lnTo>
                  <a:pt x="2069" y="13359"/>
                </a:lnTo>
                <a:lnTo>
                  <a:pt x="1752" y="13675"/>
                </a:lnTo>
                <a:lnTo>
                  <a:pt x="1412" y="13967"/>
                </a:lnTo>
                <a:lnTo>
                  <a:pt x="1047" y="14259"/>
                </a:lnTo>
                <a:lnTo>
                  <a:pt x="828" y="14381"/>
                </a:lnTo>
                <a:lnTo>
                  <a:pt x="633" y="14478"/>
                </a:lnTo>
                <a:lnTo>
                  <a:pt x="414" y="14575"/>
                </a:lnTo>
                <a:lnTo>
                  <a:pt x="195" y="14648"/>
                </a:lnTo>
                <a:lnTo>
                  <a:pt x="98" y="14697"/>
                </a:lnTo>
                <a:lnTo>
                  <a:pt x="25" y="14794"/>
                </a:lnTo>
                <a:lnTo>
                  <a:pt x="0" y="14891"/>
                </a:lnTo>
                <a:lnTo>
                  <a:pt x="25" y="14989"/>
                </a:lnTo>
                <a:lnTo>
                  <a:pt x="49" y="15086"/>
                </a:lnTo>
                <a:lnTo>
                  <a:pt x="146" y="15159"/>
                </a:lnTo>
                <a:lnTo>
                  <a:pt x="244" y="15208"/>
                </a:lnTo>
                <a:lnTo>
                  <a:pt x="365" y="15208"/>
                </a:lnTo>
                <a:lnTo>
                  <a:pt x="414" y="15183"/>
                </a:lnTo>
                <a:lnTo>
                  <a:pt x="560" y="15256"/>
                </a:lnTo>
                <a:lnTo>
                  <a:pt x="682" y="15305"/>
                </a:lnTo>
                <a:lnTo>
                  <a:pt x="998" y="15378"/>
                </a:lnTo>
                <a:lnTo>
                  <a:pt x="1314" y="15402"/>
                </a:lnTo>
                <a:lnTo>
                  <a:pt x="1679" y="15402"/>
                </a:lnTo>
                <a:lnTo>
                  <a:pt x="2020" y="15354"/>
                </a:lnTo>
                <a:lnTo>
                  <a:pt x="2336" y="15305"/>
                </a:lnTo>
                <a:lnTo>
                  <a:pt x="2896" y="15183"/>
                </a:lnTo>
                <a:lnTo>
                  <a:pt x="3261" y="15062"/>
                </a:lnTo>
                <a:lnTo>
                  <a:pt x="3626" y="14916"/>
                </a:lnTo>
                <a:lnTo>
                  <a:pt x="3991" y="14770"/>
                </a:lnTo>
                <a:lnTo>
                  <a:pt x="4331" y="14575"/>
                </a:lnTo>
                <a:lnTo>
                  <a:pt x="4575" y="14429"/>
                </a:lnTo>
                <a:lnTo>
                  <a:pt x="4818" y="14259"/>
                </a:lnTo>
                <a:lnTo>
                  <a:pt x="5037" y="14040"/>
                </a:lnTo>
                <a:lnTo>
                  <a:pt x="5134" y="13918"/>
                </a:lnTo>
                <a:lnTo>
                  <a:pt x="5207" y="13797"/>
                </a:lnTo>
                <a:lnTo>
                  <a:pt x="5426" y="13821"/>
                </a:lnTo>
                <a:lnTo>
                  <a:pt x="5645" y="13845"/>
                </a:lnTo>
                <a:lnTo>
                  <a:pt x="6059" y="13967"/>
                </a:lnTo>
                <a:lnTo>
                  <a:pt x="6497" y="14113"/>
                </a:lnTo>
                <a:lnTo>
                  <a:pt x="6692" y="14186"/>
                </a:lnTo>
                <a:lnTo>
                  <a:pt x="6911" y="14235"/>
                </a:lnTo>
                <a:lnTo>
                  <a:pt x="7178" y="14283"/>
                </a:lnTo>
                <a:lnTo>
                  <a:pt x="7446" y="14308"/>
                </a:lnTo>
                <a:lnTo>
                  <a:pt x="7981" y="14332"/>
                </a:lnTo>
                <a:lnTo>
                  <a:pt x="8517" y="14308"/>
                </a:lnTo>
                <a:lnTo>
                  <a:pt x="9052" y="14259"/>
                </a:lnTo>
                <a:lnTo>
                  <a:pt x="9490" y="14210"/>
                </a:lnTo>
                <a:lnTo>
                  <a:pt x="9952" y="14137"/>
                </a:lnTo>
                <a:lnTo>
                  <a:pt x="10390" y="14040"/>
                </a:lnTo>
                <a:lnTo>
                  <a:pt x="10828" y="13918"/>
                </a:lnTo>
                <a:lnTo>
                  <a:pt x="11266" y="13797"/>
                </a:lnTo>
                <a:lnTo>
                  <a:pt x="11680" y="13651"/>
                </a:lnTo>
                <a:lnTo>
                  <a:pt x="12093" y="13480"/>
                </a:lnTo>
                <a:lnTo>
                  <a:pt x="12507" y="13286"/>
                </a:lnTo>
                <a:lnTo>
                  <a:pt x="12921" y="13067"/>
                </a:lnTo>
                <a:lnTo>
                  <a:pt x="13310" y="12823"/>
                </a:lnTo>
                <a:lnTo>
                  <a:pt x="13699" y="12556"/>
                </a:lnTo>
                <a:lnTo>
                  <a:pt x="14089" y="12264"/>
                </a:lnTo>
                <a:lnTo>
                  <a:pt x="14429" y="11947"/>
                </a:lnTo>
                <a:lnTo>
                  <a:pt x="14770" y="11607"/>
                </a:lnTo>
                <a:lnTo>
                  <a:pt x="15111" y="11266"/>
                </a:lnTo>
                <a:lnTo>
                  <a:pt x="15403" y="10901"/>
                </a:lnTo>
                <a:lnTo>
                  <a:pt x="15670" y="10512"/>
                </a:lnTo>
                <a:lnTo>
                  <a:pt x="15914" y="10098"/>
                </a:lnTo>
                <a:lnTo>
                  <a:pt x="16133" y="9684"/>
                </a:lnTo>
                <a:lnTo>
                  <a:pt x="16327" y="9246"/>
                </a:lnTo>
                <a:lnTo>
                  <a:pt x="16473" y="8808"/>
                </a:lnTo>
                <a:lnTo>
                  <a:pt x="16595" y="8346"/>
                </a:lnTo>
                <a:lnTo>
                  <a:pt x="16668" y="7884"/>
                </a:lnTo>
                <a:lnTo>
                  <a:pt x="16717" y="7421"/>
                </a:lnTo>
                <a:lnTo>
                  <a:pt x="16717" y="7178"/>
                </a:lnTo>
                <a:lnTo>
                  <a:pt x="16692" y="6959"/>
                </a:lnTo>
                <a:lnTo>
                  <a:pt x="16595" y="6497"/>
                </a:lnTo>
                <a:lnTo>
                  <a:pt x="16473" y="6035"/>
                </a:lnTo>
                <a:lnTo>
                  <a:pt x="16352" y="5597"/>
                </a:lnTo>
                <a:lnTo>
                  <a:pt x="16206" y="5134"/>
                </a:lnTo>
                <a:lnTo>
                  <a:pt x="16084" y="4672"/>
                </a:lnTo>
                <a:lnTo>
                  <a:pt x="15962" y="4210"/>
                </a:lnTo>
                <a:lnTo>
                  <a:pt x="15792" y="3772"/>
                </a:lnTo>
                <a:lnTo>
                  <a:pt x="15597" y="3358"/>
                </a:lnTo>
                <a:lnTo>
                  <a:pt x="15354" y="2993"/>
                </a:lnTo>
                <a:lnTo>
                  <a:pt x="15062" y="2652"/>
                </a:lnTo>
                <a:lnTo>
                  <a:pt x="14770" y="2336"/>
                </a:lnTo>
                <a:lnTo>
                  <a:pt x="14429" y="2044"/>
                </a:lnTo>
                <a:lnTo>
                  <a:pt x="14089" y="1776"/>
                </a:lnTo>
                <a:lnTo>
                  <a:pt x="13724" y="1509"/>
                </a:lnTo>
                <a:lnTo>
                  <a:pt x="13334" y="1265"/>
                </a:lnTo>
                <a:lnTo>
                  <a:pt x="12969" y="1046"/>
                </a:lnTo>
                <a:lnTo>
                  <a:pt x="12580" y="827"/>
                </a:lnTo>
                <a:lnTo>
                  <a:pt x="12166" y="633"/>
                </a:lnTo>
                <a:lnTo>
                  <a:pt x="11777" y="487"/>
                </a:lnTo>
                <a:lnTo>
                  <a:pt x="11363" y="341"/>
                </a:lnTo>
                <a:lnTo>
                  <a:pt x="10950" y="219"/>
                </a:lnTo>
                <a:lnTo>
                  <a:pt x="10512" y="146"/>
                </a:lnTo>
                <a:lnTo>
                  <a:pt x="10074" y="73"/>
                </a:lnTo>
                <a:lnTo>
                  <a:pt x="9271" y="0"/>
                </a:lnTo>
                <a:close/>
              </a:path>
            </a:pathLst>
          </a:custGeom>
          <a:solidFill>
            <a:srgbClr val="50567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lang="en-US" dirty="0" smtClean="0"/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lang="en-US" dirty="0" smtClean="0"/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lang="en-US" altLang="zh-TW" sz="1800" b="1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1800" b="1" dirty="0" smtClean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  <a:cs typeface="Calibri" panose="020F0502020204030204" pitchFamily="34" charset="0"/>
              </a:rPr>
              <a:t>     機會高</a:t>
            </a:r>
            <a:endParaRPr lang="en-US" altLang="zh-TW" sz="1800" b="1" dirty="0" smtClean="0">
              <a:solidFill>
                <a:srgbClr val="C00000"/>
              </a:solidFill>
              <a:latin typeface="微軟正黑體" pitchFamily="34" charset="-120"/>
              <a:ea typeface="微軟正黑體" pitchFamily="34" charset="-120"/>
              <a:cs typeface="Calibri" panose="020F0502020204030204" pitchFamily="34" charset="0"/>
            </a:endParaRPr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1800" b="1" dirty="0" smtClean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  <a:cs typeface="Calibri" panose="020F0502020204030204" pitchFamily="34" charset="0"/>
              </a:rPr>
              <a:t>    但非必上</a:t>
            </a:r>
            <a:endParaRPr lang="en-US" sz="1800" b="1" dirty="0" smtClean="0">
              <a:solidFill>
                <a:srgbClr val="C00000"/>
              </a:solidFill>
              <a:latin typeface="微軟正黑體" pitchFamily="34" charset="-120"/>
              <a:ea typeface="微軟正黑體" pitchFamily="34" charset="-120"/>
              <a:cs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zh-TW" altLang="en-US" smtClean="0"/>
              <a:t>參採學測科目數示例</a:t>
            </a:r>
            <a:endParaRPr lang="zh-TW" alt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6" t="13946" r="62672" b="37931"/>
          <a:stretch/>
        </p:blipFill>
        <p:spPr bwMode="auto">
          <a:xfrm>
            <a:off x="835570" y="1638046"/>
            <a:ext cx="5175215" cy="3832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文字方塊 3"/>
          <p:cNvSpPr txBox="1"/>
          <p:nvPr/>
        </p:nvSpPr>
        <p:spPr>
          <a:xfrm>
            <a:off x="1324279" y="930160"/>
            <a:ext cx="64954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個人申請學測科目數示例</a:t>
            </a:r>
            <a:r>
              <a:rPr lang="en-US" altLang="zh-TW" sz="4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1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1" t="65440" r="38793" b="29656"/>
          <a:stretch/>
        </p:blipFill>
        <p:spPr bwMode="auto">
          <a:xfrm>
            <a:off x="78822" y="5612527"/>
            <a:ext cx="8970582" cy="504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260"/>
          <a:stretch/>
        </p:blipFill>
        <p:spPr bwMode="auto">
          <a:xfrm>
            <a:off x="2885086" y="6132786"/>
            <a:ext cx="3957148" cy="50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橢圓 2"/>
          <p:cNvSpPr/>
          <p:nvPr/>
        </p:nvSpPr>
        <p:spPr>
          <a:xfrm>
            <a:off x="4449813" y="2695903"/>
            <a:ext cx="827694" cy="1734206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8846" y="3389586"/>
            <a:ext cx="877887" cy="8828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0209" y="4240923"/>
            <a:ext cx="780576" cy="6856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2659" y="5571716"/>
            <a:ext cx="6446745" cy="1090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81641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027950" y="582900"/>
            <a:ext cx="7088100" cy="910500"/>
          </a:xfrm>
        </p:spPr>
        <p:txBody>
          <a:bodyPr/>
          <a:lstStyle/>
          <a:p>
            <a:r>
              <a:rPr lang="en-US" altLang="zh-TW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3/3</a:t>
            </a:r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撕榜前</a:t>
            </a:r>
            <a:r>
              <a:rPr lang="en-US" altLang="zh-TW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…</a:t>
            </a:r>
            <a:endParaRPr lang="zh-TW" altLang="en-US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50</a:t>
            </a:fld>
            <a:endParaRPr lang="en"/>
          </a:p>
        </p:txBody>
      </p:sp>
      <p:sp>
        <p:nvSpPr>
          <p:cNvPr id="4" name="矩形 3"/>
          <p:cNvSpPr/>
          <p:nvPr/>
        </p:nvSpPr>
        <p:spPr>
          <a:xfrm>
            <a:off x="700644" y="1607502"/>
            <a:ext cx="5058889" cy="44627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381000">
              <a:spcBef>
                <a:spcPts val="600"/>
              </a:spcBef>
              <a:buClr>
                <a:srgbClr val="505670"/>
              </a:buClr>
              <a:buSzPts val="2400"/>
              <a:buFont typeface="Varela Round"/>
              <a:buChar char="▧"/>
            </a:pPr>
            <a:r>
              <a:rPr lang="zh-TW" altLang="en-US" sz="2400" b="1" dirty="0">
                <a:solidFill>
                  <a:srgbClr val="505670"/>
                </a:solidFill>
                <a:latin typeface="微軟正黑體" pitchFamily="34" charset="-120"/>
                <a:ea typeface="微軟正黑體" pitchFamily="34" charset="-120"/>
                <a:cs typeface="Varela Round"/>
                <a:sym typeface="Varela Round"/>
              </a:rPr>
              <a:t>透過網路上落點分析、查詢往年各校系錄取標準一覽表，幫助自己先聚焦有機會挑戰的</a:t>
            </a:r>
            <a:r>
              <a:rPr lang="zh-TW" altLang="en-US" sz="2400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  <a:cs typeface="Varela Round"/>
                <a:sym typeface="Varela Round"/>
              </a:rPr>
              <a:t>學校</a:t>
            </a:r>
            <a:r>
              <a:rPr lang="zh-TW" altLang="en-US" sz="2400" b="1" dirty="0" smtClean="0">
                <a:solidFill>
                  <a:srgbClr val="505670"/>
                </a:solidFill>
                <a:latin typeface="微軟正黑體" pitchFamily="34" charset="-120"/>
                <a:ea typeface="微軟正黑體" pitchFamily="34" charset="-120"/>
                <a:cs typeface="Varela Round"/>
                <a:sym typeface="Varela Round"/>
              </a:rPr>
              <a:t>。</a:t>
            </a:r>
            <a:endParaRPr lang="en-US" altLang="zh-TW" sz="2400" b="1" dirty="0" smtClean="0">
              <a:solidFill>
                <a:srgbClr val="505670"/>
              </a:solidFill>
              <a:latin typeface="微軟正黑體" pitchFamily="34" charset="-120"/>
              <a:ea typeface="微軟正黑體" pitchFamily="34" charset="-120"/>
              <a:cs typeface="Varela Round"/>
              <a:sym typeface="Varela Round"/>
            </a:endParaRPr>
          </a:p>
          <a:p>
            <a:pPr marL="457200" indent="-381000">
              <a:spcBef>
                <a:spcPts val="600"/>
              </a:spcBef>
              <a:buClr>
                <a:srgbClr val="505670"/>
              </a:buClr>
              <a:buSzPts val="2400"/>
              <a:buFont typeface="Varela Round"/>
              <a:buChar char="▧"/>
            </a:pPr>
            <a:r>
              <a:rPr lang="zh-TW" altLang="en-US" sz="2400" b="1" dirty="0" smtClean="0">
                <a:solidFill>
                  <a:srgbClr val="505670"/>
                </a:solidFill>
                <a:latin typeface="微軟正黑體" pitchFamily="34" charset="-120"/>
                <a:ea typeface="微軟正黑體" pitchFamily="34" charset="-120"/>
                <a:cs typeface="Varela Round"/>
                <a:sym typeface="Varela Round"/>
              </a:rPr>
              <a:t>排除不</a:t>
            </a:r>
            <a:r>
              <a:rPr lang="zh-TW" altLang="en-US" sz="2400" b="1" dirty="0">
                <a:solidFill>
                  <a:srgbClr val="505670"/>
                </a:solidFill>
                <a:latin typeface="微軟正黑體" pitchFamily="34" charset="-120"/>
                <a:ea typeface="微軟正黑體" pitchFamily="34" charset="-120"/>
                <a:cs typeface="Varela Round"/>
                <a:sym typeface="Varela Round"/>
              </a:rPr>
              <a:t>喜歡或無法接受的</a:t>
            </a:r>
            <a:r>
              <a:rPr lang="zh-TW" altLang="en-US" sz="2400" b="1" dirty="0" smtClean="0">
                <a:solidFill>
                  <a:srgbClr val="505670"/>
                </a:solidFill>
                <a:latin typeface="微軟正黑體" pitchFamily="34" charset="-120"/>
                <a:ea typeface="微軟正黑體" pitchFamily="34" charset="-120"/>
                <a:cs typeface="Varela Round"/>
                <a:sym typeface="Varela Round"/>
              </a:rPr>
              <a:t>學校。</a:t>
            </a:r>
            <a:endParaRPr lang="en-US" altLang="zh-TW" sz="2400" b="1" dirty="0" smtClean="0">
              <a:solidFill>
                <a:srgbClr val="505670"/>
              </a:solidFill>
              <a:latin typeface="微軟正黑體" pitchFamily="34" charset="-120"/>
              <a:ea typeface="微軟正黑體" pitchFamily="34" charset="-120"/>
              <a:cs typeface="Varela Round"/>
              <a:sym typeface="Varela Round"/>
            </a:endParaRPr>
          </a:p>
          <a:p>
            <a:pPr marL="457200" indent="-381000">
              <a:spcBef>
                <a:spcPts val="600"/>
              </a:spcBef>
              <a:buClr>
                <a:srgbClr val="505670"/>
              </a:buClr>
              <a:buSzPts val="2400"/>
              <a:buFont typeface="Varela Round"/>
              <a:buChar char="▧"/>
            </a:pPr>
            <a:r>
              <a:rPr lang="zh-TW" altLang="en-US" sz="2400" b="1" dirty="0" smtClean="0">
                <a:solidFill>
                  <a:srgbClr val="505670"/>
                </a:solidFill>
                <a:latin typeface="微軟正黑體" pitchFamily="34" charset="-120"/>
                <a:ea typeface="微軟正黑體" pitchFamily="34" charset="-120"/>
                <a:cs typeface="Varela Round"/>
                <a:sym typeface="Varela Round"/>
              </a:rPr>
              <a:t>確認剩餘學校</a:t>
            </a:r>
            <a:r>
              <a:rPr lang="zh-TW" altLang="en-US" sz="2400" b="1" dirty="0">
                <a:solidFill>
                  <a:srgbClr val="505670"/>
                </a:solidFill>
                <a:latin typeface="微軟正黑體" pitchFamily="34" charset="-120"/>
                <a:ea typeface="微軟正黑體" pitchFamily="34" charset="-120"/>
                <a:cs typeface="Varela Round"/>
                <a:sym typeface="Varela Round"/>
              </a:rPr>
              <a:t>，都</a:t>
            </a:r>
            <a:r>
              <a:rPr lang="zh-TW" altLang="en-US" sz="24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  <a:cs typeface="Varela Round"/>
                <a:sym typeface="Varela Round"/>
              </a:rPr>
              <a:t>至少有一個學</a:t>
            </a:r>
            <a:r>
              <a:rPr lang="zh-TW" altLang="en-US" sz="2400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  <a:cs typeface="Varela Round"/>
                <a:sym typeface="Varela Round"/>
              </a:rPr>
              <a:t>群</a:t>
            </a:r>
            <a:r>
              <a:rPr lang="zh-TW" altLang="en-US" sz="2400" b="1" dirty="0" smtClean="0">
                <a:solidFill>
                  <a:srgbClr val="505670"/>
                </a:solidFill>
                <a:latin typeface="微軟正黑體" pitchFamily="34" charset="-120"/>
                <a:ea typeface="微軟正黑體" pitchFamily="34" charset="-120"/>
                <a:cs typeface="Varela Round"/>
                <a:sym typeface="Varela Round"/>
              </a:rPr>
              <a:t>中的</a:t>
            </a:r>
            <a:r>
              <a:rPr lang="zh-TW" altLang="en-US" sz="2400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  <a:cs typeface="Varela Round"/>
                <a:sym typeface="Varela Round"/>
              </a:rPr>
              <a:t>至少一個科系是你符合檢定標準</a:t>
            </a:r>
            <a:r>
              <a:rPr lang="zh-TW" altLang="en-US" sz="2400" b="1" dirty="0" smtClean="0">
                <a:solidFill>
                  <a:srgbClr val="505670"/>
                </a:solidFill>
                <a:latin typeface="微軟正黑體" pitchFamily="34" charset="-120"/>
                <a:ea typeface="微軟正黑體" pitchFamily="34" charset="-120"/>
                <a:cs typeface="Varela Round"/>
                <a:sym typeface="Varela Round"/>
              </a:rPr>
              <a:t>，且是你</a:t>
            </a:r>
            <a:r>
              <a:rPr lang="zh-TW" altLang="en-US" sz="2400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  <a:cs typeface="Varela Round"/>
                <a:sym typeface="Varela Round"/>
              </a:rPr>
              <a:t>個人有興趣</a:t>
            </a:r>
            <a:r>
              <a:rPr lang="zh-TW" altLang="en-US" sz="2400" b="1" dirty="0" smtClean="0">
                <a:solidFill>
                  <a:srgbClr val="505670"/>
                </a:solidFill>
                <a:latin typeface="微軟正黑體" pitchFamily="34" charset="-120"/>
                <a:ea typeface="微軟正黑體" pitchFamily="34" charset="-120"/>
                <a:cs typeface="Varela Round"/>
                <a:sym typeface="Varela Round"/>
              </a:rPr>
              <a:t>的。</a:t>
            </a:r>
            <a:endParaRPr lang="en-US" altLang="zh-TW" sz="2400" b="1" dirty="0">
              <a:solidFill>
                <a:srgbClr val="505670"/>
              </a:solidFill>
              <a:latin typeface="微軟正黑體" pitchFamily="34" charset="-120"/>
              <a:ea typeface="微軟正黑體" pitchFamily="34" charset="-120"/>
              <a:cs typeface="Varela Round"/>
              <a:sym typeface="Varela Round"/>
            </a:endParaRPr>
          </a:p>
          <a:p>
            <a:pPr marL="457200" indent="-381000">
              <a:spcBef>
                <a:spcPts val="600"/>
              </a:spcBef>
              <a:buClr>
                <a:srgbClr val="505670"/>
              </a:buClr>
              <a:buSzPts val="2400"/>
              <a:buFont typeface="Varela Round"/>
              <a:buChar char="▧"/>
            </a:pPr>
            <a:r>
              <a:rPr lang="zh-TW" altLang="en-US" sz="2400" b="1" dirty="0" smtClean="0">
                <a:solidFill>
                  <a:srgbClr val="505670"/>
                </a:solidFill>
                <a:latin typeface="微軟正黑體" pitchFamily="34" charset="-120"/>
                <a:ea typeface="微軟正黑體" pitchFamily="34" charset="-120"/>
                <a:cs typeface="Varela Round"/>
                <a:sym typeface="Varela Round"/>
              </a:rPr>
              <a:t>依據個人喜好</a:t>
            </a:r>
            <a:r>
              <a:rPr lang="en-US" altLang="zh-TW" sz="2400" b="1" dirty="0" smtClean="0">
                <a:solidFill>
                  <a:srgbClr val="505670"/>
                </a:solidFill>
                <a:latin typeface="微軟正黑體" pitchFamily="34" charset="-120"/>
                <a:ea typeface="微軟正黑體" pitchFamily="34" charset="-120"/>
                <a:cs typeface="Varela Round"/>
                <a:sym typeface="Varela Round"/>
              </a:rPr>
              <a:t>(</a:t>
            </a:r>
            <a:r>
              <a:rPr lang="zh-TW" altLang="en-US" sz="2400" b="1" dirty="0" smtClean="0">
                <a:solidFill>
                  <a:srgbClr val="505670"/>
                </a:solidFill>
                <a:latin typeface="微軟正黑體" pitchFamily="34" charset="-120"/>
                <a:ea typeface="微軟正黑體" pitchFamily="34" charset="-120"/>
                <a:cs typeface="Varela Round"/>
                <a:sym typeface="Varela Round"/>
              </a:rPr>
              <a:t>學校偏好、可填科系的興趣程度、個人通過檢定的學系數</a:t>
            </a:r>
            <a:r>
              <a:rPr lang="en-US" altLang="zh-TW" sz="2400" b="1" dirty="0" smtClean="0">
                <a:solidFill>
                  <a:srgbClr val="505670"/>
                </a:solidFill>
                <a:latin typeface="微軟正黑體" pitchFamily="34" charset="-120"/>
                <a:ea typeface="微軟正黑體" pitchFamily="34" charset="-120"/>
                <a:cs typeface="Varela Round"/>
                <a:sym typeface="Varela Round"/>
              </a:rPr>
              <a:t>…</a:t>
            </a:r>
            <a:r>
              <a:rPr lang="zh-TW" altLang="en-US" sz="2400" b="1" dirty="0" smtClean="0">
                <a:solidFill>
                  <a:srgbClr val="505670"/>
                </a:solidFill>
                <a:latin typeface="微軟正黑體" pitchFamily="34" charset="-120"/>
                <a:ea typeface="微軟正黑體" pitchFamily="34" charset="-120"/>
                <a:cs typeface="Varela Round"/>
                <a:sym typeface="Varela Round"/>
              </a:rPr>
              <a:t>等</a:t>
            </a:r>
            <a:r>
              <a:rPr lang="en-US" altLang="zh-TW" sz="2400" b="1" dirty="0" smtClean="0">
                <a:solidFill>
                  <a:srgbClr val="505670"/>
                </a:solidFill>
                <a:latin typeface="微軟正黑體" pitchFamily="34" charset="-120"/>
                <a:ea typeface="微軟正黑體" pitchFamily="34" charset="-120"/>
                <a:cs typeface="Varela Round"/>
                <a:sym typeface="Varela Round"/>
              </a:rPr>
              <a:t>)</a:t>
            </a:r>
            <a:r>
              <a:rPr lang="zh-TW" altLang="en-US" sz="2400" b="1" dirty="0" smtClean="0">
                <a:solidFill>
                  <a:srgbClr val="505670"/>
                </a:solidFill>
                <a:latin typeface="微軟正黑體" pitchFamily="34" charset="-120"/>
                <a:ea typeface="微軟正黑體" pitchFamily="34" charset="-120"/>
                <a:cs typeface="Varela Round"/>
                <a:sym typeface="Varela Round"/>
              </a:rPr>
              <a:t>，排出</a:t>
            </a:r>
            <a:r>
              <a:rPr lang="zh-TW" altLang="en-US" sz="2400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  <a:cs typeface="Varela Round"/>
                <a:sym typeface="Varela Round"/>
              </a:rPr>
              <a:t>學校的志願序</a:t>
            </a:r>
            <a:r>
              <a:rPr lang="zh-TW" altLang="en-US" sz="2400" b="1" dirty="0" smtClean="0">
                <a:solidFill>
                  <a:srgbClr val="505670"/>
                </a:solidFill>
                <a:latin typeface="微軟正黑體" pitchFamily="34" charset="-120"/>
                <a:ea typeface="微軟正黑體" pitchFamily="34" charset="-120"/>
                <a:cs typeface="Varela Round"/>
                <a:sym typeface="Varela Round"/>
              </a:rPr>
              <a:t>。</a:t>
            </a:r>
            <a:endParaRPr lang="en-US" altLang="zh-TW" sz="2400" b="1" dirty="0" smtClean="0">
              <a:solidFill>
                <a:srgbClr val="505670"/>
              </a:solidFill>
              <a:latin typeface="微軟正黑體" pitchFamily="34" charset="-120"/>
              <a:ea typeface="微軟正黑體" pitchFamily="34" charset="-120"/>
              <a:cs typeface="Varela Round"/>
              <a:sym typeface="Varela Round"/>
            </a:endParaRPr>
          </a:p>
          <a:p>
            <a:pPr marL="457200" indent="-381000">
              <a:spcBef>
                <a:spcPts val="600"/>
              </a:spcBef>
              <a:buClr>
                <a:srgbClr val="505670"/>
              </a:buClr>
              <a:buSzPts val="2400"/>
              <a:buFont typeface="Varela Round"/>
              <a:buChar char="▧"/>
            </a:pPr>
            <a:r>
              <a:rPr lang="zh-TW" altLang="en-US" sz="2400" b="1" dirty="0" smtClean="0">
                <a:solidFill>
                  <a:srgbClr val="505670"/>
                </a:solidFill>
                <a:latin typeface="微軟正黑體" pitchFamily="34" charset="-120"/>
                <a:ea typeface="微軟正黑體" pitchFamily="34" charset="-120"/>
                <a:cs typeface="Varela Round"/>
                <a:sym typeface="Varela Round"/>
              </a:rPr>
              <a:t>是否能接受成為某校的第二推薦</a:t>
            </a:r>
            <a:r>
              <a:rPr lang="en-US" altLang="zh-TW" sz="2400" b="1" dirty="0" smtClean="0">
                <a:solidFill>
                  <a:srgbClr val="505670"/>
                </a:solidFill>
                <a:latin typeface="微軟正黑體" pitchFamily="34" charset="-120"/>
                <a:ea typeface="微軟正黑體" pitchFamily="34" charset="-120"/>
                <a:cs typeface="Varela Round"/>
                <a:sym typeface="Varela Round"/>
              </a:rPr>
              <a:t>?</a:t>
            </a:r>
            <a:endParaRPr lang="en-US" altLang="zh-TW" sz="2400" b="1" dirty="0">
              <a:solidFill>
                <a:srgbClr val="505670"/>
              </a:solidFill>
              <a:latin typeface="微軟正黑體" pitchFamily="34" charset="-120"/>
              <a:ea typeface="微軟正黑體" pitchFamily="34" charset="-120"/>
              <a:cs typeface="Varela Round"/>
              <a:sym typeface="Varela Round"/>
            </a:endParaRPr>
          </a:p>
        </p:txBody>
      </p:sp>
      <p:graphicFrame>
        <p:nvGraphicFramePr>
          <p:cNvPr id="5" name="表格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86834281"/>
              </p:ext>
            </p:extLst>
          </p:nvPr>
        </p:nvGraphicFramePr>
        <p:xfrm>
          <a:off x="5941622" y="1753260"/>
          <a:ext cx="2881744" cy="3291840"/>
        </p:xfrm>
        <a:graphic>
          <a:graphicData uri="http://schemas.openxmlformats.org/drawingml/2006/table">
            <a:tbl>
              <a:tblPr firstRow="1" bandRow="1">
                <a:tableStyleId>{141D8CDC-9986-4B95-A12B-B69ACFC05F85}</a:tableStyleId>
              </a:tblPr>
              <a:tblGrid>
                <a:gridCol w="494804"/>
                <a:gridCol w="795647"/>
                <a:gridCol w="593766"/>
                <a:gridCol w="997527"/>
              </a:tblGrid>
              <a:tr h="370840"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學校</a:t>
                      </a:r>
                      <a:endParaRPr lang="zh-TW" altLang="en-US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學群</a:t>
                      </a:r>
                      <a:endParaRPr lang="zh-TW" altLang="en-US" dirty="0"/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通過檢定的學系數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dirty="0" smtClean="0"/>
                        <a:t>1</a:t>
                      </a:r>
                      <a:endParaRPr lang="zh-TW" altLang="en-US" sz="20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中央</a:t>
                      </a:r>
                      <a:endParaRPr lang="zh-TW" altLang="en-US" sz="20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二</a:t>
                      </a:r>
                      <a:endParaRPr lang="zh-TW" altLang="en-US" sz="20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10</a:t>
                      </a:r>
                      <a:endParaRPr lang="zh-TW" altLang="en-US" sz="20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dirty="0" smtClean="0"/>
                        <a:t>2</a:t>
                      </a:r>
                      <a:endParaRPr lang="zh-TW" altLang="en-US" sz="20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中央</a:t>
                      </a:r>
                      <a:endParaRPr lang="zh-TW" altLang="en-US" sz="20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三</a:t>
                      </a:r>
                      <a:endParaRPr lang="zh-TW" altLang="en-US" sz="20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</a:t>
                      </a:r>
                      <a:endParaRPr lang="zh-TW" altLang="en-US" sz="20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dirty="0" smtClean="0"/>
                        <a:t>3</a:t>
                      </a:r>
                      <a:endParaRPr lang="zh-TW" altLang="en-US" sz="20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師大</a:t>
                      </a:r>
                      <a:endParaRPr lang="zh-TW" altLang="en-US" sz="20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二</a:t>
                      </a:r>
                      <a:endParaRPr lang="zh-TW" altLang="en-US" sz="20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5</a:t>
                      </a:r>
                      <a:endParaRPr lang="zh-TW" altLang="en-US" sz="20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dirty="0" smtClean="0"/>
                        <a:t>4</a:t>
                      </a:r>
                      <a:endParaRPr lang="zh-TW" altLang="en-US" sz="20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中興</a:t>
                      </a:r>
                      <a:endParaRPr lang="zh-TW" altLang="en-US" sz="20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二</a:t>
                      </a:r>
                      <a:endParaRPr lang="zh-TW" altLang="en-US" sz="20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9</a:t>
                      </a:r>
                      <a:endParaRPr lang="zh-TW" altLang="en-US" sz="20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dirty="0" smtClean="0"/>
                        <a:t>5</a:t>
                      </a:r>
                      <a:endParaRPr lang="zh-TW" altLang="en-US" sz="20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zh-TW" altLang="en-US" sz="20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中正</a:t>
                      </a:r>
                      <a:endParaRPr lang="zh-TW" altLang="en-US" sz="20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二</a:t>
                      </a:r>
                      <a:endParaRPr lang="zh-TW" altLang="en-US" sz="20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6</a:t>
                      </a:r>
                      <a:endParaRPr lang="zh-TW" altLang="en-US" sz="20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dirty="0" smtClean="0"/>
                        <a:t>6</a:t>
                      </a:r>
                      <a:endParaRPr lang="zh-TW" altLang="en-US" sz="20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中正</a:t>
                      </a:r>
                      <a:endParaRPr lang="zh-TW" altLang="en-US" sz="20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三</a:t>
                      </a:r>
                      <a:endParaRPr lang="zh-TW" altLang="en-US" sz="20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</a:t>
                      </a:r>
                      <a:endParaRPr lang="zh-TW" altLang="en-US" sz="20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dirty="0" smtClean="0"/>
                        <a:t>7</a:t>
                      </a:r>
                      <a:endParaRPr lang="zh-TW" altLang="en-US" sz="20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中山</a:t>
                      </a:r>
                      <a:endParaRPr lang="zh-TW" altLang="en-US" sz="20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二</a:t>
                      </a:r>
                      <a:endParaRPr lang="zh-TW" altLang="en-US" sz="20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4</a:t>
                      </a:r>
                      <a:endParaRPr lang="zh-TW" altLang="en-US" sz="20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97919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3/3</a:t>
            </a:r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撕榜當下</a:t>
            </a:r>
            <a:endParaRPr lang="zh-TW" altLang="en-US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51</a:t>
            </a:fld>
            <a:endParaRPr lang="en"/>
          </a:p>
        </p:txBody>
      </p:sp>
      <p:sp>
        <p:nvSpPr>
          <p:cNvPr id="4" name="矩形 3"/>
          <p:cNvSpPr/>
          <p:nvPr/>
        </p:nvSpPr>
        <p:spPr>
          <a:xfrm>
            <a:off x="700644" y="1607502"/>
            <a:ext cx="5058889" cy="43858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381000">
              <a:spcBef>
                <a:spcPts val="600"/>
              </a:spcBef>
              <a:buClr>
                <a:srgbClr val="505670"/>
              </a:buClr>
              <a:buSzPts val="2400"/>
              <a:buFont typeface="Varela Round"/>
              <a:buChar char="▧"/>
            </a:pPr>
            <a:r>
              <a:rPr lang="zh-TW" altLang="en-US" sz="2400" b="1" dirty="0" smtClean="0">
                <a:solidFill>
                  <a:srgbClr val="505670"/>
                </a:solidFill>
                <a:latin typeface="微軟正黑體" pitchFamily="34" charset="-120"/>
                <a:ea typeface="微軟正黑體" pitchFamily="34" charset="-120"/>
                <a:cs typeface="Varela Round"/>
                <a:sym typeface="Varela Round"/>
              </a:rPr>
              <a:t>確認在你之前撕榜的同學，是否有撕到你想要的學校推薦序。</a:t>
            </a:r>
            <a:endParaRPr lang="en-US" altLang="zh-TW" sz="2400" b="1" dirty="0" smtClean="0">
              <a:solidFill>
                <a:srgbClr val="505670"/>
              </a:solidFill>
              <a:latin typeface="微軟正黑體" pitchFamily="34" charset="-120"/>
              <a:ea typeface="微軟正黑體" pitchFamily="34" charset="-120"/>
              <a:cs typeface="Varela Round"/>
              <a:sym typeface="Varela Round"/>
            </a:endParaRPr>
          </a:p>
          <a:p>
            <a:pPr marL="457200" indent="-381000">
              <a:spcBef>
                <a:spcPts val="600"/>
              </a:spcBef>
              <a:buClr>
                <a:srgbClr val="505670"/>
              </a:buClr>
              <a:buSzPts val="2400"/>
              <a:buFont typeface="Varela Round"/>
              <a:buChar char="▧"/>
            </a:pPr>
            <a:r>
              <a:rPr lang="zh-TW" altLang="en-US" sz="2400" b="1" dirty="0" smtClean="0">
                <a:solidFill>
                  <a:srgbClr val="505670"/>
                </a:solidFill>
                <a:latin typeface="微軟正黑體" pitchFamily="34" charset="-120"/>
                <a:ea typeface="微軟正黑體" pitchFamily="34" charset="-120"/>
                <a:cs typeface="Varela Round"/>
                <a:sym typeface="Varela Round"/>
              </a:rPr>
              <a:t>如果想要的學校已經被撕走第一推薦，你也不想冒險拚第二輪分發，就把那些學校劃掉。</a:t>
            </a:r>
            <a:endParaRPr lang="en-US" altLang="zh-TW" sz="2400" b="1" dirty="0">
              <a:solidFill>
                <a:srgbClr val="505670"/>
              </a:solidFill>
              <a:latin typeface="微軟正黑體" pitchFamily="34" charset="-120"/>
              <a:ea typeface="微軟正黑體" pitchFamily="34" charset="-120"/>
              <a:cs typeface="Varela Round"/>
              <a:sym typeface="Varela Round"/>
            </a:endParaRPr>
          </a:p>
          <a:p>
            <a:pPr marL="457200" indent="-381000">
              <a:spcBef>
                <a:spcPts val="600"/>
              </a:spcBef>
              <a:buClr>
                <a:srgbClr val="505670"/>
              </a:buClr>
              <a:buSzPts val="2400"/>
              <a:buFont typeface="Varela Round"/>
              <a:buChar char="▧"/>
            </a:pPr>
            <a:r>
              <a:rPr lang="zh-TW" altLang="en-US" sz="2400" b="1" dirty="0" smtClean="0">
                <a:solidFill>
                  <a:srgbClr val="505670"/>
                </a:solidFill>
                <a:latin typeface="微軟正黑體" pitchFamily="34" charset="-120"/>
                <a:ea typeface="微軟正黑體" pitchFamily="34" charset="-120"/>
                <a:cs typeface="Varela Round"/>
                <a:sym typeface="Varela Round"/>
              </a:rPr>
              <a:t>輪到你的時候，你想撕的學校如果還有第一推薦可以撕，就大膽地撕走它吧</a:t>
            </a:r>
            <a:r>
              <a:rPr lang="en-US" altLang="zh-TW" sz="2400" b="1" dirty="0" smtClean="0">
                <a:solidFill>
                  <a:srgbClr val="505670"/>
                </a:solidFill>
                <a:latin typeface="微軟正黑體" pitchFamily="34" charset="-120"/>
                <a:ea typeface="微軟正黑體" pitchFamily="34" charset="-120"/>
                <a:cs typeface="Varela Round"/>
                <a:sym typeface="Varela Round"/>
              </a:rPr>
              <a:t>!!</a:t>
            </a:r>
          </a:p>
          <a:p>
            <a:pPr marL="457200" indent="-381000">
              <a:spcBef>
                <a:spcPts val="600"/>
              </a:spcBef>
              <a:buClr>
                <a:srgbClr val="505670"/>
              </a:buClr>
              <a:buSzPts val="2400"/>
              <a:buFont typeface="Varela Round"/>
              <a:buChar char="▧"/>
            </a:pPr>
            <a:r>
              <a:rPr lang="zh-TW" altLang="en-US" sz="2400" b="1" dirty="0">
                <a:solidFill>
                  <a:srgbClr val="505670"/>
                </a:solidFill>
                <a:latin typeface="微軟正黑體" pitchFamily="34" charset="-120"/>
                <a:ea typeface="微軟正黑體" pitchFamily="34" charset="-120"/>
                <a:cs typeface="Varela Round"/>
                <a:sym typeface="Varela Round"/>
              </a:rPr>
              <a:t>如果你</a:t>
            </a:r>
            <a:r>
              <a:rPr lang="zh-TW" altLang="en-US" sz="2400" b="1" dirty="0" smtClean="0">
                <a:solidFill>
                  <a:srgbClr val="505670"/>
                </a:solidFill>
                <a:latin typeface="微軟正黑體" pitchFamily="34" charset="-120"/>
                <a:ea typeface="微軟正黑體" pitchFamily="34" charset="-120"/>
                <a:cs typeface="Varela Round"/>
                <a:sym typeface="Varela Round"/>
              </a:rPr>
              <a:t>願意拚看看第二輪是否有機會，也許你會願意撕下某校的第二之後的推薦序。</a:t>
            </a:r>
            <a:endParaRPr lang="en-US" altLang="zh-TW" sz="2400" b="1" dirty="0">
              <a:solidFill>
                <a:srgbClr val="505670"/>
              </a:solidFill>
              <a:latin typeface="微軟正黑體" pitchFamily="34" charset="-120"/>
              <a:ea typeface="微軟正黑體" pitchFamily="34" charset="-120"/>
              <a:cs typeface="Varela Round"/>
              <a:sym typeface="Varela Round"/>
            </a:endParaRPr>
          </a:p>
        </p:txBody>
      </p:sp>
      <p:graphicFrame>
        <p:nvGraphicFramePr>
          <p:cNvPr id="5" name="表格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07745180"/>
              </p:ext>
            </p:extLst>
          </p:nvPr>
        </p:nvGraphicFramePr>
        <p:xfrm>
          <a:off x="5941622" y="1753260"/>
          <a:ext cx="2881744" cy="3291840"/>
        </p:xfrm>
        <a:graphic>
          <a:graphicData uri="http://schemas.openxmlformats.org/drawingml/2006/table">
            <a:tbl>
              <a:tblPr firstRow="1" bandRow="1">
                <a:tableStyleId>{141D8CDC-9986-4B95-A12B-B69ACFC05F85}</a:tableStyleId>
              </a:tblPr>
              <a:tblGrid>
                <a:gridCol w="494804"/>
                <a:gridCol w="795647"/>
                <a:gridCol w="593766"/>
                <a:gridCol w="997527"/>
              </a:tblGrid>
              <a:tr h="370840"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學校</a:t>
                      </a:r>
                      <a:endParaRPr lang="zh-TW" altLang="en-US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學群</a:t>
                      </a:r>
                      <a:endParaRPr lang="zh-TW" altLang="en-US" dirty="0"/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通過檢定的學系數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dirty="0" smtClean="0"/>
                        <a:t>1</a:t>
                      </a:r>
                      <a:endParaRPr lang="zh-TW" altLang="en-US" sz="20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中央</a:t>
                      </a:r>
                      <a:endParaRPr lang="zh-TW" altLang="en-US" sz="20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二</a:t>
                      </a:r>
                      <a:endParaRPr lang="zh-TW" altLang="en-US" sz="20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10</a:t>
                      </a:r>
                      <a:endParaRPr lang="zh-TW" altLang="en-US" sz="20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dirty="0" smtClean="0"/>
                        <a:t>2</a:t>
                      </a:r>
                      <a:endParaRPr lang="zh-TW" altLang="en-US" sz="20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中央</a:t>
                      </a:r>
                      <a:endParaRPr lang="zh-TW" altLang="en-US" sz="20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三</a:t>
                      </a:r>
                      <a:endParaRPr lang="zh-TW" altLang="en-US" sz="20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</a:t>
                      </a:r>
                      <a:endParaRPr lang="zh-TW" altLang="en-US" sz="20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dirty="0" smtClean="0"/>
                        <a:t>3</a:t>
                      </a:r>
                      <a:endParaRPr lang="zh-TW" altLang="en-US" sz="20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師大</a:t>
                      </a:r>
                      <a:endParaRPr lang="zh-TW" altLang="en-US" sz="20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二</a:t>
                      </a:r>
                      <a:endParaRPr lang="zh-TW" altLang="en-US" sz="20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5</a:t>
                      </a:r>
                      <a:endParaRPr lang="zh-TW" altLang="en-US" sz="20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dirty="0" smtClean="0"/>
                        <a:t>4</a:t>
                      </a:r>
                      <a:endParaRPr lang="zh-TW" altLang="en-US" sz="20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中興</a:t>
                      </a:r>
                      <a:endParaRPr lang="zh-TW" altLang="en-US" sz="20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二</a:t>
                      </a:r>
                      <a:endParaRPr lang="zh-TW" altLang="en-US" sz="20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9</a:t>
                      </a:r>
                      <a:endParaRPr lang="zh-TW" altLang="en-US" sz="20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dirty="0" smtClean="0"/>
                        <a:t>5</a:t>
                      </a:r>
                      <a:endParaRPr lang="zh-TW" altLang="en-US" sz="20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zh-TW" altLang="en-US" sz="20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中正</a:t>
                      </a:r>
                      <a:endParaRPr lang="zh-TW" altLang="en-US" sz="20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二</a:t>
                      </a:r>
                      <a:endParaRPr lang="zh-TW" altLang="en-US" sz="20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6</a:t>
                      </a:r>
                      <a:endParaRPr lang="zh-TW" altLang="en-US" sz="20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dirty="0" smtClean="0"/>
                        <a:t>6</a:t>
                      </a:r>
                      <a:endParaRPr lang="zh-TW" altLang="en-US" sz="20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中正</a:t>
                      </a:r>
                      <a:endParaRPr lang="zh-TW" altLang="en-US" sz="20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三</a:t>
                      </a:r>
                      <a:endParaRPr lang="zh-TW" altLang="en-US" sz="20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</a:t>
                      </a:r>
                      <a:endParaRPr lang="zh-TW" altLang="en-US" sz="20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dirty="0" smtClean="0"/>
                        <a:t>7</a:t>
                      </a:r>
                      <a:endParaRPr lang="zh-TW" altLang="en-US" sz="20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中山</a:t>
                      </a:r>
                      <a:endParaRPr lang="zh-TW" altLang="en-US" sz="20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二</a:t>
                      </a:r>
                      <a:endParaRPr lang="zh-TW" altLang="en-US" sz="20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4</a:t>
                      </a:r>
                      <a:endParaRPr lang="zh-TW" altLang="en-US" sz="20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cxnSp>
        <p:nvCxnSpPr>
          <p:cNvPr id="7" name="直線接點 6"/>
          <p:cNvCxnSpPr/>
          <p:nvPr/>
        </p:nvCxnSpPr>
        <p:spPr>
          <a:xfrm>
            <a:off x="5759533" y="2458193"/>
            <a:ext cx="3218212" cy="0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線接點 7"/>
          <p:cNvCxnSpPr/>
          <p:nvPr/>
        </p:nvCxnSpPr>
        <p:spPr>
          <a:xfrm>
            <a:off x="5759533" y="2859979"/>
            <a:ext cx="3218212" cy="0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線接點 8"/>
          <p:cNvCxnSpPr/>
          <p:nvPr/>
        </p:nvCxnSpPr>
        <p:spPr>
          <a:xfrm>
            <a:off x="5759533" y="3667497"/>
            <a:ext cx="3218212" cy="0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線接點 9"/>
          <p:cNvCxnSpPr/>
          <p:nvPr/>
        </p:nvCxnSpPr>
        <p:spPr>
          <a:xfrm>
            <a:off x="5759533" y="4808378"/>
            <a:ext cx="3218212" cy="0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文字方塊 10"/>
          <p:cNvSpPr txBox="1"/>
          <p:nvPr/>
        </p:nvSpPr>
        <p:spPr>
          <a:xfrm>
            <a:off x="5985164" y="5331598"/>
            <a:ext cx="2766950" cy="707886"/>
          </a:xfrm>
          <a:prstGeom prst="rect">
            <a:avLst/>
          </a:prstGeom>
          <a:solidFill>
            <a:schemeClr val="bg1"/>
          </a:solidFill>
          <a:ln w="444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sz="2000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注意</a:t>
            </a:r>
            <a:r>
              <a:rPr lang="en-US" altLang="zh-TW" sz="2000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!</a:t>
            </a:r>
            <a:r>
              <a:rPr lang="zh-TW" altLang="en-US" sz="2000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第八學群是自己獨立排推薦序的唷</a:t>
            </a:r>
            <a:r>
              <a:rPr lang="en-US" altLang="zh-TW" sz="2000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!!</a:t>
            </a:r>
            <a:endParaRPr lang="zh-TW" altLang="en-US" sz="2000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142094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3/3</a:t>
            </a:r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撕榜之後</a:t>
            </a:r>
            <a:endParaRPr lang="zh-TW" altLang="en-US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52</a:t>
            </a:fld>
            <a:endParaRPr lang="en"/>
          </a:p>
        </p:txBody>
      </p:sp>
      <p:sp>
        <p:nvSpPr>
          <p:cNvPr id="4" name="矩形 3"/>
          <p:cNvSpPr/>
          <p:nvPr/>
        </p:nvSpPr>
        <p:spPr>
          <a:xfrm>
            <a:off x="700644" y="1607502"/>
            <a:ext cx="7481455" cy="29084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381000">
              <a:spcBef>
                <a:spcPts val="600"/>
              </a:spcBef>
              <a:buClr>
                <a:srgbClr val="505670"/>
              </a:buClr>
              <a:buSzPts val="2400"/>
              <a:buFont typeface="Varela Round"/>
              <a:buChar char="▧"/>
            </a:pPr>
            <a:r>
              <a:rPr lang="zh-TW" altLang="en-US" sz="2400" b="1" dirty="0" smtClean="0">
                <a:solidFill>
                  <a:srgbClr val="505670"/>
                </a:solidFill>
                <a:latin typeface="微軟正黑體" pitchFamily="34" charset="-120"/>
                <a:ea typeface="微軟正黑體" pitchFamily="34" charset="-120"/>
                <a:cs typeface="Varela Round"/>
                <a:sym typeface="Varela Round"/>
              </a:rPr>
              <a:t>針對你獲得推薦的校群</a:t>
            </a:r>
            <a:r>
              <a:rPr lang="en-US" altLang="zh-TW" sz="2400" b="1" dirty="0" smtClean="0">
                <a:solidFill>
                  <a:srgbClr val="505670"/>
                </a:solidFill>
                <a:latin typeface="微軟正黑體" pitchFamily="34" charset="-120"/>
                <a:ea typeface="微軟正黑體" pitchFamily="34" charset="-120"/>
                <a:cs typeface="Varela Round"/>
                <a:sym typeface="Varela Round"/>
              </a:rPr>
              <a:t>(</a:t>
            </a:r>
            <a:r>
              <a:rPr lang="zh-TW" altLang="en-US" sz="2400" b="1" dirty="0" smtClean="0">
                <a:solidFill>
                  <a:srgbClr val="505670"/>
                </a:solidFill>
                <a:latin typeface="微軟正黑體" pitchFamily="34" charset="-120"/>
                <a:ea typeface="微軟正黑體" pitchFamily="34" charset="-120"/>
                <a:cs typeface="Varela Round"/>
                <a:sym typeface="Varela Round"/>
              </a:rPr>
              <a:t>例：師大第二學群），回家謹慎思考師大第二學群中你通過檢定，且有就讀意願的系有哪幾個。</a:t>
            </a:r>
            <a:endParaRPr lang="en-US" altLang="zh-TW" sz="2400" b="1" dirty="0" smtClean="0">
              <a:solidFill>
                <a:srgbClr val="505670"/>
              </a:solidFill>
              <a:latin typeface="微軟正黑體" pitchFamily="34" charset="-120"/>
              <a:ea typeface="微軟正黑體" pitchFamily="34" charset="-120"/>
              <a:cs typeface="Varela Round"/>
              <a:sym typeface="Varela Round"/>
            </a:endParaRPr>
          </a:p>
          <a:p>
            <a:pPr marL="457200" indent="-381000">
              <a:spcBef>
                <a:spcPts val="600"/>
              </a:spcBef>
              <a:buClr>
                <a:srgbClr val="505670"/>
              </a:buClr>
              <a:buSzPts val="2400"/>
              <a:buFont typeface="Varela Round"/>
              <a:buChar char="▧"/>
            </a:pPr>
            <a:r>
              <a:rPr lang="zh-TW" altLang="en-US" sz="2400" b="1" dirty="0" smtClean="0">
                <a:solidFill>
                  <a:srgbClr val="505670"/>
                </a:solidFill>
                <a:latin typeface="微軟正黑體" pitchFamily="34" charset="-120"/>
                <a:ea typeface="微軟正黑體" pitchFamily="34" charset="-120"/>
                <a:cs typeface="Varela Round"/>
                <a:sym typeface="Varela Round"/>
              </a:rPr>
              <a:t>有意願就讀的系中，分發比序何者對你比較有利。</a:t>
            </a:r>
            <a:endParaRPr lang="en-US" altLang="zh-TW" sz="2400" b="1" dirty="0" smtClean="0">
              <a:solidFill>
                <a:srgbClr val="505670"/>
              </a:solidFill>
              <a:latin typeface="微軟正黑體" pitchFamily="34" charset="-120"/>
              <a:ea typeface="微軟正黑體" pitchFamily="34" charset="-120"/>
              <a:cs typeface="Varela Round"/>
              <a:sym typeface="Varela Round"/>
            </a:endParaRPr>
          </a:p>
          <a:p>
            <a:pPr marL="457200" indent="-381000">
              <a:spcBef>
                <a:spcPts val="600"/>
              </a:spcBef>
              <a:buClr>
                <a:srgbClr val="505670"/>
              </a:buClr>
              <a:buSzPts val="2400"/>
              <a:buFont typeface="Varela Round"/>
              <a:buChar char="▧"/>
            </a:pPr>
            <a:r>
              <a:rPr lang="zh-TW" altLang="en-US" sz="2400" b="1" dirty="0" smtClean="0">
                <a:solidFill>
                  <a:srgbClr val="505670"/>
                </a:solidFill>
                <a:latin typeface="微軟正黑體" pitchFamily="34" charset="-120"/>
                <a:ea typeface="微軟正黑體" pitchFamily="34" charset="-120"/>
                <a:cs typeface="Varela Round"/>
                <a:sym typeface="Varela Round"/>
              </a:rPr>
              <a:t>根據個人就讀喜好、分發比序的優劣勢</a:t>
            </a:r>
            <a:r>
              <a:rPr lang="en-US" altLang="zh-TW" sz="2400" b="1" dirty="0" smtClean="0">
                <a:solidFill>
                  <a:srgbClr val="505670"/>
                </a:solidFill>
                <a:latin typeface="微軟正黑體" pitchFamily="34" charset="-120"/>
                <a:ea typeface="微軟正黑體" pitchFamily="34" charset="-120"/>
                <a:cs typeface="Varela Round"/>
                <a:sym typeface="Varela Round"/>
              </a:rPr>
              <a:t>…</a:t>
            </a:r>
            <a:r>
              <a:rPr lang="zh-TW" altLang="en-US" sz="2400" b="1" dirty="0" smtClean="0">
                <a:solidFill>
                  <a:srgbClr val="505670"/>
                </a:solidFill>
                <a:latin typeface="微軟正黑體" pitchFamily="34" charset="-120"/>
                <a:ea typeface="微軟正黑體" pitchFamily="34" charset="-120"/>
                <a:cs typeface="Varela Round"/>
                <a:sym typeface="Varela Round"/>
              </a:rPr>
              <a:t>等，排出這幾個系的先後志願序。</a:t>
            </a:r>
            <a:endParaRPr lang="en-US" altLang="zh-TW" sz="2400" b="1" dirty="0" smtClean="0">
              <a:solidFill>
                <a:srgbClr val="505670"/>
              </a:solidFill>
              <a:latin typeface="微軟正黑體" pitchFamily="34" charset="-120"/>
              <a:ea typeface="微軟正黑體" pitchFamily="34" charset="-120"/>
              <a:cs typeface="Varela Round"/>
              <a:sym typeface="Varela Round"/>
            </a:endParaRPr>
          </a:p>
          <a:p>
            <a:pPr marL="457200" indent="-381000">
              <a:spcBef>
                <a:spcPts val="600"/>
              </a:spcBef>
              <a:buClr>
                <a:srgbClr val="505670"/>
              </a:buClr>
              <a:buSzPts val="2400"/>
              <a:buFont typeface="Varela Round"/>
              <a:buChar char="▧"/>
            </a:pPr>
            <a:r>
              <a:rPr lang="zh-TW" altLang="en-US" sz="2400" b="1" dirty="0" smtClean="0">
                <a:solidFill>
                  <a:srgbClr val="505670"/>
                </a:solidFill>
                <a:latin typeface="微軟正黑體" pitchFamily="34" charset="-120"/>
                <a:ea typeface="微軟正黑體" pitchFamily="34" charset="-120"/>
                <a:cs typeface="Varela Round"/>
                <a:sym typeface="Varela Round"/>
              </a:rPr>
              <a:t>切記！</a:t>
            </a:r>
            <a:r>
              <a:rPr lang="zh-TW" altLang="en-US" sz="2400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  <a:cs typeface="Varela Round"/>
                <a:sym typeface="Varela Round"/>
              </a:rPr>
              <a:t>你沒有興趣的系，就千萬不要填進來</a:t>
            </a:r>
            <a:r>
              <a:rPr lang="zh-TW" altLang="en-US" sz="2400" b="1" dirty="0" smtClean="0">
                <a:solidFill>
                  <a:srgbClr val="505670"/>
                </a:solidFill>
                <a:latin typeface="微軟正黑體" pitchFamily="34" charset="-120"/>
                <a:ea typeface="微軟正黑體" pitchFamily="34" charset="-120"/>
                <a:cs typeface="Varela Round"/>
                <a:sym typeface="Varela Round"/>
              </a:rPr>
              <a:t>。</a:t>
            </a:r>
            <a:endParaRPr lang="en-US" altLang="zh-TW" sz="2400" b="1" dirty="0">
              <a:solidFill>
                <a:srgbClr val="505670"/>
              </a:solidFill>
              <a:latin typeface="微軟正黑體" pitchFamily="34" charset="-120"/>
              <a:ea typeface="微軟正黑體" pitchFamily="34" charset="-120"/>
              <a:cs typeface="Varela Round"/>
              <a:sym typeface="Varela Round"/>
            </a:endParaRPr>
          </a:p>
        </p:txBody>
      </p:sp>
    </p:spTree>
    <p:extLst>
      <p:ext uri="{BB962C8B-B14F-4D97-AF65-F5344CB8AC3E}">
        <p14:creationId xmlns:p14="http://schemas.microsoft.com/office/powerpoint/2010/main" val="821498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9" name="肘形接點 28"/>
          <p:cNvCxnSpPr/>
          <p:nvPr/>
        </p:nvCxnSpPr>
        <p:spPr>
          <a:xfrm flipV="1">
            <a:off x="1962150" y="3879850"/>
            <a:ext cx="1260475" cy="6350"/>
          </a:xfrm>
          <a:prstGeom prst="bentConnector3">
            <a:avLst>
              <a:gd name="adj1" fmla="val 50000"/>
            </a:avLst>
          </a:prstGeom>
          <a:ln w="50800">
            <a:solidFill>
              <a:schemeClr val="accent5">
                <a:lumMod val="50000"/>
              </a:schemeClr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2"/>
          <p:cNvSpPr txBox="1">
            <a:spLocks noChangeArrowheads="1"/>
          </p:cNvSpPr>
          <p:nvPr/>
        </p:nvSpPr>
        <p:spPr>
          <a:xfrm>
            <a:off x="517525" y="674687"/>
            <a:ext cx="8242300" cy="719138"/>
          </a:xfrm>
          <a:prstGeom prst="rect">
            <a:avLst/>
          </a:prstGeom>
          <a:noFill/>
        </p:spPr>
        <p:txBody>
          <a:bodyPr/>
          <a:lstStyle/>
          <a:p>
            <a:pPr algn="ctr">
              <a:buClr>
                <a:srgbClr val="979CB8"/>
              </a:buClr>
              <a:buSzPts val="3000"/>
            </a:pPr>
            <a:r>
              <a:rPr lang="zh-TW" altLang="en-US" sz="3000" b="1" dirty="0">
                <a:solidFill>
                  <a:srgbClr val="979CB8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Shadows Into Light"/>
                <a:sym typeface="Shadows Into Light"/>
              </a:rPr>
              <a:t>繁星推薦第</a:t>
            </a:r>
            <a:r>
              <a:rPr lang="en-US" altLang="zh-TW" sz="3000" b="1" dirty="0">
                <a:solidFill>
                  <a:srgbClr val="979CB8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Shadows Into Light"/>
                <a:sym typeface="Shadows Into Light"/>
              </a:rPr>
              <a:t>8</a:t>
            </a:r>
            <a:r>
              <a:rPr lang="zh-TW" altLang="en-US" sz="3000" b="1" dirty="0">
                <a:solidFill>
                  <a:srgbClr val="979CB8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Shadows Into Light"/>
                <a:sym typeface="Shadows Into Light"/>
              </a:rPr>
              <a:t>類學群推薦</a:t>
            </a:r>
          </a:p>
        </p:txBody>
      </p:sp>
      <p:sp>
        <p:nvSpPr>
          <p:cNvPr id="24" name="AutoShape 8"/>
          <p:cNvSpPr>
            <a:spLocks noChangeArrowheads="1"/>
          </p:cNvSpPr>
          <p:nvPr/>
        </p:nvSpPr>
        <p:spPr bwMode="auto">
          <a:xfrm>
            <a:off x="649740" y="1844824"/>
            <a:ext cx="1815893" cy="427887"/>
          </a:xfrm>
          <a:prstGeom prst="roundRect">
            <a:avLst>
              <a:gd name="adj" fmla="val 16667"/>
            </a:avLst>
          </a:prstGeom>
          <a:gradFill flip="none" rotWithShape="1">
            <a:gsLst>
              <a:gs pos="0">
                <a:schemeClr val="bg2">
                  <a:lumMod val="75000"/>
                  <a:tint val="66000"/>
                  <a:satMod val="160000"/>
                </a:schemeClr>
              </a:gs>
              <a:gs pos="50000">
                <a:schemeClr val="bg2">
                  <a:lumMod val="75000"/>
                  <a:tint val="44500"/>
                  <a:satMod val="160000"/>
                </a:schemeClr>
              </a:gs>
              <a:gs pos="100000">
                <a:schemeClr val="bg2">
                  <a:lumMod val="75000"/>
                  <a:tint val="23500"/>
                  <a:satMod val="160000"/>
                </a:schemeClr>
              </a:gs>
            </a:gsLst>
            <a:lin ang="2700000" scaled="1"/>
            <a:tileRect/>
          </a:gradFill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/>
          <a:p>
            <a:r>
              <a:rPr lang="zh-TW" altLang="en-US" sz="2400">
                <a:latin typeface="華康儷粗圓" pitchFamily="49" charset="-120"/>
                <a:ea typeface="華康儷粗圓" pitchFamily="49" charset="-120"/>
                <a:cs typeface="微軟正黑體" pitchFamily="34" charset="-120"/>
              </a:rPr>
              <a:t>第</a:t>
            </a:r>
            <a:r>
              <a:rPr lang="en-US" altLang="zh-TW" sz="2400">
                <a:latin typeface="華康儷粗圓" pitchFamily="49" charset="-120"/>
                <a:ea typeface="華康儷粗圓" pitchFamily="49" charset="-120"/>
                <a:cs typeface="微軟正黑體" pitchFamily="34" charset="-120"/>
              </a:rPr>
              <a:t>8</a:t>
            </a:r>
            <a:r>
              <a:rPr lang="zh-TW" altLang="en-US" sz="2400">
                <a:latin typeface="華康儷粗圓" pitchFamily="49" charset="-120"/>
                <a:ea typeface="華康儷粗圓" pitchFamily="49" charset="-120"/>
                <a:cs typeface="微軟正黑體" pitchFamily="34" charset="-120"/>
              </a:rPr>
              <a:t>學群篩選</a:t>
            </a:r>
          </a:p>
        </p:txBody>
      </p:sp>
      <p:cxnSp>
        <p:nvCxnSpPr>
          <p:cNvPr id="25" name="直線單箭頭接點 24"/>
          <p:cNvCxnSpPr/>
          <p:nvPr/>
        </p:nvCxnSpPr>
        <p:spPr>
          <a:xfrm flipH="1">
            <a:off x="1663700" y="3346450"/>
            <a:ext cx="3175" cy="298450"/>
          </a:xfrm>
          <a:prstGeom prst="straightConnector1">
            <a:avLst/>
          </a:prstGeom>
          <a:ln w="57150">
            <a:solidFill>
              <a:schemeClr val="accent5">
                <a:lumMod val="75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6" name="AutoShape 8"/>
          <p:cNvSpPr>
            <a:spLocks noChangeArrowheads="1"/>
          </p:cNvSpPr>
          <p:nvPr/>
        </p:nvSpPr>
        <p:spPr bwMode="auto">
          <a:xfrm>
            <a:off x="1104585" y="3672069"/>
            <a:ext cx="863719" cy="427887"/>
          </a:xfrm>
          <a:prstGeom prst="roundRect">
            <a:avLst>
              <a:gd name="adj" fmla="val 16667"/>
            </a:avLst>
          </a:prstGeom>
          <a:gradFill flip="none" rotWithShape="1">
            <a:gsLst>
              <a:gs pos="0">
                <a:schemeClr val="bg2">
                  <a:lumMod val="75000"/>
                  <a:tint val="66000"/>
                  <a:satMod val="160000"/>
                </a:schemeClr>
              </a:gs>
              <a:gs pos="50000">
                <a:schemeClr val="bg2">
                  <a:lumMod val="75000"/>
                  <a:tint val="44500"/>
                  <a:satMod val="160000"/>
                </a:schemeClr>
              </a:gs>
              <a:gs pos="100000">
                <a:schemeClr val="bg2">
                  <a:lumMod val="75000"/>
                  <a:tint val="23500"/>
                  <a:satMod val="160000"/>
                </a:schemeClr>
              </a:gs>
            </a:gsLst>
            <a:lin ang="2700000" scaled="1"/>
            <a:tileRect/>
          </a:gradFill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/>
          <a:p>
            <a:r>
              <a:rPr lang="zh-TW" altLang="en-US" sz="2400">
                <a:latin typeface="華康儷粗圓" pitchFamily="49" charset="-120"/>
                <a:ea typeface="華康儷粗圓" pitchFamily="49" charset="-120"/>
                <a:cs typeface="微軟正黑體" pitchFamily="34" charset="-120"/>
              </a:rPr>
              <a:t>錄取</a:t>
            </a:r>
          </a:p>
        </p:txBody>
      </p:sp>
      <p:sp>
        <p:nvSpPr>
          <p:cNvPr id="42" name="AutoShape 8"/>
          <p:cNvSpPr>
            <a:spLocks noChangeArrowheads="1"/>
          </p:cNvSpPr>
          <p:nvPr/>
        </p:nvSpPr>
        <p:spPr bwMode="auto">
          <a:xfrm>
            <a:off x="3130999" y="3926025"/>
            <a:ext cx="3102691" cy="427887"/>
          </a:xfrm>
          <a:prstGeom prst="roundRect">
            <a:avLst>
              <a:gd name="adj" fmla="val 16667"/>
            </a:avLst>
          </a:prstGeom>
          <a:solidFill>
            <a:srgbClr val="E70939"/>
          </a:solidFill>
          <a:ln>
            <a:solidFill>
              <a:srgbClr val="00B0F0"/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/>
          <a:p>
            <a:r>
              <a:rPr lang="zh-TW" altLang="en-US" sz="2400">
                <a:solidFill>
                  <a:schemeClr val="bg1"/>
                </a:solidFill>
                <a:latin typeface="華康儷粗圓" pitchFamily="49" charset="-120"/>
                <a:ea typeface="華康儷粗圓" pitchFamily="49" charset="-120"/>
                <a:cs typeface="微軟正黑體" pitchFamily="34" charset="-120"/>
              </a:rPr>
              <a:t>錄取未放棄資格之限制</a:t>
            </a:r>
          </a:p>
        </p:txBody>
      </p:sp>
      <p:cxnSp>
        <p:nvCxnSpPr>
          <p:cNvPr id="9" name="直線單箭頭接點 8"/>
          <p:cNvCxnSpPr/>
          <p:nvPr/>
        </p:nvCxnSpPr>
        <p:spPr>
          <a:xfrm flipH="1">
            <a:off x="1641475" y="2384425"/>
            <a:ext cx="1588" cy="296863"/>
          </a:xfrm>
          <a:prstGeom prst="straightConnector1">
            <a:avLst/>
          </a:prstGeom>
          <a:ln w="57150">
            <a:solidFill>
              <a:schemeClr val="accent5">
                <a:lumMod val="75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AutoShape 8"/>
          <p:cNvSpPr>
            <a:spLocks noChangeArrowheads="1"/>
          </p:cNvSpPr>
          <p:nvPr/>
        </p:nvSpPr>
        <p:spPr bwMode="auto">
          <a:xfrm>
            <a:off x="649740" y="2708920"/>
            <a:ext cx="1815893" cy="427887"/>
          </a:xfrm>
          <a:prstGeom prst="roundRect">
            <a:avLst>
              <a:gd name="adj" fmla="val 16667"/>
            </a:avLst>
          </a:prstGeom>
          <a:gradFill flip="none" rotWithShape="1">
            <a:gsLst>
              <a:gs pos="0">
                <a:schemeClr val="bg2">
                  <a:lumMod val="75000"/>
                  <a:tint val="66000"/>
                  <a:satMod val="160000"/>
                </a:schemeClr>
              </a:gs>
              <a:gs pos="50000">
                <a:schemeClr val="bg2">
                  <a:lumMod val="75000"/>
                  <a:tint val="44500"/>
                  <a:satMod val="160000"/>
                </a:schemeClr>
              </a:gs>
              <a:gs pos="100000">
                <a:schemeClr val="bg2">
                  <a:lumMod val="75000"/>
                  <a:tint val="23500"/>
                  <a:satMod val="160000"/>
                </a:schemeClr>
              </a:gs>
            </a:gsLst>
            <a:lin ang="2700000" scaled="1"/>
            <a:tileRect/>
          </a:gradFill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/>
          <a:p>
            <a:r>
              <a:rPr lang="zh-TW" altLang="en-US" sz="2400">
                <a:latin typeface="華康儷粗圓" pitchFamily="49" charset="-120"/>
                <a:ea typeface="華康儷粗圓" pitchFamily="49" charset="-120"/>
                <a:cs typeface="微軟正黑體" pitchFamily="34" charset="-120"/>
              </a:rPr>
              <a:t>第</a:t>
            </a:r>
            <a:r>
              <a:rPr lang="en-US" altLang="zh-TW" sz="2400">
                <a:latin typeface="華康儷粗圓" pitchFamily="49" charset="-120"/>
                <a:ea typeface="華康儷粗圓" pitchFamily="49" charset="-120"/>
                <a:cs typeface="微軟正黑體" pitchFamily="34" charset="-120"/>
              </a:rPr>
              <a:t>8</a:t>
            </a:r>
            <a:r>
              <a:rPr lang="zh-TW" altLang="en-US" sz="2400">
                <a:latin typeface="華康儷粗圓" pitchFamily="49" charset="-120"/>
                <a:ea typeface="華康儷粗圓" pitchFamily="49" charset="-120"/>
                <a:cs typeface="微軟正黑體" pitchFamily="34" charset="-120"/>
              </a:rPr>
              <a:t>學群面試</a:t>
            </a:r>
          </a:p>
        </p:txBody>
      </p:sp>
      <p:sp>
        <p:nvSpPr>
          <p:cNvPr id="11" name="AutoShape 8"/>
          <p:cNvSpPr>
            <a:spLocks noChangeArrowheads="1"/>
          </p:cNvSpPr>
          <p:nvPr/>
        </p:nvSpPr>
        <p:spPr bwMode="auto">
          <a:xfrm>
            <a:off x="3130999" y="1844823"/>
            <a:ext cx="3102691" cy="427887"/>
          </a:xfrm>
          <a:prstGeom prst="roundRect">
            <a:avLst>
              <a:gd name="adj" fmla="val 16667"/>
            </a:avLst>
          </a:prstGeom>
          <a:solidFill>
            <a:srgbClr val="E70939"/>
          </a:solidFill>
          <a:ln>
            <a:solidFill>
              <a:srgbClr val="00B0F0"/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/>
          <a:p>
            <a:r>
              <a:rPr lang="zh-TW" altLang="en-US" sz="2400">
                <a:solidFill>
                  <a:schemeClr val="bg1"/>
                </a:solidFill>
                <a:latin typeface="華康儷粗圓" pitchFamily="49" charset="-120"/>
                <a:ea typeface="華康儷粗圓" pitchFamily="49" charset="-120"/>
                <a:cs typeface="微軟正黑體" pitchFamily="34" charset="-120"/>
              </a:rPr>
              <a:t>推薦後申請校系之限制</a:t>
            </a:r>
          </a:p>
        </p:txBody>
      </p:sp>
      <p:cxnSp>
        <p:nvCxnSpPr>
          <p:cNvPr id="12" name="肘形接點 11"/>
          <p:cNvCxnSpPr>
            <a:endCxn id="0" idx="1"/>
          </p:cNvCxnSpPr>
          <p:nvPr/>
        </p:nvCxnSpPr>
        <p:spPr>
          <a:xfrm flipV="1">
            <a:off x="2501900" y="2078038"/>
            <a:ext cx="630238" cy="6350"/>
          </a:xfrm>
          <a:prstGeom prst="bentConnector3">
            <a:avLst>
              <a:gd name="adj1" fmla="val 50000"/>
            </a:avLst>
          </a:prstGeom>
          <a:ln w="50800">
            <a:solidFill>
              <a:schemeClr val="accent5">
                <a:lumMod val="50000"/>
              </a:schemeClr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AutoShape 8"/>
          <p:cNvSpPr>
            <a:spLocks noChangeArrowheads="1"/>
          </p:cNvSpPr>
          <p:nvPr/>
        </p:nvSpPr>
        <p:spPr bwMode="auto">
          <a:xfrm>
            <a:off x="3086100" y="3330484"/>
            <a:ext cx="3147590" cy="427887"/>
          </a:xfrm>
          <a:prstGeom prst="roundRect">
            <a:avLst>
              <a:gd name="adj" fmla="val 16667"/>
            </a:avLst>
          </a:prstGeom>
          <a:solidFill>
            <a:srgbClr val="E70939"/>
          </a:solidFill>
          <a:ln>
            <a:solidFill>
              <a:srgbClr val="00B0F0"/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/>
          <a:p>
            <a:r>
              <a:rPr lang="zh-TW" altLang="en-US" sz="2400" dirty="0">
                <a:solidFill>
                  <a:schemeClr val="bg1"/>
                </a:solidFill>
                <a:latin typeface="華康儷粗圓" pitchFamily="49" charset="-120"/>
                <a:ea typeface="華康儷粗圓" pitchFamily="49" charset="-120"/>
                <a:cs typeface="微軟正黑體" pitchFamily="34" charset="-120"/>
              </a:rPr>
              <a:t>錄取後申請入學之限制</a:t>
            </a:r>
          </a:p>
        </p:txBody>
      </p:sp>
      <p:sp>
        <p:nvSpPr>
          <p:cNvPr id="2" name="投影片編號版面配置區 1"/>
          <p:cNvSpPr txBox="1">
            <a:spLocks noGrp="1"/>
          </p:cNvSpPr>
          <p:nvPr/>
        </p:nvSpPr>
        <p:spPr>
          <a:xfrm>
            <a:off x="0" y="1271588"/>
            <a:ext cx="533400" cy="244475"/>
          </a:xfrm>
          <a:prstGeom prst="rect">
            <a:avLst/>
          </a:prstGeom>
          <a:noFill/>
        </p:spPr>
        <p:txBody>
          <a:bodyPr anchor="ctr">
            <a:normAutofit fontScale="85000" lnSpcReduction="20000"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87B3FCCA-A4F8-4BBB-A1FA-2F2AF9013C45}" type="slidenum">
              <a:rPr kumimoji="0" lang="en-US" altLang="zh-TW" sz="1400" b="1">
                <a:solidFill>
                  <a:srgbClr val="FFFFFF"/>
                </a:solidFill>
                <a:latin typeface="+mn-lt"/>
                <a:ea typeface="+mn-ea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53</a:t>
            </a:fld>
            <a:endParaRPr kumimoji="0" lang="en-US" altLang="zh-TW" sz="1400" b="1">
              <a:solidFill>
                <a:srgbClr val="FFFFFF"/>
              </a:solidFill>
              <a:latin typeface="+mn-lt"/>
              <a:ea typeface="+mn-ea"/>
            </a:endParaRPr>
          </a:p>
        </p:txBody>
      </p:sp>
      <p:sp>
        <p:nvSpPr>
          <p:cNvPr id="838684" name="AutoShape 28"/>
          <p:cNvSpPr>
            <a:spLocks/>
          </p:cNvSpPr>
          <p:nvPr/>
        </p:nvSpPr>
        <p:spPr bwMode="auto">
          <a:xfrm>
            <a:off x="3673475" y="5048250"/>
            <a:ext cx="4321175" cy="1439863"/>
          </a:xfrm>
          <a:prstGeom prst="borderCallout3">
            <a:avLst>
              <a:gd name="adj1" fmla="val 7940"/>
              <a:gd name="adj2" fmla="val 101764"/>
              <a:gd name="adj3" fmla="val 7940"/>
              <a:gd name="adj4" fmla="val 108815"/>
              <a:gd name="adj5" fmla="val -44653"/>
              <a:gd name="adj6" fmla="val 108815"/>
              <a:gd name="adj7" fmla="val -97463"/>
              <a:gd name="adj8" fmla="val 59296"/>
            </a:avLst>
          </a:prstGeom>
          <a:solidFill>
            <a:schemeClr val="bg1"/>
          </a:solidFill>
          <a:ln w="34925">
            <a:solidFill>
              <a:srgbClr val="0000FF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zh-TW" altLang="zh-TW"/>
          </a:p>
        </p:txBody>
      </p:sp>
      <p:sp>
        <p:nvSpPr>
          <p:cNvPr id="838685" name="Text Box 29"/>
          <p:cNvSpPr txBox="1">
            <a:spLocks noChangeArrowheads="1"/>
          </p:cNvSpPr>
          <p:nvPr/>
        </p:nvSpPr>
        <p:spPr bwMode="auto">
          <a:xfrm>
            <a:off x="3941763" y="5049838"/>
            <a:ext cx="4230687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zh-TW" altLang="en-US" sz="2400">
                <a:latin typeface="華康儷粗圓" pitchFamily="49" charset="-120"/>
                <a:ea typeface="華康儷粗圓" pitchFamily="49" charset="-120"/>
              </a:rPr>
              <a:t>繁星推薦醫學系錄取生若同時錄取個人申請任一校系者，不得參加個人申請統一分發</a:t>
            </a:r>
            <a:r>
              <a:rPr lang="zh-TW" altLang="en-US" sz="2000">
                <a:latin typeface="華康儷粗圓" pitchFamily="49" charset="-120"/>
                <a:ea typeface="華康儷粗圓" pitchFamily="49" charset="-120"/>
              </a:rPr>
              <a:t> </a:t>
            </a:r>
          </a:p>
        </p:txBody>
      </p:sp>
      <p:sp>
        <p:nvSpPr>
          <p:cNvPr id="838686" name="AutoShape 30"/>
          <p:cNvSpPr>
            <a:spLocks/>
          </p:cNvSpPr>
          <p:nvPr/>
        </p:nvSpPr>
        <p:spPr bwMode="auto">
          <a:xfrm>
            <a:off x="6477000" y="2120900"/>
            <a:ext cx="2208213" cy="1612900"/>
          </a:xfrm>
          <a:prstGeom prst="borderCallout3">
            <a:avLst>
              <a:gd name="adj1" fmla="val -2074"/>
              <a:gd name="adj2" fmla="val 66832"/>
              <a:gd name="adj3" fmla="val -48024"/>
              <a:gd name="adj4" fmla="val 82855"/>
              <a:gd name="adj5" fmla="val -49228"/>
              <a:gd name="adj6" fmla="val 48305"/>
              <a:gd name="adj7" fmla="val -17967"/>
              <a:gd name="adj8" fmla="val -11647"/>
            </a:avLst>
          </a:prstGeom>
          <a:solidFill>
            <a:schemeClr val="bg1"/>
          </a:solidFill>
          <a:ln w="31750">
            <a:solidFill>
              <a:srgbClr val="0000FF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l"/>
            <a:r>
              <a:rPr lang="zh-TW" altLang="zh-TW" sz="2000" dirty="0">
                <a:latin typeface="微軟正黑體" pitchFamily="34" charset="-120"/>
                <a:ea typeface="微軟正黑體" pitchFamily="34" charset="-120"/>
              </a:rPr>
              <a:t>學生</a:t>
            </a:r>
            <a:r>
              <a:rPr lang="zh-TW" altLang="zh-TW" sz="2000" dirty="0" smtClean="0">
                <a:latin typeface="微軟正黑體" pitchFamily="34" charset="-120"/>
                <a:ea typeface="微軟正黑體" pitchFamily="34" charset="-120"/>
              </a:rPr>
              <a:t>如推薦</a:t>
            </a:r>
            <a:r>
              <a:rPr lang="zh-TW" altLang="zh-TW" sz="2000" dirty="0">
                <a:latin typeface="微軟正黑體" pitchFamily="34" charset="-120"/>
                <a:ea typeface="微軟正黑體" pitchFamily="34" charset="-120"/>
              </a:rPr>
              <a:t>至</a:t>
            </a:r>
            <a:r>
              <a:rPr lang="en-US" altLang="zh-TW" sz="2000" dirty="0">
                <a:latin typeface="微軟正黑體" pitchFamily="34" charset="-120"/>
                <a:ea typeface="微軟正黑體" pitchFamily="34" charset="-120"/>
              </a:rPr>
              <a:t>A</a:t>
            </a:r>
            <a:r>
              <a:rPr lang="zh-TW" altLang="zh-TW" sz="2000" dirty="0">
                <a:latin typeface="微軟正黑體" pitchFamily="34" charset="-120"/>
                <a:ea typeface="微軟正黑體" pitchFamily="34" charset="-120"/>
              </a:rPr>
              <a:t>校醫學</a:t>
            </a:r>
            <a:r>
              <a:rPr lang="zh-TW" altLang="zh-TW" sz="2000" dirty="0" smtClean="0">
                <a:latin typeface="微軟正黑體" pitchFamily="34" charset="-120"/>
                <a:ea typeface="微軟正黑體" pitchFamily="34" charset="-120"/>
              </a:rPr>
              <a:t>系並</a:t>
            </a:r>
            <a:r>
              <a:rPr lang="zh-TW" altLang="zh-TW" sz="2000" dirty="0">
                <a:latin typeface="微軟正黑體" pitchFamily="34" charset="-120"/>
                <a:ea typeface="微軟正黑體" pitchFamily="34" charset="-120"/>
              </a:rPr>
              <a:t>通過第</a:t>
            </a:r>
            <a:r>
              <a:rPr lang="en-US" altLang="zh-TW" sz="2000" dirty="0">
                <a:latin typeface="微軟正黑體" pitchFamily="34" charset="-120"/>
                <a:ea typeface="微軟正黑體" pitchFamily="34" charset="-120"/>
              </a:rPr>
              <a:t>1</a:t>
            </a:r>
            <a:r>
              <a:rPr lang="zh-TW" altLang="zh-TW" sz="2000" dirty="0">
                <a:latin typeface="微軟正黑體" pitchFamily="34" charset="-120"/>
                <a:ea typeface="微軟正黑體" pitchFamily="34" charset="-120"/>
              </a:rPr>
              <a:t>階段篩選，不得再於個人申請報名</a:t>
            </a:r>
            <a:r>
              <a:rPr lang="en-US" altLang="zh-TW" sz="2000" dirty="0">
                <a:latin typeface="微軟正黑體" pitchFamily="34" charset="-120"/>
                <a:ea typeface="微軟正黑體" pitchFamily="34" charset="-120"/>
              </a:rPr>
              <a:t>A</a:t>
            </a:r>
            <a:r>
              <a:rPr lang="zh-TW" altLang="zh-TW" sz="2000" dirty="0">
                <a:latin typeface="微軟正黑體" pitchFamily="34" charset="-120"/>
                <a:ea typeface="微軟正黑體" pitchFamily="34" charset="-120"/>
              </a:rPr>
              <a:t>校醫學</a:t>
            </a:r>
            <a:r>
              <a:rPr lang="zh-TW" altLang="zh-TW" sz="2000" dirty="0" smtClean="0">
                <a:latin typeface="微軟正黑體" pitchFamily="34" charset="-120"/>
                <a:ea typeface="微軟正黑體" pitchFamily="34" charset="-120"/>
              </a:rPr>
              <a:t>系</a:t>
            </a:r>
            <a:endParaRPr lang="en-US" altLang="zh-TW" sz="2000" dirty="0">
              <a:latin typeface="微軟正黑體" pitchFamily="34" charset="-120"/>
              <a:ea typeface="微軟正黑體" pitchFamily="34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59"/>
          <p:cNvSpPr txBox="1">
            <a:spLocks noGrp="1"/>
          </p:cNvSpPr>
          <p:nvPr>
            <p:ph type="ctrTitle" idx="4294967295"/>
          </p:nvPr>
        </p:nvSpPr>
        <p:spPr>
          <a:xfrm>
            <a:off x="749300" y="673100"/>
            <a:ext cx="3111500" cy="1432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2400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錄取者，無論是否放棄，都不能參加個人申請</a:t>
            </a:r>
            <a:r>
              <a:rPr lang="en-US" altLang="zh-TW" sz="2400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(</a:t>
            </a:r>
            <a:r>
              <a:rPr lang="zh-TW" altLang="en-US" sz="2400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含科大</a:t>
            </a:r>
            <a:r>
              <a:rPr lang="en-US" altLang="zh-TW" sz="2400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)</a:t>
            </a:r>
            <a:endParaRPr sz="2400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376" name="Google Shape;376;p59"/>
          <p:cNvSpPr txBox="1">
            <a:spLocks noGrp="1"/>
          </p:cNvSpPr>
          <p:nvPr>
            <p:ph type="subTitle" idx="4294967295"/>
          </p:nvPr>
        </p:nvSpPr>
        <p:spPr>
          <a:xfrm>
            <a:off x="1177800" y="2948588"/>
            <a:ext cx="6788400" cy="10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zh-TW" altLang="en-US" sz="4800" dirty="0" smtClean="0">
                <a:solidFill>
                  <a:srgbClr val="EA3A68"/>
                </a:solidFill>
                <a:latin typeface="Eras Demi ITC" panose="020B0805030504020804" pitchFamily="34" charset="0"/>
                <a:ea typeface="微軟正黑體" panose="020B0604030504040204" pitchFamily="34" charset="-120"/>
                <a:cs typeface="Shadows Into Light"/>
                <a:sym typeface="Shadows Into Light"/>
              </a:rPr>
              <a:t>繁星再提醒</a:t>
            </a:r>
            <a:endParaRPr lang="en" sz="4800" dirty="0">
              <a:solidFill>
                <a:srgbClr val="EA3A68"/>
              </a:solidFill>
              <a:latin typeface="Eras Demi ITC" panose="020B0805030504020804" pitchFamily="34" charset="0"/>
              <a:ea typeface="微軟正黑體" panose="020B0604030504040204" pitchFamily="34" charset="-120"/>
              <a:cs typeface="Shadows Into Light"/>
              <a:sym typeface="Shadows Into Light"/>
            </a:endParaRPr>
          </a:p>
        </p:txBody>
      </p:sp>
      <p:sp>
        <p:nvSpPr>
          <p:cNvPr id="378" name="Google Shape;378;p59"/>
          <p:cNvSpPr/>
          <p:nvPr/>
        </p:nvSpPr>
        <p:spPr>
          <a:xfrm>
            <a:off x="2076850" y="2456225"/>
            <a:ext cx="4748538" cy="1896500"/>
          </a:xfrm>
          <a:custGeom>
            <a:avLst/>
            <a:gdLst/>
            <a:ahLst/>
            <a:cxnLst/>
            <a:rect l="0" t="0" r="0" b="0"/>
            <a:pathLst>
              <a:path w="163180" h="66288" extrusionOk="0">
                <a:moveTo>
                  <a:pt x="90243" y="4462"/>
                </a:moveTo>
                <a:cubicBezTo>
                  <a:pt x="83154" y="411"/>
                  <a:pt x="74074" y="1064"/>
                  <a:pt x="65923" y="1544"/>
                </a:cubicBezTo>
                <a:cubicBezTo>
                  <a:pt x="51317" y="2404"/>
                  <a:pt x="36069" y="4456"/>
                  <a:pt x="23122" y="11271"/>
                </a:cubicBezTo>
                <a:cubicBezTo>
                  <a:pt x="13017" y="16590"/>
                  <a:pt x="6735" y="34520"/>
                  <a:pt x="13070" y="44021"/>
                </a:cubicBezTo>
                <a:cubicBezTo>
                  <a:pt x="21835" y="57167"/>
                  <a:pt x="41795" y="58764"/>
                  <a:pt x="57493" y="60558"/>
                </a:cubicBezTo>
                <a:cubicBezTo>
                  <a:pt x="73279" y="62362"/>
                  <a:pt x="89298" y="61844"/>
                  <a:pt x="105158" y="60882"/>
                </a:cubicBezTo>
                <a:cubicBezTo>
                  <a:pt x="125660" y="59638"/>
                  <a:pt x="157482" y="50276"/>
                  <a:pt x="158336" y="29754"/>
                </a:cubicBezTo>
                <a:cubicBezTo>
                  <a:pt x="158620" y="22933"/>
                  <a:pt x="156399" y="13869"/>
                  <a:pt x="150230" y="10947"/>
                </a:cubicBezTo>
                <a:cubicBezTo>
                  <a:pt x="140017" y="6109"/>
                  <a:pt x="128254" y="5623"/>
                  <a:pt x="117156" y="3489"/>
                </a:cubicBezTo>
                <a:cubicBezTo>
                  <a:pt x="107059" y="1548"/>
                  <a:pt x="96605" y="2637"/>
                  <a:pt x="86352" y="1868"/>
                </a:cubicBezTo>
                <a:cubicBezTo>
                  <a:pt x="69538" y="607"/>
                  <a:pt x="52189" y="-1640"/>
                  <a:pt x="35768" y="2192"/>
                </a:cubicBezTo>
                <a:cubicBezTo>
                  <a:pt x="28377" y="3917"/>
                  <a:pt x="20507" y="5025"/>
                  <a:pt x="14043" y="9002"/>
                </a:cubicBezTo>
                <a:cubicBezTo>
                  <a:pt x="5849" y="14043"/>
                  <a:pt x="-2455" y="25547"/>
                  <a:pt x="748" y="34618"/>
                </a:cubicBezTo>
                <a:cubicBezTo>
                  <a:pt x="8217" y="55774"/>
                  <a:pt x="39445" y="60369"/>
                  <a:pt x="61708" y="63152"/>
                </a:cubicBezTo>
                <a:cubicBezTo>
                  <a:pt x="92043" y="66944"/>
                  <a:pt x="130198" y="71092"/>
                  <a:pt x="152500" y="50182"/>
                </a:cubicBezTo>
                <a:cubicBezTo>
                  <a:pt x="161822" y="41442"/>
                  <a:pt x="168060" y="20139"/>
                  <a:pt x="158012" y="12244"/>
                </a:cubicBezTo>
                <a:cubicBezTo>
                  <a:pt x="155373" y="10171"/>
                  <a:pt x="151540" y="10464"/>
                  <a:pt x="148284" y="9650"/>
                </a:cubicBezTo>
                <a:cubicBezTo>
                  <a:pt x="134411" y="6182"/>
                  <a:pt x="119783" y="6732"/>
                  <a:pt x="105483" y="6732"/>
                </a:cubicBezTo>
              </a:path>
            </a:pathLst>
          </a:custGeom>
          <a:noFill/>
          <a:ln w="9525" cap="flat" cmpd="sng">
            <a:solidFill>
              <a:srgbClr val="979CB8"/>
            </a:solidFill>
            <a:prstDash val="solid"/>
            <a:round/>
            <a:headEnd type="none" w="med" len="med"/>
            <a:tailEnd type="none" w="med" len="med"/>
          </a:ln>
        </p:spPr>
      </p:sp>
      <p:cxnSp>
        <p:nvCxnSpPr>
          <p:cNvPr id="379" name="Google Shape;379;p59"/>
          <p:cNvCxnSpPr/>
          <p:nvPr/>
        </p:nvCxnSpPr>
        <p:spPr>
          <a:xfrm flipH="1">
            <a:off x="6023075" y="2253575"/>
            <a:ext cx="810600" cy="705300"/>
          </a:xfrm>
          <a:prstGeom prst="straightConnector1">
            <a:avLst/>
          </a:prstGeom>
          <a:noFill/>
          <a:ln w="9525" cap="flat" cmpd="sng">
            <a:solidFill>
              <a:srgbClr val="979CB8"/>
            </a:solidFill>
            <a:prstDash val="dash"/>
            <a:round/>
            <a:headEnd type="none" w="med" len="med"/>
            <a:tailEnd type="triangle" w="med" len="med"/>
          </a:ln>
        </p:spPr>
      </p:cxnSp>
      <p:cxnSp>
        <p:nvCxnSpPr>
          <p:cNvPr id="380" name="Google Shape;380;p59"/>
          <p:cNvCxnSpPr/>
          <p:nvPr/>
        </p:nvCxnSpPr>
        <p:spPr>
          <a:xfrm>
            <a:off x="2743200" y="2133600"/>
            <a:ext cx="856150" cy="727825"/>
          </a:xfrm>
          <a:prstGeom prst="straightConnector1">
            <a:avLst/>
          </a:prstGeom>
          <a:noFill/>
          <a:ln w="9525" cap="flat" cmpd="sng">
            <a:solidFill>
              <a:srgbClr val="979CB8"/>
            </a:solidFill>
            <a:prstDash val="dash"/>
            <a:round/>
            <a:headEnd type="none" w="med" len="med"/>
            <a:tailEnd type="triangle" w="med" len="med"/>
          </a:ln>
        </p:spPr>
      </p:cxnSp>
      <p:cxnSp>
        <p:nvCxnSpPr>
          <p:cNvPr id="381" name="Google Shape;381;p59"/>
          <p:cNvCxnSpPr/>
          <p:nvPr/>
        </p:nvCxnSpPr>
        <p:spPr>
          <a:xfrm rot="10800000" flipH="1">
            <a:off x="2236550" y="3807750"/>
            <a:ext cx="826800" cy="648600"/>
          </a:xfrm>
          <a:prstGeom prst="straightConnector1">
            <a:avLst/>
          </a:prstGeom>
          <a:noFill/>
          <a:ln w="9525" cap="flat" cmpd="sng">
            <a:solidFill>
              <a:srgbClr val="979CB8"/>
            </a:solidFill>
            <a:prstDash val="dash"/>
            <a:round/>
            <a:headEnd type="none" w="med" len="med"/>
            <a:tailEnd type="triangle" w="med" len="med"/>
          </a:ln>
        </p:spPr>
      </p:cxnSp>
      <p:cxnSp>
        <p:nvCxnSpPr>
          <p:cNvPr id="382" name="Google Shape;382;p59"/>
          <p:cNvCxnSpPr/>
          <p:nvPr/>
        </p:nvCxnSpPr>
        <p:spPr>
          <a:xfrm rot="10800000">
            <a:off x="4289200" y="4041000"/>
            <a:ext cx="178500" cy="713400"/>
          </a:xfrm>
          <a:prstGeom prst="straightConnector1">
            <a:avLst/>
          </a:prstGeom>
          <a:noFill/>
          <a:ln w="9525" cap="flat" cmpd="sng">
            <a:solidFill>
              <a:srgbClr val="979CB8"/>
            </a:solidFill>
            <a:prstDash val="dash"/>
            <a:round/>
            <a:headEnd type="none" w="med" len="med"/>
            <a:tailEnd type="triangle" w="med" len="med"/>
          </a:ln>
        </p:spPr>
      </p:cxnSp>
      <p:cxnSp>
        <p:nvCxnSpPr>
          <p:cNvPr id="383" name="Google Shape;383;p59"/>
          <p:cNvCxnSpPr/>
          <p:nvPr/>
        </p:nvCxnSpPr>
        <p:spPr>
          <a:xfrm flipH="1" flipV="1">
            <a:off x="6227750" y="3755525"/>
            <a:ext cx="401650" cy="676775"/>
          </a:xfrm>
          <a:prstGeom prst="straightConnector1">
            <a:avLst/>
          </a:prstGeom>
          <a:noFill/>
          <a:ln w="9525" cap="flat" cmpd="sng">
            <a:solidFill>
              <a:srgbClr val="979CB8"/>
            </a:solidFill>
            <a:prstDash val="dash"/>
            <a:round/>
            <a:headEnd type="none" w="med" len="med"/>
            <a:tailEnd type="triangle" w="med" len="med"/>
          </a:ln>
        </p:spPr>
      </p:cxnSp>
      <p:sp>
        <p:nvSpPr>
          <p:cNvPr id="384" name="Google Shape;384;p59"/>
          <p:cNvSpPr txBox="1">
            <a:spLocks noGrp="1"/>
          </p:cNvSpPr>
          <p:nvPr>
            <p:ph type="sldNum" idx="12"/>
          </p:nvPr>
        </p:nvSpPr>
        <p:spPr>
          <a:xfrm>
            <a:off x="4348076" y="6383554"/>
            <a:ext cx="548700" cy="39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54</a:t>
            </a:fld>
            <a:endParaRPr/>
          </a:p>
        </p:txBody>
      </p:sp>
      <p:sp>
        <p:nvSpPr>
          <p:cNvPr id="13" name="Google Shape;375;p59"/>
          <p:cNvSpPr txBox="1">
            <a:spLocks/>
          </p:cNvSpPr>
          <p:nvPr/>
        </p:nvSpPr>
        <p:spPr>
          <a:xfrm>
            <a:off x="5959365" y="4965735"/>
            <a:ext cx="2338990" cy="143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670"/>
              </a:buClr>
              <a:buSzPts val="3000"/>
              <a:buFont typeface="Shadows Into Light"/>
              <a:buNone/>
              <a:tabLst/>
              <a:defRPr/>
            </a:pPr>
            <a:r>
              <a:rPr kumimoji="0" lang="zh-TW" alt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Shadows Into Light"/>
                <a:sym typeface="Shadows Into Light"/>
              </a:rPr>
              <a:t>如果學測成績可以有機會申請上更好的學校，就不要玩繁星，以免高分低就。</a:t>
            </a:r>
            <a:endParaRPr kumimoji="0" lang="zh-TW" altLang="en-US" sz="24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軟正黑體" pitchFamily="34" charset="-120"/>
              <a:ea typeface="微軟正黑體" pitchFamily="34" charset="-120"/>
              <a:cs typeface="Shadows Into Light"/>
              <a:sym typeface="Shadows Into Light"/>
            </a:endParaRPr>
          </a:p>
        </p:txBody>
      </p:sp>
      <p:sp>
        <p:nvSpPr>
          <p:cNvPr id="15" name="Google Shape;375;p59"/>
          <p:cNvSpPr txBox="1">
            <a:spLocks/>
          </p:cNvSpPr>
          <p:nvPr/>
        </p:nvSpPr>
        <p:spPr>
          <a:xfrm>
            <a:off x="5194300" y="787400"/>
            <a:ext cx="3175000" cy="152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zh-TW" altLang="en-US" sz="2200" dirty="0" smtClean="0">
                <a:latin typeface="微軟正黑體" pitchFamily="34" charset="-120"/>
                <a:ea typeface="微軟正黑體" pitchFamily="34" charset="-120"/>
              </a:rPr>
              <a:t>校排夠前面、學測成績也不差的人，把繁星當作樂透，沒上也沒差的人，比較適合。</a:t>
            </a:r>
            <a:endParaRPr lang="en-US" altLang="zh-TW" sz="2200" dirty="0" smtClean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6" name="Google Shape;375;p59"/>
          <p:cNvSpPr txBox="1">
            <a:spLocks/>
          </p:cNvSpPr>
          <p:nvPr/>
        </p:nvSpPr>
        <p:spPr>
          <a:xfrm>
            <a:off x="3644462" y="4755055"/>
            <a:ext cx="1943100" cy="9362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670"/>
              </a:buClr>
              <a:buSzPts val="3000"/>
              <a:buFont typeface="Shadows Into Light"/>
              <a:buNone/>
              <a:tabLst/>
              <a:defRPr/>
            </a:pPr>
            <a:r>
              <a:rPr lang="zh-TW" altLang="en-US" sz="2200" dirty="0" smtClean="0">
                <a:latin typeface="微軟正黑體" pitchFamily="34" charset="-120"/>
                <a:ea typeface="微軟正黑體" pitchFamily="34" charset="-120"/>
                <a:sym typeface="Shadows Into Light"/>
              </a:rPr>
              <a:t>喜歡的，盡量爭取推薦序一。</a:t>
            </a:r>
            <a:endParaRPr lang="en-US" altLang="zh-TW" sz="2200" dirty="0" smtClean="0">
              <a:latin typeface="微軟正黑體" pitchFamily="34" charset="-120"/>
              <a:ea typeface="微軟正黑體" pitchFamily="34" charset="-120"/>
              <a:sym typeface="Shadows Into Light"/>
            </a:endParaRPr>
          </a:p>
        </p:txBody>
      </p:sp>
      <p:sp>
        <p:nvSpPr>
          <p:cNvPr id="17" name="Google Shape;375;p59"/>
          <p:cNvSpPr txBox="1">
            <a:spLocks/>
          </p:cNvSpPr>
          <p:nvPr/>
        </p:nvSpPr>
        <p:spPr>
          <a:xfrm>
            <a:off x="838200" y="4483100"/>
            <a:ext cx="2095500" cy="13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670"/>
              </a:buClr>
              <a:buSzPts val="3000"/>
              <a:buFont typeface="Shadows Into Light"/>
              <a:buNone/>
              <a:tabLst/>
              <a:defRPr/>
            </a:pPr>
            <a:r>
              <a:rPr lang="zh-TW" altLang="en-US" sz="2200" dirty="0" smtClean="0">
                <a:latin typeface="微軟正黑體" pitchFamily="34" charset="-120"/>
                <a:ea typeface="微軟正黑體" pitchFamily="34" charset="-120"/>
                <a:sym typeface="Shadows Into Light"/>
              </a:rPr>
              <a:t>第八類學群通過第一階段後，</a:t>
            </a:r>
            <a:endParaRPr lang="en-US" altLang="zh-TW" sz="2200" dirty="0" smtClean="0">
              <a:latin typeface="微軟正黑體" pitchFamily="34" charset="-120"/>
              <a:ea typeface="微軟正黑體" pitchFamily="34" charset="-120"/>
              <a:sym typeface="Shadows Into Light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670"/>
              </a:buClr>
              <a:buSzPts val="3000"/>
              <a:buFont typeface="Shadows Into Light"/>
              <a:buNone/>
              <a:tabLst/>
              <a:defRPr/>
            </a:pPr>
            <a:r>
              <a:rPr lang="zh-TW" altLang="en-US" sz="2200" dirty="0" smtClean="0">
                <a:latin typeface="微軟正黑體" pitchFamily="34" charset="-120"/>
                <a:ea typeface="微軟正黑體" pitchFamily="34" charset="-120"/>
                <a:sym typeface="Shadows Into Light"/>
              </a:rPr>
              <a:t>面試才是關鍵。</a:t>
            </a:r>
            <a:endParaRPr lang="en-US" altLang="zh-TW" sz="2200" dirty="0" smtClean="0">
              <a:latin typeface="微軟正黑體" pitchFamily="34" charset="-120"/>
              <a:ea typeface="微軟正黑體" pitchFamily="34" charset="-120"/>
              <a:sym typeface="Shadows Into Light"/>
            </a:endParaRPr>
          </a:p>
        </p:txBody>
      </p:sp>
      <p:sp>
        <p:nvSpPr>
          <p:cNvPr id="18" name="Google Shape;420;p62"/>
          <p:cNvSpPr/>
          <p:nvPr/>
        </p:nvSpPr>
        <p:spPr>
          <a:xfrm rot="21200284">
            <a:off x="3574984" y="89774"/>
            <a:ext cx="1629457" cy="1404932"/>
          </a:xfrm>
          <a:custGeom>
            <a:avLst/>
            <a:gdLst/>
            <a:ahLst/>
            <a:cxnLst/>
            <a:rect l="0" t="0" r="0" b="0"/>
            <a:pathLst>
              <a:path w="16717" h="15403" extrusionOk="0">
                <a:moveTo>
                  <a:pt x="9149" y="511"/>
                </a:moveTo>
                <a:lnTo>
                  <a:pt x="9587" y="560"/>
                </a:lnTo>
                <a:lnTo>
                  <a:pt x="10025" y="608"/>
                </a:lnTo>
                <a:lnTo>
                  <a:pt x="10439" y="681"/>
                </a:lnTo>
                <a:lnTo>
                  <a:pt x="10877" y="779"/>
                </a:lnTo>
                <a:lnTo>
                  <a:pt x="11290" y="900"/>
                </a:lnTo>
                <a:lnTo>
                  <a:pt x="11704" y="1046"/>
                </a:lnTo>
                <a:lnTo>
                  <a:pt x="12093" y="1217"/>
                </a:lnTo>
                <a:lnTo>
                  <a:pt x="12483" y="1411"/>
                </a:lnTo>
                <a:lnTo>
                  <a:pt x="12994" y="1703"/>
                </a:lnTo>
                <a:lnTo>
                  <a:pt x="13505" y="2020"/>
                </a:lnTo>
                <a:lnTo>
                  <a:pt x="13967" y="2360"/>
                </a:lnTo>
                <a:lnTo>
                  <a:pt x="14210" y="2555"/>
                </a:lnTo>
                <a:lnTo>
                  <a:pt x="14405" y="2750"/>
                </a:lnTo>
                <a:lnTo>
                  <a:pt x="14332" y="2871"/>
                </a:lnTo>
                <a:lnTo>
                  <a:pt x="14308" y="3017"/>
                </a:lnTo>
                <a:lnTo>
                  <a:pt x="14308" y="3066"/>
                </a:lnTo>
                <a:lnTo>
                  <a:pt x="14332" y="3090"/>
                </a:lnTo>
                <a:lnTo>
                  <a:pt x="14405" y="3139"/>
                </a:lnTo>
                <a:lnTo>
                  <a:pt x="14478" y="3139"/>
                </a:lnTo>
                <a:lnTo>
                  <a:pt x="14551" y="3090"/>
                </a:lnTo>
                <a:lnTo>
                  <a:pt x="14624" y="2993"/>
                </a:lnTo>
                <a:lnTo>
                  <a:pt x="14867" y="3285"/>
                </a:lnTo>
                <a:lnTo>
                  <a:pt x="14770" y="3358"/>
                </a:lnTo>
                <a:lnTo>
                  <a:pt x="14697" y="3431"/>
                </a:lnTo>
                <a:lnTo>
                  <a:pt x="14600" y="3601"/>
                </a:lnTo>
                <a:lnTo>
                  <a:pt x="14575" y="3674"/>
                </a:lnTo>
                <a:lnTo>
                  <a:pt x="14575" y="3723"/>
                </a:lnTo>
                <a:lnTo>
                  <a:pt x="14575" y="3772"/>
                </a:lnTo>
                <a:lnTo>
                  <a:pt x="14600" y="3796"/>
                </a:lnTo>
                <a:lnTo>
                  <a:pt x="14648" y="3796"/>
                </a:lnTo>
                <a:lnTo>
                  <a:pt x="14721" y="3772"/>
                </a:lnTo>
                <a:lnTo>
                  <a:pt x="14867" y="3699"/>
                </a:lnTo>
                <a:lnTo>
                  <a:pt x="15086" y="3601"/>
                </a:lnTo>
                <a:lnTo>
                  <a:pt x="15208" y="3820"/>
                </a:lnTo>
                <a:lnTo>
                  <a:pt x="15305" y="4064"/>
                </a:lnTo>
                <a:lnTo>
                  <a:pt x="15111" y="4137"/>
                </a:lnTo>
                <a:lnTo>
                  <a:pt x="15013" y="4185"/>
                </a:lnTo>
                <a:lnTo>
                  <a:pt x="14916" y="4234"/>
                </a:lnTo>
                <a:lnTo>
                  <a:pt x="14892" y="4307"/>
                </a:lnTo>
                <a:lnTo>
                  <a:pt x="14892" y="4380"/>
                </a:lnTo>
                <a:lnTo>
                  <a:pt x="14940" y="4429"/>
                </a:lnTo>
                <a:lnTo>
                  <a:pt x="15013" y="4453"/>
                </a:lnTo>
                <a:lnTo>
                  <a:pt x="15135" y="4453"/>
                </a:lnTo>
                <a:lnTo>
                  <a:pt x="15232" y="4429"/>
                </a:lnTo>
                <a:lnTo>
                  <a:pt x="15427" y="4380"/>
                </a:lnTo>
                <a:lnTo>
                  <a:pt x="15573" y="4915"/>
                </a:lnTo>
                <a:lnTo>
                  <a:pt x="15403" y="4964"/>
                </a:lnTo>
                <a:lnTo>
                  <a:pt x="15232" y="5061"/>
                </a:lnTo>
                <a:lnTo>
                  <a:pt x="15086" y="5183"/>
                </a:lnTo>
                <a:lnTo>
                  <a:pt x="15038" y="5256"/>
                </a:lnTo>
                <a:lnTo>
                  <a:pt x="15013" y="5329"/>
                </a:lnTo>
                <a:lnTo>
                  <a:pt x="15013" y="5378"/>
                </a:lnTo>
                <a:lnTo>
                  <a:pt x="15038" y="5402"/>
                </a:lnTo>
                <a:lnTo>
                  <a:pt x="15062" y="5426"/>
                </a:lnTo>
                <a:lnTo>
                  <a:pt x="15111" y="5451"/>
                </a:lnTo>
                <a:lnTo>
                  <a:pt x="15208" y="5451"/>
                </a:lnTo>
                <a:lnTo>
                  <a:pt x="15305" y="5426"/>
                </a:lnTo>
                <a:lnTo>
                  <a:pt x="15476" y="5353"/>
                </a:lnTo>
                <a:lnTo>
                  <a:pt x="15695" y="5305"/>
                </a:lnTo>
                <a:lnTo>
                  <a:pt x="15792" y="5743"/>
                </a:lnTo>
                <a:lnTo>
                  <a:pt x="15622" y="5816"/>
                </a:lnTo>
                <a:lnTo>
                  <a:pt x="15451" y="5864"/>
                </a:lnTo>
                <a:lnTo>
                  <a:pt x="15305" y="5937"/>
                </a:lnTo>
                <a:lnTo>
                  <a:pt x="15159" y="6035"/>
                </a:lnTo>
                <a:lnTo>
                  <a:pt x="15013" y="6132"/>
                </a:lnTo>
                <a:lnTo>
                  <a:pt x="15013" y="6181"/>
                </a:lnTo>
                <a:lnTo>
                  <a:pt x="15013" y="6205"/>
                </a:lnTo>
                <a:lnTo>
                  <a:pt x="15038" y="6229"/>
                </a:lnTo>
                <a:lnTo>
                  <a:pt x="15403" y="6229"/>
                </a:lnTo>
                <a:lnTo>
                  <a:pt x="15719" y="6181"/>
                </a:lnTo>
                <a:lnTo>
                  <a:pt x="15914" y="6156"/>
                </a:lnTo>
                <a:lnTo>
                  <a:pt x="16035" y="6594"/>
                </a:lnTo>
                <a:lnTo>
                  <a:pt x="15768" y="6691"/>
                </a:lnTo>
                <a:lnTo>
                  <a:pt x="15549" y="6764"/>
                </a:lnTo>
                <a:lnTo>
                  <a:pt x="15184" y="6910"/>
                </a:lnTo>
                <a:lnTo>
                  <a:pt x="15135" y="6935"/>
                </a:lnTo>
                <a:lnTo>
                  <a:pt x="15062" y="6983"/>
                </a:lnTo>
                <a:lnTo>
                  <a:pt x="15038" y="7032"/>
                </a:lnTo>
                <a:lnTo>
                  <a:pt x="15013" y="7081"/>
                </a:lnTo>
                <a:lnTo>
                  <a:pt x="15038" y="7056"/>
                </a:lnTo>
                <a:lnTo>
                  <a:pt x="15013" y="7105"/>
                </a:lnTo>
                <a:lnTo>
                  <a:pt x="15013" y="7129"/>
                </a:lnTo>
                <a:lnTo>
                  <a:pt x="15038" y="7154"/>
                </a:lnTo>
                <a:lnTo>
                  <a:pt x="15086" y="7202"/>
                </a:lnTo>
                <a:lnTo>
                  <a:pt x="15208" y="7227"/>
                </a:lnTo>
                <a:lnTo>
                  <a:pt x="15403" y="7227"/>
                </a:lnTo>
                <a:lnTo>
                  <a:pt x="15622" y="7178"/>
                </a:lnTo>
                <a:lnTo>
                  <a:pt x="15841" y="7129"/>
                </a:lnTo>
                <a:lnTo>
                  <a:pt x="16108" y="7056"/>
                </a:lnTo>
                <a:lnTo>
                  <a:pt x="16108" y="7397"/>
                </a:lnTo>
                <a:lnTo>
                  <a:pt x="16108" y="7713"/>
                </a:lnTo>
                <a:lnTo>
                  <a:pt x="16035" y="7713"/>
                </a:lnTo>
                <a:lnTo>
                  <a:pt x="15670" y="7762"/>
                </a:lnTo>
                <a:lnTo>
                  <a:pt x="15330" y="7786"/>
                </a:lnTo>
                <a:lnTo>
                  <a:pt x="14965" y="7835"/>
                </a:lnTo>
                <a:lnTo>
                  <a:pt x="14600" y="7932"/>
                </a:lnTo>
                <a:lnTo>
                  <a:pt x="14575" y="7957"/>
                </a:lnTo>
                <a:lnTo>
                  <a:pt x="14575" y="7981"/>
                </a:lnTo>
                <a:lnTo>
                  <a:pt x="14575" y="8005"/>
                </a:lnTo>
                <a:lnTo>
                  <a:pt x="14600" y="8030"/>
                </a:lnTo>
                <a:lnTo>
                  <a:pt x="15330" y="8151"/>
                </a:lnTo>
                <a:lnTo>
                  <a:pt x="15500" y="8176"/>
                </a:lnTo>
                <a:lnTo>
                  <a:pt x="15695" y="8200"/>
                </a:lnTo>
                <a:lnTo>
                  <a:pt x="15865" y="8176"/>
                </a:lnTo>
                <a:lnTo>
                  <a:pt x="16035" y="8127"/>
                </a:lnTo>
                <a:lnTo>
                  <a:pt x="16035" y="8176"/>
                </a:lnTo>
                <a:lnTo>
                  <a:pt x="15938" y="8565"/>
                </a:lnTo>
                <a:lnTo>
                  <a:pt x="15816" y="8930"/>
                </a:lnTo>
                <a:lnTo>
                  <a:pt x="15524" y="8881"/>
                </a:lnTo>
                <a:lnTo>
                  <a:pt x="15232" y="8833"/>
                </a:lnTo>
                <a:lnTo>
                  <a:pt x="15013" y="8784"/>
                </a:lnTo>
                <a:lnTo>
                  <a:pt x="14794" y="8760"/>
                </a:lnTo>
                <a:lnTo>
                  <a:pt x="14332" y="8784"/>
                </a:lnTo>
                <a:lnTo>
                  <a:pt x="14308" y="8784"/>
                </a:lnTo>
                <a:lnTo>
                  <a:pt x="14308" y="8808"/>
                </a:lnTo>
                <a:lnTo>
                  <a:pt x="14308" y="8833"/>
                </a:lnTo>
                <a:lnTo>
                  <a:pt x="14332" y="8833"/>
                </a:lnTo>
                <a:lnTo>
                  <a:pt x="14478" y="8881"/>
                </a:lnTo>
                <a:lnTo>
                  <a:pt x="14624" y="8954"/>
                </a:lnTo>
                <a:lnTo>
                  <a:pt x="14965" y="9125"/>
                </a:lnTo>
                <a:lnTo>
                  <a:pt x="15281" y="9271"/>
                </a:lnTo>
                <a:lnTo>
                  <a:pt x="15451" y="9319"/>
                </a:lnTo>
                <a:lnTo>
                  <a:pt x="15622" y="9368"/>
                </a:lnTo>
                <a:lnTo>
                  <a:pt x="15500" y="9636"/>
                </a:lnTo>
                <a:lnTo>
                  <a:pt x="15354" y="9903"/>
                </a:lnTo>
                <a:lnTo>
                  <a:pt x="15135" y="9782"/>
                </a:lnTo>
                <a:lnTo>
                  <a:pt x="14916" y="9684"/>
                </a:lnTo>
                <a:lnTo>
                  <a:pt x="14429" y="9563"/>
                </a:lnTo>
                <a:lnTo>
                  <a:pt x="14210" y="9490"/>
                </a:lnTo>
                <a:lnTo>
                  <a:pt x="13943" y="9441"/>
                </a:lnTo>
                <a:lnTo>
                  <a:pt x="13699" y="9417"/>
                </a:lnTo>
                <a:lnTo>
                  <a:pt x="13553" y="9417"/>
                </a:lnTo>
                <a:lnTo>
                  <a:pt x="13456" y="9465"/>
                </a:lnTo>
                <a:lnTo>
                  <a:pt x="13432" y="9490"/>
                </a:lnTo>
                <a:lnTo>
                  <a:pt x="13432" y="9514"/>
                </a:lnTo>
                <a:lnTo>
                  <a:pt x="13578" y="9636"/>
                </a:lnTo>
                <a:lnTo>
                  <a:pt x="13772" y="9733"/>
                </a:lnTo>
                <a:lnTo>
                  <a:pt x="14137" y="9855"/>
                </a:lnTo>
                <a:lnTo>
                  <a:pt x="14648" y="10049"/>
                </a:lnTo>
                <a:lnTo>
                  <a:pt x="14892" y="10147"/>
                </a:lnTo>
                <a:lnTo>
                  <a:pt x="15135" y="10244"/>
                </a:lnTo>
                <a:lnTo>
                  <a:pt x="14794" y="10706"/>
                </a:lnTo>
                <a:lnTo>
                  <a:pt x="14721" y="10658"/>
                </a:lnTo>
                <a:lnTo>
                  <a:pt x="14624" y="10633"/>
                </a:lnTo>
                <a:lnTo>
                  <a:pt x="14405" y="10560"/>
                </a:lnTo>
                <a:lnTo>
                  <a:pt x="13991" y="10512"/>
                </a:lnTo>
                <a:lnTo>
                  <a:pt x="13772" y="10439"/>
                </a:lnTo>
                <a:lnTo>
                  <a:pt x="13505" y="10366"/>
                </a:lnTo>
                <a:lnTo>
                  <a:pt x="13359" y="10341"/>
                </a:lnTo>
                <a:lnTo>
                  <a:pt x="13213" y="10317"/>
                </a:lnTo>
                <a:lnTo>
                  <a:pt x="13115" y="10341"/>
                </a:lnTo>
                <a:lnTo>
                  <a:pt x="12994" y="10390"/>
                </a:lnTo>
                <a:lnTo>
                  <a:pt x="12994" y="10414"/>
                </a:lnTo>
                <a:lnTo>
                  <a:pt x="13018" y="10536"/>
                </a:lnTo>
                <a:lnTo>
                  <a:pt x="13091" y="10609"/>
                </a:lnTo>
                <a:lnTo>
                  <a:pt x="13188" y="10682"/>
                </a:lnTo>
                <a:lnTo>
                  <a:pt x="13310" y="10731"/>
                </a:lnTo>
                <a:lnTo>
                  <a:pt x="13553" y="10828"/>
                </a:lnTo>
                <a:lnTo>
                  <a:pt x="13772" y="10877"/>
                </a:lnTo>
                <a:lnTo>
                  <a:pt x="14113" y="10998"/>
                </a:lnTo>
                <a:lnTo>
                  <a:pt x="14308" y="11047"/>
                </a:lnTo>
                <a:lnTo>
                  <a:pt x="14502" y="11071"/>
                </a:lnTo>
                <a:lnTo>
                  <a:pt x="14089" y="11509"/>
                </a:lnTo>
                <a:lnTo>
                  <a:pt x="13943" y="11412"/>
                </a:lnTo>
                <a:lnTo>
                  <a:pt x="13772" y="11339"/>
                </a:lnTo>
                <a:lnTo>
                  <a:pt x="13432" y="11242"/>
                </a:lnTo>
                <a:lnTo>
                  <a:pt x="13067" y="11144"/>
                </a:lnTo>
                <a:lnTo>
                  <a:pt x="12702" y="11071"/>
                </a:lnTo>
                <a:lnTo>
                  <a:pt x="12337" y="11047"/>
                </a:lnTo>
                <a:lnTo>
                  <a:pt x="11972" y="11096"/>
                </a:lnTo>
                <a:lnTo>
                  <a:pt x="11947" y="11096"/>
                </a:lnTo>
                <a:lnTo>
                  <a:pt x="11899" y="11120"/>
                </a:lnTo>
                <a:lnTo>
                  <a:pt x="11874" y="11193"/>
                </a:lnTo>
                <a:lnTo>
                  <a:pt x="11850" y="11266"/>
                </a:lnTo>
                <a:lnTo>
                  <a:pt x="11874" y="11290"/>
                </a:lnTo>
                <a:lnTo>
                  <a:pt x="11899" y="11363"/>
                </a:lnTo>
                <a:lnTo>
                  <a:pt x="11972" y="11412"/>
                </a:lnTo>
                <a:lnTo>
                  <a:pt x="12580" y="11509"/>
                </a:lnTo>
                <a:lnTo>
                  <a:pt x="12872" y="11582"/>
                </a:lnTo>
                <a:lnTo>
                  <a:pt x="13164" y="11655"/>
                </a:lnTo>
                <a:lnTo>
                  <a:pt x="13432" y="11753"/>
                </a:lnTo>
                <a:lnTo>
                  <a:pt x="13675" y="11850"/>
                </a:lnTo>
                <a:lnTo>
                  <a:pt x="13359" y="12118"/>
                </a:lnTo>
                <a:lnTo>
                  <a:pt x="13018" y="12337"/>
                </a:lnTo>
                <a:lnTo>
                  <a:pt x="12994" y="12288"/>
                </a:lnTo>
                <a:lnTo>
                  <a:pt x="12945" y="12239"/>
                </a:lnTo>
                <a:lnTo>
                  <a:pt x="12775" y="12166"/>
                </a:lnTo>
                <a:lnTo>
                  <a:pt x="12604" y="12142"/>
                </a:lnTo>
                <a:lnTo>
                  <a:pt x="12410" y="12118"/>
                </a:lnTo>
                <a:lnTo>
                  <a:pt x="12215" y="12069"/>
                </a:lnTo>
                <a:lnTo>
                  <a:pt x="11850" y="11947"/>
                </a:lnTo>
                <a:lnTo>
                  <a:pt x="11558" y="11826"/>
                </a:lnTo>
                <a:lnTo>
                  <a:pt x="11242" y="11704"/>
                </a:lnTo>
                <a:lnTo>
                  <a:pt x="11096" y="11655"/>
                </a:lnTo>
                <a:lnTo>
                  <a:pt x="10950" y="11607"/>
                </a:lnTo>
                <a:lnTo>
                  <a:pt x="10779" y="11582"/>
                </a:lnTo>
                <a:lnTo>
                  <a:pt x="10633" y="11582"/>
                </a:lnTo>
                <a:lnTo>
                  <a:pt x="10609" y="11607"/>
                </a:lnTo>
                <a:lnTo>
                  <a:pt x="10609" y="11655"/>
                </a:lnTo>
                <a:lnTo>
                  <a:pt x="10682" y="11753"/>
                </a:lnTo>
                <a:lnTo>
                  <a:pt x="10804" y="11874"/>
                </a:lnTo>
                <a:lnTo>
                  <a:pt x="10925" y="11947"/>
                </a:lnTo>
                <a:lnTo>
                  <a:pt x="11047" y="12045"/>
                </a:lnTo>
                <a:lnTo>
                  <a:pt x="11315" y="12166"/>
                </a:lnTo>
                <a:lnTo>
                  <a:pt x="11582" y="12288"/>
                </a:lnTo>
                <a:lnTo>
                  <a:pt x="11826" y="12385"/>
                </a:lnTo>
                <a:lnTo>
                  <a:pt x="12093" y="12483"/>
                </a:lnTo>
                <a:lnTo>
                  <a:pt x="12361" y="12556"/>
                </a:lnTo>
                <a:lnTo>
                  <a:pt x="12507" y="12580"/>
                </a:lnTo>
                <a:lnTo>
                  <a:pt x="12629" y="12580"/>
                </a:lnTo>
                <a:lnTo>
                  <a:pt x="12239" y="12799"/>
                </a:lnTo>
                <a:lnTo>
                  <a:pt x="11850" y="12969"/>
                </a:lnTo>
                <a:lnTo>
                  <a:pt x="11801" y="12921"/>
                </a:lnTo>
                <a:lnTo>
                  <a:pt x="11680" y="12823"/>
                </a:lnTo>
                <a:lnTo>
                  <a:pt x="11558" y="12775"/>
                </a:lnTo>
                <a:lnTo>
                  <a:pt x="11266" y="12677"/>
                </a:lnTo>
                <a:lnTo>
                  <a:pt x="10998" y="12604"/>
                </a:lnTo>
                <a:lnTo>
                  <a:pt x="10731" y="12531"/>
                </a:lnTo>
                <a:lnTo>
                  <a:pt x="10585" y="12458"/>
                </a:lnTo>
                <a:lnTo>
                  <a:pt x="10439" y="12385"/>
                </a:lnTo>
                <a:lnTo>
                  <a:pt x="10171" y="12239"/>
                </a:lnTo>
                <a:lnTo>
                  <a:pt x="10025" y="12166"/>
                </a:lnTo>
                <a:lnTo>
                  <a:pt x="9879" y="12118"/>
                </a:lnTo>
                <a:lnTo>
                  <a:pt x="9733" y="12093"/>
                </a:lnTo>
                <a:lnTo>
                  <a:pt x="9563" y="12093"/>
                </a:lnTo>
                <a:lnTo>
                  <a:pt x="9514" y="12118"/>
                </a:lnTo>
                <a:lnTo>
                  <a:pt x="9490" y="12142"/>
                </a:lnTo>
                <a:lnTo>
                  <a:pt x="9490" y="12191"/>
                </a:lnTo>
                <a:lnTo>
                  <a:pt x="9514" y="12215"/>
                </a:lnTo>
                <a:lnTo>
                  <a:pt x="9733" y="12410"/>
                </a:lnTo>
                <a:lnTo>
                  <a:pt x="9952" y="12580"/>
                </a:lnTo>
                <a:lnTo>
                  <a:pt x="10220" y="12750"/>
                </a:lnTo>
                <a:lnTo>
                  <a:pt x="10463" y="12872"/>
                </a:lnTo>
                <a:lnTo>
                  <a:pt x="10682" y="12969"/>
                </a:lnTo>
                <a:lnTo>
                  <a:pt x="10901" y="13042"/>
                </a:lnTo>
                <a:lnTo>
                  <a:pt x="11363" y="13188"/>
                </a:lnTo>
                <a:lnTo>
                  <a:pt x="10852" y="13359"/>
                </a:lnTo>
                <a:lnTo>
                  <a:pt x="10317" y="13505"/>
                </a:lnTo>
                <a:lnTo>
                  <a:pt x="10317" y="13480"/>
                </a:lnTo>
                <a:lnTo>
                  <a:pt x="10366" y="13359"/>
                </a:lnTo>
                <a:lnTo>
                  <a:pt x="10366" y="13310"/>
                </a:lnTo>
                <a:lnTo>
                  <a:pt x="10342" y="13261"/>
                </a:lnTo>
                <a:lnTo>
                  <a:pt x="10293" y="13213"/>
                </a:lnTo>
                <a:lnTo>
                  <a:pt x="10244" y="13164"/>
                </a:lnTo>
                <a:lnTo>
                  <a:pt x="9198" y="12604"/>
                </a:lnTo>
                <a:lnTo>
                  <a:pt x="9028" y="12507"/>
                </a:lnTo>
                <a:lnTo>
                  <a:pt x="8809" y="12410"/>
                </a:lnTo>
                <a:lnTo>
                  <a:pt x="8711" y="12385"/>
                </a:lnTo>
                <a:lnTo>
                  <a:pt x="8590" y="12361"/>
                </a:lnTo>
                <a:lnTo>
                  <a:pt x="8492" y="12385"/>
                </a:lnTo>
                <a:lnTo>
                  <a:pt x="8419" y="12434"/>
                </a:lnTo>
                <a:lnTo>
                  <a:pt x="8419" y="12458"/>
                </a:lnTo>
                <a:lnTo>
                  <a:pt x="8444" y="12556"/>
                </a:lnTo>
                <a:lnTo>
                  <a:pt x="8517" y="12629"/>
                </a:lnTo>
                <a:lnTo>
                  <a:pt x="8687" y="12799"/>
                </a:lnTo>
                <a:lnTo>
                  <a:pt x="9028" y="13042"/>
                </a:lnTo>
                <a:lnTo>
                  <a:pt x="9490" y="13334"/>
                </a:lnTo>
                <a:lnTo>
                  <a:pt x="9733" y="13456"/>
                </a:lnTo>
                <a:lnTo>
                  <a:pt x="10001" y="13553"/>
                </a:lnTo>
                <a:lnTo>
                  <a:pt x="9539" y="13651"/>
                </a:lnTo>
                <a:lnTo>
                  <a:pt x="9076" y="13699"/>
                </a:lnTo>
                <a:lnTo>
                  <a:pt x="9052" y="13651"/>
                </a:lnTo>
                <a:lnTo>
                  <a:pt x="8857" y="13480"/>
                </a:lnTo>
                <a:lnTo>
                  <a:pt x="8638" y="13334"/>
                </a:lnTo>
                <a:lnTo>
                  <a:pt x="8176" y="13067"/>
                </a:lnTo>
                <a:lnTo>
                  <a:pt x="7762" y="12799"/>
                </a:lnTo>
                <a:lnTo>
                  <a:pt x="7568" y="12677"/>
                </a:lnTo>
                <a:lnTo>
                  <a:pt x="7349" y="12604"/>
                </a:lnTo>
                <a:lnTo>
                  <a:pt x="7300" y="12604"/>
                </a:lnTo>
                <a:lnTo>
                  <a:pt x="7276" y="12653"/>
                </a:lnTo>
                <a:lnTo>
                  <a:pt x="7276" y="12775"/>
                </a:lnTo>
                <a:lnTo>
                  <a:pt x="7300" y="12872"/>
                </a:lnTo>
                <a:lnTo>
                  <a:pt x="7373" y="12969"/>
                </a:lnTo>
                <a:lnTo>
                  <a:pt x="7446" y="13042"/>
                </a:lnTo>
                <a:lnTo>
                  <a:pt x="7616" y="13213"/>
                </a:lnTo>
                <a:lnTo>
                  <a:pt x="7787" y="13334"/>
                </a:lnTo>
                <a:lnTo>
                  <a:pt x="8103" y="13553"/>
                </a:lnTo>
                <a:lnTo>
                  <a:pt x="8444" y="13748"/>
                </a:lnTo>
                <a:lnTo>
                  <a:pt x="8346" y="13748"/>
                </a:lnTo>
                <a:lnTo>
                  <a:pt x="7835" y="13772"/>
                </a:lnTo>
                <a:lnTo>
                  <a:pt x="7349" y="13724"/>
                </a:lnTo>
                <a:lnTo>
                  <a:pt x="7373" y="13699"/>
                </a:lnTo>
                <a:lnTo>
                  <a:pt x="7397" y="13651"/>
                </a:lnTo>
                <a:lnTo>
                  <a:pt x="7422" y="13578"/>
                </a:lnTo>
                <a:lnTo>
                  <a:pt x="7397" y="13529"/>
                </a:lnTo>
                <a:lnTo>
                  <a:pt x="7373" y="13456"/>
                </a:lnTo>
                <a:lnTo>
                  <a:pt x="7324" y="13383"/>
                </a:lnTo>
                <a:lnTo>
                  <a:pt x="7203" y="13286"/>
                </a:lnTo>
                <a:lnTo>
                  <a:pt x="6911" y="13091"/>
                </a:lnTo>
                <a:lnTo>
                  <a:pt x="6643" y="12872"/>
                </a:lnTo>
                <a:lnTo>
                  <a:pt x="6521" y="12799"/>
                </a:lnTo>
                <a:lnTo>
                  <a:pt x="6448" y="12750"/>
                </a:lnTo>
                <a:lnTo>
                  <a:pt x="6424" y="12702"/>
                </a:lnTo>
                <a:lnTo>
                  <a:pt x="6424" y="12677"/>
                </a:lnTo>
                <a:lnTo>
                  <a:pt x="6400" y="12677"/>
                </a:lnTo>
                <a:lnTo>
                  <a:pt x="6375" y="12702"/>
                </a:lnTo>
                <a:lnTo>
                  <a:pt x="6351" y="12775"/>
                </a:lnTo>
                <a:lnTo>
                  <a:pt x="6327" y="12823"/>
                </a:lnTo>
                <a:lnTo>
                  <a:pt x="6351" y="12969"/>
                </a:lnTo>
                <a:lnTo>
                  <a:pt x="6400" y="13042"/>
                </a:lnTo>
                <a:lnTo>
                  <a:pt x="6448" y="13140"/>
                </a:lnTo>
                <a:lnTo>
                  <a:pt x="6570" y="13286"/>
                </a:lnTo>
                <a:lnTo>
                  <a:pt x="6716" y="13432"/>
                </a:lnTo>
                <a:lnTo>
                  <a:pt x="6862" y="13553"/>
                </a:lnTo>
                <a:lnTo>
                  <a:pt x="7032" y="13675"/>
                </a:lnTo>
                <a:lnTo>
                  <a:pt x="7032" y="13675"/>
                </a:lnTo>
                <a:lnTo>
                  <a:pt x="6619" y="13578"/>
                </a:lnTo>
                <a:lnTo>
                  <a:pt x="6229" y="13456"/>
                </a:lnTo>
                <a:lnTo>
                  <a:pt x="5864" y="13334"/>
                </a:lnTo>
                <a:lnTo>
                  <a:pt x="5670" y="13286"/>
                </a:lnTo>
                <a:lnTo>
                  <a:pt x="5475" y="13261"/>
                </a:lnTo>
                <a:lnTo>
                  <a:pt x="5280" y="13237"/>
                </a:lnTo>
                <a:lnTo>
                  <a:pt x="5086" y="13261"/>
                </a:lnTo>
                <a:lnTo>
                  <a:pt x="4988" y="13286"/>
                </a:lnTo>
                <a:lnTo>
                  <a:pt x="4915" y="13334"/>
                </a:lnTo>
                <a:lnTo>
                  <a:pt x="4842" y="13407"/>
                </a:lnTo>
                <a:lnTo>
                  <a:pt x="4818" y="13505"/>
                </a:lnTo>
                <a:lnTo>
                  <a:pt x="4672" y="13651"/>
                </a:lnTo>
                <a:lnTo>
                  <a:pt x="4502" y="13797"/>
                </a:lnTo>
                <a:lnTo>
                  <a:pt x="4331" y="13943"/>
                </a:lnTo>
                <a:lnTo>
                  <a:pt x="4161" y="14064"/>
                </a:lnTo>
                <a:lnTo>
                  <a:pt x="3869" y="14259"/>
                </a:lnTo>
                <a:lnTo>
                  <a:pt x="3553" y="14405"/>
                </a:lnTo>
                <a:lnTo>
                  <a:pt x="3212" y="14551"/>
                </a:lnTo>
                <a:lnTo>
                  <a:pt x="2896" y="14648"/>
                </a:lnTo>
                <a:lnTo>
                  <a:pt x="2555" y="14745"/>
                </a:lnTo>
                <a:lnTo>
                  <a:pt x="2190" y="14818"/>
                </a:lnTo>
                <a:lnTo>
                  <a:pt x="1825" y="14867"/>
                </a:lnTo>
                <a:lnTo>
                  <a:pt x="1485" y="14891"/>
                </a:lnTo>
                <a:lnTo>
                  <a:pt x="1314" y="14891"/>
                </a:lnTo>
                <a:lnTo>
                  <a:pt x="1144" y="14867"/>
                </a:lnTo>
                <a:lnTo>
                  <a:pt x="1436" y="14672"/>
                </a:lnTo>
                <a:lnTo>
                  <a:pt x="1728" y="14453"/>
                </a:lnTo>
                <a:lnTo>
                  <a:pt x="1996" y="14210"/>
                </a:lnTo>
                <a:lnTo>
                  <a:pt x="2239" y="13991"/>
                </a:lnTo>
                <a:lnTo>
                  <a:pt x="2604" y="13626"/>
                </a:lnTo>
                <a:lnTo>
                  <a:pt x="2774" y="13432"/>
                </a:lnTo>
                <a:lnTo>
                  <a:pt x="2944" y="13188"/>
                </a:lnTo>
                <a:lnTo>
                  <a:pt x="3066" y="12945"/>
                </a:lnTo>
                <a:lnTo>
                  <a:pt x="3163" y="12702"/>
                </a:lnTo>
                <a:lnTo>
                  <a:pt x="3212" y="12458"/>
                </a:lnTo>
                <a:lnTo>
                  <a:pt x="3212" y="12337"/>
                </a:lnTo>
                <a:lnTo>
                  <a:pt x="3212" y="12215"/>
                </a:lnTo>
                <a:lnTo>
                  <a:pt x="3236" y="12118"/>
                </a:lnTo>
                <a:lnTo>
                  <a:pt x="3212" y="12045"/>
                </a:lnTo>
                <a:lnTo>
                  <a:pt x="3188" y="11972"/>
                </a:lnTo>
                <a:lnTo>
                  <a:pt x="3115" y="11923"/>
                </a:lnTo>
                <a:lnTo>
                  <a:pt x="2920" y="11826"/>
                </a:lnTo>
                <a:lnTo>
                  <a:pt x="2750" y="11704"/>
                </a:lnTo>
                <a:lnTo>
                  <a:pt x="2409" y="11461"/>
                </a:lnTo>
                <a:lnTo>
                  <a:pt x="2117" y="11169"/>
                </a:lnTo>
                <a:lnTo>
                  <a:pt x="1850" y="10852"/>
                </a:lnTo>
                <a:lnTo>
                  <a:pt x="1631" y="10512"/>
                </a:lnTo>
                <a:lnTo>
                  <a:pt x="1412" y="10147"/>
                </a:lnTo>
                <a:lnTo>
                  <a:pt x="1241" y="9757"/>
                </a:lnTo>
                <a:lnTo>
                  <a:pt x="1095" y="9368"/>
                </a:lnTo>
                <a:lnTo>
                  <a:pt x="949" y="8979"/>
                </a:lnTo>
                <a:lnTo>
                  <a:pt x="828" y="8565"/>
                </a:lnTo>
                <a:lnTo>
                  <a:pt x="755" y="8127"/>
                </a:lnTo>
                <a:lnTo>
                  <a:pt x="682" y="7689"/>
                </a:lnTo>
                <a:lnTo>
                  <a:pt x="657" y="7251"/>
                </a:lnTo>
                <a:lnTo>
                  <a:pt x="657" y="6837"/>
                </a:lnTo>
                <a:lnTo>
                  <a:pt x="706" y="6399"/>
                </a:lnTo>
                <a:lnTo>
                  <a:pt x="803" y="5986"/>
                </a:lnTo>
                <a:lnTo>
                  <a:pt x="925" y="5548"/>
                </a:lnTo>
                <a:lnTo>
                  <a:pt x="1120" y="5110"/>
                </a:lnTo>
                <a:lnTo>
                  <a:pt x="1339" y="4696"/>
                </a:lnTo>
                <a:lnTo>
                  <a:pt x="1606" y="4307"/>
                </a:lnTo>
                <a:lnTo>
                  <a:pt x="1898" y="3869"/>
                </a:lnTo>
                <a:lnTo>
                  <a:pt x="2166" y="3431"/>
                </a:lnTo>
                <a:lnTo>
                  <a:pt x="2434" y="3017"/>
                </a:lnTo>
                <a:lnTo>
                  <a:pt x="2604" y="2823"/>
                </a:lnTo>
                <a:lnTo>
                  <a:pt x="2774" y="2628"/>
                </a:lnTo>
                <a:lnTo>
                  <a:pt x="3115" y="2336"/>
                </a:lnTo>
                <a:lnTo>
                  <a:pt x="3431" y="2068"/>
                </a:lnTo>
                <a:lnTo>
                  <a:pt x="3772" y="1825"/>
                </a:lnTo>
                <a:lnTo>
                  <a:pt x="4137" y="1582"/>
                </a:lnTo>
                <a:lnTo>
                  <a:pt x="4502" y="1387"/>
                </a:lnTo>
                <a:lnTo>
                  <a:pt x="4867" y="1192"/>
                </a:lnTo>
                <a:lnTo>
                  <a:pt x="5256" y="1046"/>
                </a:lnTo>
                <a:lnTo>
                  <a:pt x="5670" y="900"/>
                </a:lnTo>
                <a:lnTo>
                  <a:pt x="6083" y="803"/>
                </a:lnTo>
                <a:lnTo>
                  <a:pt x="6497" y="706"/>
                </a:lnTo>
                <a:lnTo>
                  <a:pt x="6935" y="633"/>
                </a:lnTo>
                <a:lnTo>
                  <a:pt x="7373" y="584"/>
                </a:lnTo>
                <a:lnTo>
                  <a:pt x="7811" y="535"/>
                </a:lnTo>
                <a:lnTo>
                  <a:pt x="8249" y="511"/>
                </a:lnTo>
                <a:close/>
                <a:moveTo>
                  <a:pt x="8444" y="0"/>
                </a:moveTo>
                <a:lnTo>
                  <a:pt x="7641" y="24"/>
                </a:lnTo>
                <a:lnTo>
                  <a:pt x="6838" y="122"/>
                </a:lnTo>
                <a:lnTo>
                  <a:pt x="6351" y="195"/>
                </a:lnTo>
                <a:lnTo>
                  <a:pt x="5889" y="292"/>
                </a:lnTo>
                <a:lnTo>
                  <a:pt x="5426" y="414"/>
                </a:lnTo>
                <a:lnTo>
                  <a:pt x="4964" y="560"/>
                </a:lnTo>
                <a:lnTo>
                  <a:pt x="4502" y="730"/>
                </a:lnTo>
                <a:lnTo>
                  <a:pt x="4088" y="949"/>
                </a:lnTo>
                <a:lnTo>
                  <a:pt x="3674" y="1217"/>
                </a:lnTo>
                <a:lnTo>
                  <a:pt x="3285" y="1509"/>
                </a:lnTo>
                <a:lnTo>
                  <a:pt x="2823" y="1922"/>
                </a:lnTo>
                <a:lnTo>
                  <a:pt x="2385" y="2312"/>
                </a:lnTo>
                <a:lnTo>
                  <a:pt x="2166" y="2531"/>
                </a:lnTo>
                <a:lnTo>
                  <a:pt x="1947" y="2725"/>
                </a:lnTo>
                <a:lnTo>
                  <a:pt x="1752" y="2969"/>
                </a:lnTo>
                <a:lnTo>
                  <a:pt x="1582" y="3212"/>
                </a:lnTo>
                <a:lnTo>
                  <a:pt x="1266" y="3723"/>
                </a:lnTo>
                <a:lnTo>
                  <a:pt x="974" y="4283"/>
                </a:lnTo>
                <a:lnTo>
                  <a:pt x="682" y="4842"/>
                </a:lnTo>
                <a:lnTo>
                  <a:pt x="438" y="5402"/>
                </a:lnTo>
                <a:lnTo>
                  <a:pt x="341" y="5645"/>
                </a:lnTo>
                <a:lnTo>
                  <a:pt x="268" y="5889"/>
                </a:lnTo>
                <a:lnTo>
                  <a:pt x="195" y="6132"/>
                </a:lnTo>
                <a:lnTo>
                  <a:pt x="146" y="6375"/>
                </a:lnTo>
                <a:lnTo>
                  <a:pt x="122" y="6886"/>
                </a:lnTo>
                <a:lnTo>
                  <a:pt x="122" y="7397"/>
                </a:lnTo>
                <a:lnTo>
                  <a:pt x="171" y="7908"/>
                </a:lnTo>
                <a:lnTo>
                  <a:pt x="268" y="8419"/>
                </a:lnTo>
                <a:lnTo>
                  <a:pt x="390" y="8906"/>
                </a:lnTo>
                <a:lnTo>
                  <a:pt x="536" y="9392"/>
                </a:lnTo>
                <a:lnTo>
                  <a:pt x="682" y="9830"/>
                </a:lnTo>
                <a:lnTo>
                  <a:pt x="876" y="10244"/>
                </a:lnTo>
                <a:lnTo>
                  <a:pt x="1095" y="10658"/>
                </a:lnTo>
                <a:lnTo>
                  <a:pt x="1339" y="11047"/>
                </a:lnTo>
                <a:lnTo>
                  <a:pt x="1631" y="11412"/>
                </a:lnTo>
                <a:lnTo>
                  <a:pt x="1947" y="11728"/>
                </a:lnTo>
                <a:lnTo>
                  <a:pt x="2117" y="11874"/>
                </a:lnTo>
                <a:lnTo>
                  <a:pt x="2312" y="12020"/>
                </a:lnTo>
                <a:lnTo>
                  <a:pt x="2507" y="12142"/>
                </a:lnTo>
                <a:lnTo>
                  <a:pt x="2701" y="12239"/>
                </a:lnTo>
                <a:lnTo>
                  <a:pt x="2677" y="12458"/>
                </a:lnTo>
                <a:lnTo>
                  <a:pt x="2604" y="12653"/>
                </a:lnTo>
                <a:lnTo>
                  <a:pt x="2482" y="12848"/>
                </a:lnTo>
                <a:lnTo>
                  <a:pt x="2361" y="13042"/>
                </a:lnTo>
                <a:lnTo>
                  <a:pt x="2215" y="13213"/>
                </a:lnTo>
                <a:lnTo>
                  <a:pt x="2069" y="13359"/>
                </a:lnTo>
                <a:lnTo>
                  <a:pt x="1752" y="13675"/>
                </a:lnTo>
                <a:lnTo>
                  <a:pt x="1412" y="13967"/>
                </a:lnTo>
                <a:lnTo>
                  <a:pt x="1047" y="14259"/>
                </a:lnTo>
                <a:lnTo>
                  <a:pt x="828" y="14381"/>
                </a:lnTo>
                <a:lnTo>
                  <a:pt x="633" y="14478"/>
                </a:lnTo>
                <a:lnTo>
                  <a:pt x="414" y="14575"/>
                </a:lnTo>
                <a:lnTo>
                  <a:pt x="195" y="14648"/>
                </a:lnTo>
                <a:lnTo>
                  <a:pt x="98" y="14697"/>
                </a:lnTo>
                <a:lnTo>
                  <a:pt x="25" y="14794"/>
                </a:lnTo>
                <a:lnTo>
                  <a:pt x="0" y="14891"/>
                </a:lnTo>
                <a:lnTo>
                  <a:pt x="25" y="14989"/>
                </a:lnTo>
                <a:lnTo>
                  <a:pt x="49" y="15086"/>
                </a:lnTo>
                <a:lnTo>
                  <a:pt x="146" y="15159"/>
                </a:lnTo>
                <a:lnTo>
                  <a:pt x="244" y="15208"/>
                </a:lnTo>
                <a:lnTo>
                  <a:pt x="365" y="15208"/>
                </a:lnTo>
                <a:lnTo>
                  <a:pt x="414" y="15183"/>
                </a:lnTo>
                <a:lnTo>
                  <a:pt x="560" y="15256"/>
                </a:lnTo>
                <a:lnTo>
                  <a:pt x="682" y="15305"/>
                </a:lnTo>
                <a:lnTo>
                  <a:pt x="998" y="15378"/>
                </a:lnTo>
                <a:lnTo>
                  <a:pt x="1314" y="15402"/>
                </a:lnTo>
                <a:lnTo>
                  <a:pt x="1679" y="15402"/>
                </a:lnTo>
                <a:lnTo>
                  <a:pt x="2020" y="15354"/>
                </a:lnTo>
                <a:lnTo>
                  <a:pt x="2336" y="15305"/>
                </a:lnTo>
                <a:lnTo>
                  <a:pt x="2896" y="15183"/>
                </a:lnTo>
                <a:lnTo>
                  <a:pt x="3261" y="15062"/>
                </a:lnTo>
                <a:lnTo>
                  <a:pt x="3626" y="14916"/>
                </a:lnTo>
                <a:lnTo>
                  <a:pt x="3991" y="14770"/>
                </a:lnTo>
                <a:lnTo>
                  <a:pt x="4331" y="14575"/>
                </a:lnTo>
                <a:lnTo>
                  <a:pt x="4575" y="14429"/>
                </a:lnTo>
                <a:lnTo>
                  <a:pt x="4818" y="14259"/>
                </a:lnTo>
                <a:lnTo>
                  <a:pt x="5037" y="14040"/>
                </a:lnTo>
                <a:lnTo>
                  <a:pt x="5134" y="13918"/>
                </a:lnTo>
                <a:lnTo>
                  <a:pt x="5207" y="13797"/>
                </a:lnTo>
                <a:lnTo>
                  <a:pt x="5426" y="13821"/>
                </a:lnTo>
                <a:lnTo>
                  <a:pt x="5645" y="13845"/>
                </a:lnTo>
                <a:lnTo>
                  <a:pt x="6059" y="13967"/>
                </a:lnTo>
                <a:lnTo>
                  <a:pt x="6497" y="14113"/>
                </a:lnTo>
                <a:lnTo>
                  <a:pt x="6692" y="14186"/>
                </a:lnTo>
                <a:lnTo>
                  <a:pt x="6911" y="14235"/>
                </a:lnTo>
                <a:lnTo>
                  <a:pt x="7178" y="14283"/>
                </a:lnTo>
                <a:lnTo>
                  <a:pt x="7446" y="14308"/>
                </a:lnTo>
                <a:lnTo>
                  <a:pt x="7981" y="14332"/>
                </a:lnTo>
                <a:lnTo>
                  <a:pt x="8517" y="14308"/>
                </a:lnTo>
                <a:lnTo>
                  <a:pt x="9052" y="14259"/>
                </a:lnTo>
                <a:lnTo>
                  <a:pt x="9490" y="14210"/>
                </a:lnTo>
                <a:lnTo>
                  <a:pt x="9952" y="14137"/>
                </a:lnTo>
                <a:lnTo>
                  <a:pt x="10390" y="14040"/>
                </a:lnTo>
                <a:lnTo>
                  <a:pt x="10828" y="13918"/>
                </a:lnTo>
                <a:lnTo>
                  <a:pt x="11266" y="13797"/>
                </a:lnTo>
                <a:lnTo>
                  <a:pt x="11680" y="13651"/>
                </a:lnTo>
                <a:lnTo>
                  <a:pt x="12093" y="13480"/>
                </a:lnTo>
                <a:lnTo>
                  <a:pt x="12507" y="13286"/>
                </a:lnTo>
                <a:lnTo>
                  <a:pt x="12921" y="13067"/>
                </a:lnTo>
                <a:lnTo>
                  <a:pt x="13310" y="12823"/>
                </a:lnTo>
                <a:lnTo>
                  <a:pt x="13699" y="12556"/>
                </a:lnTo>
                <a:lnTo>
                  <a:pt x="14089" y="12264"/>
                </a:lnTo>
                <a:lnTo>
                  <a:pt x="14429" y="11947"/>
                </a:lnTo>
                <a:lnTo>
                  <a:pt x="14770" y="11607"/>
                </a:lnTo>
                <a:lnTo>
                  <a:pt x="15111" y="11266"/>
                </a:lnTo>
                <a:lnTo>
                  <a:pt x="15403" y="10901"/>
                </a:lnTo>
                <a:lnTo>
                  <a:pt x="15670" y="10512"/>
                </a:lnTo>
                <a:lnTo>
                  <a:pt x="15914" y="10098"/>
                </a:lnTo>
                <a:lnTo>
                  <a:pt x="16133" y="9684"/>
                </a:lnTo>
                <a:lnTo>
                  <a:pt x="16327" y="9246"/>
                </a:lnTo>
                <a:lnTo>
                  <a:pt x="16473" y="8808"/>
                </a:lnTo>
                <a:lnTo>
                  <a:pt x="16595" y="8346"/>
                </a:lnTo>
                <a:lnTo>
                  <a:pt x="16668" y="7884"/>
                </a:lnTo>
                <a:lnTo>
                  <a:pt x="16717" y="7421"/>
                </a:lnTo>
                <a:lnTo>
                  <a:pt x="16717" y="7178"/>
                </a:lnTo>
                <a:lnTo>
                  <a:pt x="16692" y="6959"/>
                </a:lnTo>
                <a:lnTo>
                  <a:pt x="16595" y="6497"/>
                </a:lnTo>
                <a:lnTo>
                  <a:pt x="16473" y="6035"/>
                </a:lnTo>
                <a:lnTo>
                  <a:pt x="16352" y="5597"/>
                </a:lnTo>
                <a:lnTo>
                  <a:pt x="16206" y="5134"/>
                </a:lnTo>
                <a:lnTo>
                  <a:pt x="16084" y="4672"/>
                </a:lnTo>
                <a:lnTo>
                  <a:pt x="15962" y="4210"/>
                </a:lnTo>
                <a:lnTo>
                  <a:pt x="15792" y="3772"/>
                </a:lnTo>
                <a:lnTo>
                  <a:pt x="15597" y="3358"/>
                </a:lnTo>
                <a:lnTo>
                  <a:pt x="15354" y="2993"/>
                </a:lnTo>
                <a:lnTo>
                  <a:pt x="15062" y="2652"/>
                </a:lnTo>
                <a:lnTo>
                  <a:pt x="14770" y="2336"/>
                </a:lnTo>
                <a:lnTo>
                  <a:pt x="14429" y="2044"/>
                </a:lnTo>
                <a:lnTo>
                  <a:pt x="14089" y="1776"/>
                </a:lnTo>
                <a:lnTo>
                  <a:pt x="13724" y="1509"/>
                </a:lnTo>
                <a:lnTo>
                  <a:pt x="13334" y="1265"/>
                </a:lnTo>
                <a:lnTo>
                  <a:pt x="12969" y="1046"/>
                </a:lnTo>
                <a:lnTo>
                  <a:pt x="12580" y="827"/>
                </a:lnTo>
                <a:lnTo>
                  <a:pt x="12166" y="633"/>
                </a:lnTo>
                <a:lnTo>
                  <a:pt x="11777" y="487"/>
                </a:lnTo>
                <a:lnTo>
                  <a:pt x="11363" y="341"/>
                </a:lnTo>
                <a:lnTo>
                  <a:pt x="10950" y="219"/>
                </a:lnTo>
                <a:lnTo>
                  <a:pt x="10512" y="146"/>
                </a:lnTo>
                <a:lnTo>
                  <a:pt x="10074" y="73"/>
                </a:lnTo>
                <a:lnTo>
                  <a:pt x="9271" y="0"/>
                </a:lnTo>
                <a:close/>
              </a:path>
            </a:pathLst>
          </a:custGeom>
          <a:solidFill>
            <a:srgbClr val="50567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lang="en-US" dirty="0" smtClean="0"/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lang="en-US" dirty="0" smtClean="0"/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lang="en-US" altLang="zh-TW" sz="1800" b="1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1800" b="1" dirty="0" smtClean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  <a:cs typeface="Calibri" panose="020F0502020204030204" pitchFamily="34" charset="0"/>
              </a:rPr>
              <a:t>     </a:t>
            </a:r>
            <a:endParaRPr lang="en-US" altLang="zh-TW" sz="1800" b="1" dirty="0" smtClean="0">
              <a:solidFill>
                <a:srgbClr val="C00000"/>
              </a:solidFill>
              <a:latin typeface="微軟正黑體" pitchFamily="34" charset="-120"/>
              <a:ea typeface="微軟正黑體" pitchFamily="34" charset="-120"/>
              <a:cs typeface="Calibri" panose="020F0502020204030204" pitchFamily="34" charset="0"/>
            </a:endParaRPr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1800" b="1" dirty="0" smtClean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  <a:cs typeface="Calibri" panose="020F0502020204030204" pitchFamily="34" charset="0"/>
              </a:rPr>
              <a:t>    </a:t>
            </a:r>
            <a:r>
              <a:rPr lang="zh-TW" altLang="en-US" sz="1800" b="1" dirty="0" smtClean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  <a:cs typeface="Calibri" panose="020F0502020204030204" pitchFamily="34" charset="0"/>
              </a:rPr>
              <a:t>不喜歡的系</a:t>
            </a:r>
            <a:endParaRPr lang="en-US" altLang="zh-TW" sz="1800" b="1" dirty="0" smtClean="0">
              <a:solidFill>
                <a:srgbClr val="0070C0"/>
              </a:solidFill>
              <a:latin typeface="微軟正黑體" pitchFamily="34" charset="-120"/>
              <a:ea typeface="微軟正黑體" pitchFamily="34" charset="-120"/>
              <a:cs typeface="Calibri" panose="020F0502020204030204" pitchFamily="34" charset="0"/>
            </a:endParaRPr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1800" b="1" dirty="0" smtClean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  <a:cs typeface="Calibri" panose="020F0502020204030204" pitchFamily="34" charset="0"/>
              </a:rPr>
              <a:t>   千萬不要填</a:t>
            </a:r>
            <a:endParaRPr lang="en-US" sz="1800" b="1" dirty="0" smtClean="0">
              <a:solidFill>
                <a:srgbClr val="0070C0"/>
              </a:solidFill>
              <a:latin typeface="微軟正黑體" pitchFamily="34" charset="-120"/>
              <a:ea typeface="微軟正黑體" pitchFamily="34" charset="-120"/>
              <a:cs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5" grpId="0"/>
      <p:bldP spid="13" grpId="0"/>
      <p:bldP spid="15" grpId="0"/>
      <p:bldP spid="16" grpId="0"/>
      <p:bldP spid="17" grpId="0"/>
      <p:bldP spid="18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59"/>
          <p:cNvSpPr txBox="1">
            <a:spLocks noGrp="1"/>
          </p:cNvSpPr>
          <p:nvPr>
            <p:ph type="ctrTitle" idx="4294967295"/>
          </p:nvPr>
        </p:nvSpPr>
        <p:spPr>
          <a:xfrm>
            <a:off x="1669950" y="1332700"/>
            <a:ext cx="5804100" cy="73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dirty="0" smtClean="0">
                <a:solidFill>
                  <a:srgbClr val="EA3A68"/>
                </a:solidFill>
                <a:latin typeface="Eras Demi ITC" panose="020B0805030504020804" pitchFamily="34" charset="0"/>
                <a:ea typeface="微軟正黑體" panose="020B0604030504040204" pitchFamily="34" charset="-120"/>
              </a:rPr>
              <a:t>Thanks</a:t>
            </a:r>
            <a:r>
              <a:rPr lang="en" sz="4800" dirty="0">
                <a:solidFill>
                  <a:srgbClr val="EA3A68"/>
                </a:solidFill>
                <a:latin typeface="Eras Demi ITC" panose="020B0805030504020804" pitchFamily="34" charset="0"/>
                <a:ea typeface="微軟正黑體" panose="020B0604030504040204" pitchFamily="34" charset="-120"/>
              </a:rPr>
              <a:t>!</a:t>
            </a:r>
            <a:endParaRPr sz="4800" dirty="0">
              <a:solidFill>
                <a:srgbClr val="EA3A68"/>
              </a:solidFill>
              <a:latin typeface="Eras Demi ITC" panose="020B0805030504020804" pitchFamily="34" charset="0"/>
              <a:ea typeface="微軟正黑體" panose="020B0604030504040204" pitchFamily="34" charset="-120"/>
            </a:endParaRPr>
          </a:p>
        </p:txBody>
      </p:sp>
      <p:sp>
        <p:nvSpPr>
          <p:cNvPr id="376" name="Google Shape;376;p59"/>
          <p:cNvSpPr txBox="1">
            <a:spLocks noGrp="1"/>
          </p:cNvSpPr>
          <p:nvPr>
            <p:ph type="subTitle" idx="4294967295"/>
          </p:nvPr>
        </p:nvSpPr>
        <p:spPr>
          <a:xfrm>
            <a:off x="1177800" y="2948588"/>
            <a:ext cx="6788400" cy="10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3600" dirty="0">
                <a:latin typeface="Eras Demi ITC" panose="020B0805030504020804" pitchFamily="34" charset="0"/>
                <a:ea typeface="微軟正黑體" panose="020B0604030504040204" pitchFamily="34" charset="-120"/>
              </a:rPr>
              <a:t>Any questions?</a:t>
            </a:r>
            <a:endParaRPr sz="3600" dirty="0">
              <a:latin typeface="Eras Demi ITC" panose="020B0805030504020804" pitchFamily="34" charset="0"/>
              <a:ea typeface="微軟正黑體" panose="020B0604030504040204" pitchFamily="34" charset="-120"/>
            </a:endParaRPr>
          </a:p>
        </p:txBody>
      </p:sp>
      <p:sp>
        <p:nvSpPr>
          <p:cNvPr id="378" name="Google Shape;378;p59"/>
          <p:cNvSpPr/>
          <p:nvPr/>
        </p:nvSpPr>
        <p:spPr>
          <a:xfrm>
            <a:off x="2076850" y="2456225"/>
            <a:ext cx="4748538" cy="1896500"/>
          </a:xfrm>
          <a:custGeom>
            <a:avLst/>
            <a:gdLst/>
            <a:ahLst/>
            <a:cxnLst/>
            <a:rect l="0" t="0" r="0" b="0"/>
            <a:pathLst>
              <a:path w="163180" h="66288" extrusionOk="0">
                <a:moveTo>
                  <a:pt x="90243" y="4462"/>
                </a:moveTo>
                <a:cubicBezTo>
                  <a:pt x="83154" y="411"/>
                  <a:pt x="74074" y="1064"/>
                  <a:pt x="65923" y="1544"/>
                </a:cubicBezTo>
                <a:cubicBezTo>
                  <a:pt x="51317" y="2404"/>
                  <a:pt x="36069" y="4456"/>
                  <a:pt x="23122" y="11271"/>
                </a:cubicBezTo>
                <a:cubicBezTo>
                  <a:pt x="13017" y="16590"/>
                  <a:pt x="6735" y="34520"/>
                  <a:pt x="13070" y="44021"/>
                </a:cubicBezTo>
                <a:cubicBezTo>
                  <a:pt x="21835" y="57167"/>
                  <a:pt x="41795" y="58764"/>
                  <a:pt x="57493" y="60558"/>
                </a:cubicBezTo>
                <a:cubicBezTo>
                  <a:pt x="73279" y="62362"/>
                  <a:pt x="89298" y="61844"/>
                  <a:pt x="105158" y="60882"/>
                </a:cubicBezTo>
                <a:cubicBezTo>
                  <a:pt x="125660" y="59638"/>
                  <a:pt x="157482" y="50276"/>
                  <a:pt x="158336" y="29754"/>
                </a:cubicBezTo>
                <a:cubicBezTo>
                  <a:pt x="158620" y="22933"/>
                  <a:pt x="156399" y="13869"/>
                  <a:pt x="150230" y="10947"/>
                </a:cubicBezTo>
                <a:cubicBezTo>
                  <a:pt x="140017" y="6109"/>
                  <a:pt x="128254" y="5623"/>
                  <a:pt x="117156" y="3489"/>
                </a:cubicBezTo>
                <a:cubicBezTo>
                  <a:pt x="107059" y="1548"/>
                  <a:pt x="96605" y="2637"/>
                  <a:pt x="86352" y="1868"/>
                </a:cubicBezTo>
                <a:cubicBezTo>
                  <a:pt x="69538" y="607"/>
                  <a:pt x="52189" y="-1640"/>
                  <a:pt x="35768" y="2192"/>
                </a:cubicBezTo>
                <a:cubicBezTo>
                  <a:pt x="28377" y="3917"/>
                  <a:pt x="20507" y="5025"/>
                  <a:pt x="14043" y="9002"/>
                </a:cubicBezTo>
                <a:cubicBezTo>
                  <a:pt x="5849" y="14043"/>
                  <a:pt x="-2455" y="25547"/>
                  <a:pt x="748" y="34618"/>
                </a:cubicBezTo>
                <a:cubicBezTo>
                  <a:pt x="8217" y="55774"/>
                  <a:pt x="39445" y="60369"/>
                  <a:pt x="61708" y="63152"/>
                </a:cubicBezTo>
                <a:cubicBezTo>
                  <a:pt x="92043" y="66944"/>
                  <a:pt x="130198" y="71092"/>
                  <a:pt x="152500" y="50182"/>
                </a:cubicBezTo>
                <a:cubicBezTo>
                  <a:pt x="161822" y="41442"/>
                  <a:pt x="168060" y="20139"/>
                  <a:pt x="158012" y="12244"/>
                </a:cubicBezTo>
                <a:cubicBezTo>
                  <a:pt x="155373" y="10171"/>
                  <a:pt x="151540" y="10464"/>
                  <a:pt x="148284" y="9650"/>
                </a:cubicBezTo>
                <a:cubicBezTo>
                  <a:pt x="134411" y="6182"/>
                  <a:pt x="119783" y="6732"/>
                  <a:pt x="105483" y="6732"/>
                </a:cubicBezTo>
              </a:path>
            </a:pathLst>
          </a:custGeom>
          <a:noFill/>
          <a:ln w="9525" cap="flat" cmpd="sng">
            <a:solidFill>
              <a:srgbClr val="979CB8"/>
            </a:solidFill>
            <a:prstDash val="solid"/>
            <a:round/>
            <a:headEnd type="none" w="med" len="med"/>
            <a:tailEnd type="none" w="med" len="med"/>
          </a:ln>
        </p:spPr>
      </p:sp>
      <p:cxnSp>
        <p:nvCxnSpPr>
          <p:cNvPr id="379" name="Google Shape;379;p59"/>
          <p:cNvCxnSpPr/>
          <p:nvPr/>
        </p:nvCxnSpPr>
        <p:spPr>
          <a:xfrm flipH="1">
            <a:off x="6023075" y="2253575"/>
            <a:ext cx="810600" cy="705300"/>
          </a:xfrm>
          <a:prstGeom prst="straightConnector1">
            <a:avLst/>
          </a:prstGeom>
          <a:noFill/>
          <a:ln w="9525" cap="flat" cmpd="sng">
            <a:solidFill>
              <a:srgbClr val="979CB8"/>
            </a:solidFill>
            <a:prstDash val="dash"/>
            <a:round/>
            <a:headEnd type="none" w="med" len="med"/>
            <a:tailEnd type="triangle" w="med" len="med"/>
          </a:ln>
        </p:spPr>
      </p:cxnSp>
      <p:cxnSp>
        <p:nvCxnSpPr>
          <p:cNvPr id="380" name="Google Shape;380;p59"/>
          <p:cNvCxnSpPr/>
          <p:nvPr/>
        </p:nvCxnSpPr>
        <p:spPr>
          <a:xfrm>
            <a:off x="3380350" y="2302225"/>
            <a:ext cx="219000" cy="559200"/>
          </a:xfrm>
          <a:prstGeom prst="straightConnector1">
            <a:avLst/>
          </a:prstGeom>
          <a:noFill/>
          <a:ln w="9525" cap="flat" cmpd="sng">
            <a:solidFill>
              <a:srgbClr val="979CB8"/>
            </a:solidFill>
            <a:prstDash val="dash"/>
            <a:round/>
            <a:headEnd type="none" w="med" len="med"/>
            <a:tailEnd type="triangle" w="med" len="med"/>
          </a:ln>
        </p:spPr>
      </p:cxnSp>
      <p:cxnSp>
        <p:nvCxnSpPr>
          <p:cNvPr id="381" name="Google Shape;381;p59"/>
          <p:cNvCxnSpPr/>
          <p:nvPr/>
        </p:nvCxnSpPr>
        <p:spPr>
          <a:xfrm rot="10800000" flipH="1">
            <a:off x="2350850" y="3858550"/>
            <a:ext cx="826800" cy="648600"/>
          </a:xfrm>
          <a:prstGeom prst="straightConnector1">
            <a:avLst/>
          </a:prstGeom>
          <a:noFill/>
          <a:ln w="9525" cap="flat" cmpd="sng">
            <a:solidFill>
              <a:srgbClr val="979CB8"/>
            </a:solidFill>
            <a:prstDash val="dash"/>
            <a:round/>
            <a:headEnd type="none" w="med" len="med"/>
            <a:tailEnd type="triangle" w="med" len="med"/>
          </a:ln>
        </p:spPr>
      </p:cxnSp>
      <p:cxnSp>
        <p:nvCxnSpPr>
          <p:cNvPr id="382" name="Google Shape;382;p59"/>
          <p:cNvCxnSpPr/>
          <p:nvPr/>
        </p:nvCxnSpPr>
        <p:spPr>
          <a:xfrm rot="10800000">
            <a:off x="5406800" y="3850500"/>
            <a:ext cx="178500" cy="713400"/>
          </a:xfrm>
          <a:prstGeom prst="straightConnector1">
            <a:avLst/>
          </a:prstGeom>
          <a:noFill/>
          <a:ln w="9525" cap="flat" cmpd="sng">
            <a:solidFill>
              <a:srgbClr val="979CB8"/>
            </a:solidFill>
            <a:prstDash val="dash"/>
            <a:round/>
            <a:headEnd type="none" w="med" len="med"/>
            <a:tailEnd type="triangle" w="med" len="med"/>
          </a:ln>
        </p:spPr>
      </p:cxnSp>
      <p:cxnSp>
        <p:nvCxnSpPr>
          <p:cNvPr id="383" name="Google Shape;383;p59"/>
          <p:cNvCxnSpPr/>
          <p:nvPr/>
        </p:nvCxnSpPr>
        <p:spPr>
          <a:xfrm rot="10800000">
            <a:off x="5707050" y="3793625"/>
            <a:ext cx="186300" cy="170400"/>
          </a:xfrm>
          <a:prstGeom prst="straightConnector1">
            <a:avLst/>
          </a:prstGeom>
          <a:noFill/>
          <a:ln w="9525" cap="flat" cmpd="sng">
            <a:solidFill>
              <a:srgbClr val="979CB8"/>
            </a:solidFill>
            <a:prstDash val="dash"/>
            <a:round/>
            <a:headEnd type="none" w="med" len="med"/>
            <a:tailEnd type="triangle" w="med" len="med"/>
          </a:ln>
        </p:spPr>
      </p:cxnSp>
      <p:sp>
        <p:nvSpPr>
          <p:cNvPr id="384" name="Google Shape;384;p59"/>
          <p:cNvSpPr txBox="1">
            <a:spLocks noGrp="1"/>
          </p:cNvSpPr>
          <p:nvPr>
            <p:ph type="sldNum" idx="12"/>
          </p:nvPr>
        </p:nvSpPr>
        <p:spPr>
          <a:xfrm>
            <a:off x="4348076" y="6383554"/>
            <a:ext cx="548700" cy="39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55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zh-TW" altLang="en-US" smtClean="0"/>
              <a:t>參採學測科目數示例</a:t>
            </a:r>
            <a:endParaRPr lang="zh-TW" altLang="en-US" dirty="0"/>
          </a:p>
        </p:txBody>
      </p:sp>
      <p:sp>
        <p:nvSpPr>
          <p:cNvPr id="4" name="文字方塊 3"/>
          <p:cNvSpPr txBox="1"/>
          <p:nvPr/>
        </p:nvSpPr>
        <p:spPr>
          <a:xfrm>
            <a:off x="1324279" y="930160"/>
            <a:ext cx="64954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個人申請學測科目數示例</a:t>
            </a:r>
            <a:r>
              <a:rPr lang="en-US" altLang="zh-TW" sz="4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2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46" r="62414" b="41609"/>
          <a:stretch/>
        </p:blipFill>
        <p:spPr bwMode="auto">
          <a:xfrm>
            <a:off x="693681" y="1653812"/>
            <a:ext cx="5406557" cy="3596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1" t="85632" r="42587" b="9617"/>
          <a:stretch/>
        </p:blipFill>
        <p:spPr bwMode="auto">
          <a:xfrm>
            <a:off x="394930" y="5312981"/>
            <a:ext cx="8575648" cy="488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684"/>
          <a:stretch/>
        </p:blipFill>
        <p:spPr bwMode="auto">
          <a:xfrm>
            <a:off x="3396959" y="5801713"/>
            <a:ext cx="4369457" cy="487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橢圓 9"/>
          <p:cNvSpPr/>
          <p:nvPr/>
        </p:nvSpPr>
        <p:spPr>
          <a:xfrm>
            <a:off x="4449813" y="2695903"/>
            <a:ext cx="827694" cy="1119352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橢圓 10"/>
          <p:cNvSpPr/>
          <p:nvPr/>
        </p:nvSpPr>
        <p:spPr>
          <a:xfrm>
            <a:off x="5272544" y="4240924"/>
            <a:ext cx="827694" cy="488732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橢圓 11"/>
          <p:cNvSpPr/>
          <p:nvPr/>
        </p:nvSpPr>
        <p:spPr>
          <a:xfrm>
            <a:off x="5272544" y="2822027"/>
            <a:ext cx="827694" cy="362607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橢圓 12"/>
          <p:cNvSpPr/>
          <p:nvPr/>
        </p:nvSpPr>
        <p:spPr>
          <a:xfrm>
            <a:off x="5277507" y="3136553"/>
            <a:ext cx="827694" cy="315311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橢圓 13"/>
          <p:cNvSpPr/>
          <p:nvPr/>
        </p:nvSpPr>
        <p:spPr>
          <a:xfrm>
            <a:off x="5277507" y="3446608"/>
            <a:ext cx="827694" cy="315311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橢圓 14"/>
          <p:cNvSpPr/>
          <p:nvPr/>
        </p:nvSpPr>
        <p:spPr>
          <a:xfrm>
            <a:off x="3159672" y="5249917"/>
            <a:ext cx="5984328" cy="1039159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52729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40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7</a:t>
            </a:fld>
            <a:endParaRPr/>
          </a:p>
        </p:txBody>
      </p:sp>
      <p:sp>
        <p:nvSpPr>
          <p:cNvPr id="5" name="標題 3"/>
          <p:cNvSpPr txBox="1">
            <a:spLocks/>
          </p:cNvSpPr>
          <p:nvPr/>
        </p:nvSpPr>
        <p:spPr>
          <a:xfrm>
            <a:off x="1103587" y="564435"/>
            <a:ext cx="7086600" cy="909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670"/>
              </a:buClr>
              <a:buSzPts val="3000"/>
              <a:buFont typeface="Shadows Into Light"/>
              <a:buNone/>
              <a:defRPr sz="3000" b="0" i="0" u="none" strike="noStrike" cap="none">
                <a:solidFill>
                  <a:srgbClr val="505670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670"/>
              </a:buClr>
              <a:buSzPts val="3000"/>
              <a:buFont typeface="Shadows Into Light"/>
              <a:buNone/>
              <a:defRPr sz="3000" b="0" i="0" u="none" strike="noStrike" cap="none">
                <a:solidFill>
                  <a:srgbClr val="505670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670"/>
              </a:buClr>
              <a:buSzPts val="3000"/>
              <a:buFont typeface="Shadows Into Light"/>
              <a:buNone/>
              <a:defRPr sz="3000" b="0" i="0" u="none" strike="noStrike" cap="none">
                <a:solidFill>
                  <a:srgbClr val="505670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670"/>
              </a:buClr>
              <a:buSzPts val="3000"/>
              <a:buFont typeface="Shadows Into Light"/>
              <a:buNone/>
              <a:defRPr sz="3000" b="0" i="0" u="none" strike="noStrike" cap="none">
                <a:solidFill>
                  <a:srgbClr val="505670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670"/>
              </a:buClr>
              <a:buSzPts val="3000"/>
              <a:buFont typeface="Shadows Into Light"/>
              <a:buNone/>
              <a:defRPr sz="3000" b="0" i="0" u="none" strike="noStrike" cap="none">
                <a:solidFill>
                  <a:srgbClr val="505670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670"/>
              </a:buClr>
              <a:buSzPts val="3000"/>
              <a:buFont typeface="Shadows Into Light"/>
              <a:buNone/>
              <a:defRPr sz="3000" b="0" i="0" u="none" strike="noStrike" cap="none">
                <a:solidFill>
                  <a:srgbClr val="505670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670"/>
              </a:buClr>
              <a:buSzPts val="3000"/>
              <a:buFont typeface="Shadows Into Light"/>
              <a:buNone/>
              <a:defRPr sz="3000" b="0" i="0" u="none" strike="noStrike" cap="none">
                <a:solidFill>
                  <a:srgbClr val="505670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670"/>
              </a:buClr>
              <a:buSzPts val="3000"/>
              <a:buFont typeface="Shadows Into Light"/>
              <a:buNone/>
              <a:defRPr sz="3000" b="0" i="0" u="none" strike="noStrike" cap="none">
                <a:solidFill>
                  <a:srgbClr val="505670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670"/>
              </a:buClr>
              <a:buSzPts val="3000"/>
              <a:buFont typeface="Shadows Into Light"/>
              <a:buNone/>
              <a:defRPr sz="3000" b="0" i="0" u="none" strike="noStrike" cap="none">
                <a:solidFill>
                  <a:srgbClr val="505670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9pPr>
          </a:lstStyle>
          <a:p>
            <a:r>
              <a:rPr lang="zh-TW" altLang="en-US" smtClean="0">
                <a:solidFill>
                  <a:schemeClr val="tx1"/>
                </a:solidFill>
              </a:rPr>
              <a:t>同級分超額篩選</a:t>
            </a:r>
            <a:endParaRPr lang="zh-TW" altLang="en-US" dirty="0">
              <a:solidFill>
                <a:schemeClr val="tx1"/>
              </a:solidFill>
            </a:endParaRPr>
          </a:p>
        </p:txBody>
      </p:sp>
      <p:graphicFrame>
        <p:nvGraphicFramePr>
          <p:cNvPr id="6" name="表格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89724801"/>
              </p:ext>
            </p:extLst>
          </p:nvPr>
        </p:nvGraphicFramePr>
        <p:xfrm>
          <a:off x="1019504" y="1481953"/>
          <a:ext cx="4939861" cy="4612902"/>
        </p:xfrm>
        <a:graphic>
          <a:graphicData uri="http://schemas.openxmlformats.org/drawingml/2006/table">
            <a:tbl>
              <a:tblPr firstRow="1" bandRow="1">
                <a:tableStyleId>{141D8CDC-9986-4B95-A12B-B69ACFC05F85}</a:tableStyleId>
              </a:tblPr>
              <a:tblGrid>
                <a:gridCol w="1234963"/>
                <a:gridCol w="1455497"/>
                <a:gridCol w="2249401"/>
              </a:tblGrid>
              <a:tr h="506695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600" dirty="0" smtClean="0">
                          <a:latin typeface="微軟正黑體" pitchFamily="34" charset="-120"/>
                          <a:ea typeface="微軟正黑體" pitchFamily="34" charset="-120"/>
                        </a:rPr>
                        <a:t>考生</a:t>
                      </a:r>
                      <a:endParaRPr lang="zh-TW" altLang="en-US" sz="1600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600" dirty="0" smtClean="0">
                          <a:latin typeface="微軟正黑體" pitchFamily="34" charset="-120"/>
                          <a:ea typeface="微軟正黑體" pitchFamily="34" charset="-120"/>
                        </a:rPr>
                        <a:t>數學級分</a:t>
                      </a:r>
                      <a:endParaRPr lang="zh-TW" altLang="en-US" sz="1600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600" dirty="0" smtClean="0">
                          <a:latin typeface="微軟正黑體" pitchFamily="34" charset="-120"/>
                          <a:ea typeface="微軟正黑體" pitchFamily="34" charset="-120"/>
                        </a:rPr>
                        <a:t>國英數自</a:t>
                      </a:r>
                      <a:endParaRPr lang="en-US" altLang="zh-TW" sz="1600" dirty="0" smtClean="0">
                        <a:latin typeface="微軟正黑體" pitchFamily="34" charset="-120"/>
                        <a:ea typeface="微軟正黑體" pitchFamily="34" charset="-120"/>
                      </a:endParaRPr>
                    </a:p>
                    <a:p>
                      <a:pPr algn="ctr"/>
                      <a:r>
                        <a:rPr lang="zh-TW" altLang="en-US" sz="1600" dirty="0" smtClean="0">
                          <a:latin typeface="微軟正黑體" pitchFamily="34" charset="-120"/>
                          <a:ea typeface="微軟正黑體" pitchFamily="34" charset="-120"/>
                        </a:rPr>
                        <a:t>四科之和</a:t>
                      </a:r>
                      <a:endParaRPr lang="zh-TW" altLang="en-US" sz="1600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/>
                </a:tc>
              </a:tr>
              <a:tr h="448198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 smtClean="0"/>
                        <a:t>46</a:t>
                      </a:r>
                      <a:endParaRPr lang="zh-TW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 smtClean="0"/>
                        <a:t>14</a:t>
                      </a:r>
                      <a:endParaRPr lang="zh-TW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 smtClean="0"/>
                        <a:t>50</a:t>
                      </a:r>
                      <a:endParaRPr lang="zh-TW" altLang="en-US" sz="1800" dirty="0"/>
                    </a:p>
                  </a:txBody>
                  <a:tcPr/>
                </a:tc>
              </a:tr>
              <a:tr h="448198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 smtClean="0"/>
                        <a:t>47</a:t>
                      </a:r>
                      <a:endParaRPr lang="zh-TW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 smtClean="0"/>
                        <a:t>13</a:t>
                      </a:r>
                      <a:endParaRPr lang="zh-TW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 smtClean="0"/>
                        <a:t>48</a:t>
                      </a:r>
                      <a:endParaRPr lang="zh-TW" altLang="en-US" sz="1800" dirty="0"/>
                    </a:p>
                  </a:txBody>
                  <a:tcPr/>
                </a:tc>
              </a:tr>
              <a:tr h="448198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 smtClean="0"/>
                        <a:t>48</a:t>
                      </a:r>
                      <a:endParaRPr lang="zh-TW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 smtClean="0"/>
                        <a:t>13</a:t>
                      </a:r>
                      <a:endParaRPr lang="zh-TW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 smtClean="0"/>
                        <a:t>48</a:t>
                      </a:r>
                      <a:endParaRPr lang="zh-TW" altLang="en-US" sz="1800" dirty="0"/>
                    </a:p>
                  </a:txBody>
                  <a:tcPr/>
                </a:tc>
              </a:tr>
              <a:tr h="448198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 smtClean="0"/>
                        <a:t>49</a:t>
                      </a:r>
                      <a:endParaRPr lang="zh-TW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 smtClean="0"/>
                        <a:t>12</a:t>
                      </a:r>
                      <a:endParaRPr lang="zh-TW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 smtClean="0"/>
                        <a:t>45</a:t>
                      </a:r>
                      <a:endParaRPr lang="zh-TW" altLang="en-US" sz="1800" dirty="0"/>
                    </a:p>
                  </a:txBody>
                  <a:tcPr/>
                </a:tc>
              </a:tr>
              <a:tr h="448198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 smtClean="0"/>
                        <a:t>50</a:t>
                      </a:r>
                      <a:endParaRPr lang="zh-TW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 smtClean="0"/>
                        <a:t>10</a:t>
                      </a:r>
                      <a:endParaRPr lang="zh-TW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 smtClean="0"/>
                        <a:t>46</a:t>
                      </a:r>
                      <a:endParaRPr lang="zh-TW" altLang="en-US" sz="1800" dirty="0"/>
                    </a:p>
                  </a:txBody>
                  <a:tcPr/>
                </a:tc>
              </a:tr>
              <a:tr h="448198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 smtClean="0"/>
                        <a:t>51</a:t>
                      </a:r>
                      <a:endParaRPr lang="zh-TW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 smtClean="0"/>
                        <a:t>10</a:t>
                      </a:r>
                      <a:endParaRPr lang="zh-TW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 smtClean="0"/>
                        <a:t>44</a:t>
                      </a:r>
                      <a:endParaRPr lang="zh-TW" altLang="en-US" sz="1800" dirty="0"/>
                    </a:p>
                  </a:txBody>
                  <a:tcPr/>
                </a:tc>
              </a:tr>
              <a:tr h="448198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 smtClean="0"/>
                        <a:t>52</a:t>
                      </a:r>
                      <a:endParaRPr lang="zh-TW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 smtClean="0"/>
                        <a:t>10</a:t>
                      </a:r>
                      <a:endParaRPr lang="zh-TW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 smtClean="0"/>
                        <a:t>41</a:t>
                      </a:r>
                      <a:endParaRPr lang="zh-TW" altLang="en-US" sz="1800" dirty="0"/>
                    </a:p>
                  </a:txBody>
                  <a:tcPr/>
                </a:tc>
              </a:tr>
              <a:tr h="448198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 smtClean="0"/>
                        <a:t>53</a:t>
                      </a:r>
                      <a:endParaRPr lang="zh-TW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 smtClean="0"/>
                        <a:t>10</a:t>
                      </a:r>
                      <a:endParaRPr lang="zh-TW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 smtClean="0"/>
                        <a:t>40</a:t>
                      </a:r>
                      <a:endParaRPr lang="zh-TW" altLang="en-US" sz="1800" dirty="0"/>
                    </a:p>
                  </a:txBody>
                  <a:tcPr/>
                </a:tc>
              </a:tr>
              <a:tr h="448198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 smtClean="0"/>
                        <a:t>54</a:t>
                      </a:r>
                      <a:endParaRPr lang="zh-TW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 smtClean="0"/>
                        <a:t>9</a:t>
                      </a:r>
                      <a:endParaRPr lang="zh-TW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 smtClean="0"/>
                        <a:t>38</a:t>
                      </a:r>
                      <a:endParaRPr lang="zh-TW" altLang="en-US" sz="18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7" name="圓角矩形 6"/>
          <p:cNvSpPr/>
          <p:nvPr/>
        </p:nvSpPr>
        <p:spPr>
          <a:xfrm>
            <a:off x="898634" y="3862550"/>
            <a:ext cx="5202619" cy="1742087"/>
          </a:xfrm>
          <a:prstGeom prst="roundRect">
            <a:avLst/>
          </a:prstGeom>
          <a:noFill/>
          <a:ln w="635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文字方塊 7"/>
          <p:cNvSpPr txBox="1"/>
          <p:nvPr/>
        </p:nvSpPr>
        <p:spPr>
          <a:xfrm>
            <a:off x="6006658" y="1560786"/>
            <a:ext cx="2995448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dirty="0">
                <a:latin typeface="微軟正黑體" pitchFamily="34" charset="-120"/>
                <a:ea typeface="微軟正黑體" pitchFamily="34" charset="-120"/>
              </a:rPr>
              <a:t>預計甄試</a:t>
            </a:r>
            <a:r>
              <a:rPr lang="zh-TW" altLang="en-US" sz="2400" dirty="0" smtClean="0">
                <a:latin typeface="微軟正黑體" pitchFamily="34" charset="-120"/>
                <a:ea typeface="微軟正黑體" pitchFamily="34" charset="-120"/>
              </a:rPr>
              <a:t>人數</a:t>
            </a:r>
            <a:r>
              <a:rPr lang="en-US" altLang="zh-TW" sz="2400" dirty="0" smtClean="0">
                <a:latin typeface="微軟正黑體" pitchFamily="34" charset="-120"/>
                <a:ea typeface="微軟正黑體" pitchFamily="34" charset="-120"/>
              </a:rPr>
              <a:t>51 </a:t>
            </a:r>
            <a:r>
              <a:rPr lang="zh-TW" altLang="en-US" sz="2400" dirty="0" smtClean="0">
                <a:latin typeface="微軟正黑體" pitchFamily="34" charset="-120"/>
                <a:ea typeface="微軟正黑體" pitchFamily="34" charset="-120"/>
              </a:rPr>
              <a:t>名</a:t>
            </a:r>
            <a:endParaRPr lang="en-US" altLang="zh-TW" sz="2400" dirty="0" smtClean="0">
              <a:latin typeface="微軟正黑體" pitchFamily="34" charset="-120"/>
              <a:ea typeface="微軟正黑體" pitchFamily="34" charset="-120"/>
            </a:endParaRPr>
          </a:p>
          <a:p>
            <a:endParaRPr lang="en-US" altLang="zh-TW" sz="2400" dirty="0" smtClean="0">
              <a:latin typeface="微軟正黑體" pitchFamily="34" charset="-120"/>
              <a:ea typeface="微軟正黑體" pitchFamily="34" charset="-120"/>
            </a:endParaRPr>
          </a:p>
          <a:p>
            <a:r>
              <a:rPr lang="zh-TW" altLang="en-US" sz="2400" dirty="0" smtClean="0">
                <a:latin typeface="微軟正黑體" pitchFamily="34" charset="-120"/>
                <a:ea typeface="微軟正黑體" pitchFamily="34" charset="-120"/>
              </a:rPr>
              <a:t>學生</a:t>
            </a:r>
            <a:r>
              <a:rPr lang="en-US" altLang="zh-TW" sz="2400" dirty="0" smtClean="0">
                <a:latin typeface="微軟正黑體" pitchFamily="34" charset="-120"/>
                <a:ea typeface="微軟正黑體" pitchFamily="34" charset="-120"/>
              </a:rPr>
              <a:t>50~53</a:t>
            </a:r>
            <a:r>
              <a:rPr lang="zh-TW" altLang="en-US" sz="2400" dirty="0" smtClean="0">
                <a:latin typeface="微軟正黑體" pitchFamily="34" charset="-120"/>
                <a:ea typeface="微軟正黑體" pitchFamily="34" charset="-120"/>
              </a:rPr>
              <a:t>進行同級分超額篩選</a:t>
            </a:r>
            <a:endParaRPr lang="en-US" altLang="zh-TW" sz="2400" dirty="0" smtClean="0">
              <a:latin typeface="微軟正黑體" pitchFamily="34" charset="-120"/>
              <a:ea typeface="微軟正黑體" pitchFamily="34" charset="-120"/>
            </a:endParaRPr>
          </a:p>
          <a:p>
            <a:endParaRPr lang="en-US" altLang="zh-TW" dirty="0" smtClean="0"/>
          </a:p>
          <a:p>
            <a:endParaRPr lang="en-US" altLang="zh-TW" dirty="0" smtClean="0"/>
          </a:p>
          <a:p>
            <a:endParaRPr lang="zh-TW" altLang="en-US" dirty="0"/>
          </a:p>
        </p:txBody>
      </p:sp>
      <p:sp>
        <p:nvSpPr>
          <p:cNvPr id="11" name="文字方塊 10"/>
          <p:cNvSpPr txBox="1"/>
          <p:nvPr/>
        </p:nvSpPr>
        <p:spPr>
          <a:xfrm>
            <a:off x="5360276" y="3641826"/>
            <a:ext cx="59908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4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√</a:t>
            </a:r>
            <a:endParaRPr lang="zh-TW" altLang="en-US" sz="44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文字方塊 11"/>
          <p:cNvSpPr txBox="1"/>
          <p:nvPr/>
        </p:nvSpPr>
        <p:spPr>
          <a:xfrm>
            <a:off x="5355016" y="4156844"/>
            <a:ext cx="59908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4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√</a:t>
            </a:r>
            <a:endParaRPr lang="zh-TW" altLang="en-US" sz="44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25465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67" r="1035" b="8352"/>
          <a:stretch/>
        </p:blipFill>
        <p:spPr bwMode="auto">
          <a:xfrm>
            <a:off x="0" y="0"/>
            <a:ext cx="1310462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直線圖說文字 2 (加上強調線) 9"/>
          <p:cNvSpPr/>
          <p:nvPr/>
        </p:nvSpPr>
        <p:spPr>
          <a:xfrm>
            <a:off x="1586623" y="3610303"/>
            <a:ext cx="1155700" cy="2050832"/>
          </a:xfrm>
          <a:prstGeom prst="accentCallout2">
            <a:avLst>
              <a:gd name="adj1" fmla="val 58750"/>
              <a:gd name="adj2" fmla="val 109243"/>
              <a:gd name="adj3" fmla="val 58750"/>
              <a:gd name="adj4" fmla="val 136666"/>
              <a:gd name="adj5" fmla="val 43341"/>
              <a:gd name="adj6" fmla="val 172959"/>
            </a:avLst>
          </a:prstGeom>
          <a:solidFill>
            <a:schemeClr val="accent1">
              <a:alpha val="52000"/>
            </a:schemeClr>
          </a:solidFill>
          <a:ln w="508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文字方塊 10"/>
          <p:cNvSpPr txBox="1"/>
          <p:nvPr/>
        </p:nvSpPr>
        <p:spPr>
          <a:xfrm>
            <a:off x="3533214" y="4147048"/>
            <a:ext cx="5610786" cy="646331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TW" altLang="en-US" sz="3600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注意重要日期與甄試說明</a:t>
            </a:r>
            <a:endParaRPr lang="zh-TW" altLang="en-US" sz="3600" dirty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9540" y="4635719"/>
            <a:ext cx="5934459" cy="12921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63208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8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9</a:t>
            </a:fld>
            <a:endParaRPr/>
          </a:p>
        </p:txBody>
      </p:sp>
      <p:sp>
        <p:nvSpPr>
          <p:cNvPr id="166" name="Google Shape;166;p38"/>
          <p:cNvSpPr txBox="1">
            <a:spLocks noGrp="1"/>
          </p:cNvSpPr>
          <p:nvPr>
            <p:ph type="ctrTitle" idx="4294967295"/>
          </p:nvPr>
        </p:nvSpPr>
        <p:spPr>
          <a:xfrm>
            <a:off x="1734204" y="2303367"/>
            <a:ext cx="5842000" cy="1546225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4000" b="1" dirty="0" smtClean="0">
                <a:solidFill>
                  <a:srgbClr val="FFC000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Calibri" panose="020F0502020204030204" pitchFamily="34" charset="0"/>
              </a:rPr>
              <a:t>落點分析？弱點分析？</a:t>
            </a:r>
            <a:endParaRPr sz="4000" b="1" dirty="0">
              <a:solidFill>
                <a:srgbClr val="FFC000"/>
              </a:solidFill>
              <a:latin typeface="Calibri" panose="020F0502020204030204" pitchFamily="34" charset="0"/>
              <a:ea typeface="微軟正黑體" panose="020B0604030504040204" pitchFamily="34" charset="-12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0453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rinculo template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rinculo template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6044</TotalTime>
  <Words>2885</Words>
  <Application>Microsoft Office PowerPoint</Application>
  <PresentationFormat>如螢幕大小 (4:3)</PresentationFormat>
  <Paragraphs>582</Paragraphs>
  <Slides>55</Slides>
  <Notes>31</Notes>
  <HiddenSlides>0</HiddenSlides>
  <MMClips>0</MMClips>
  <ScaleCrop>false</ScaleCrop>
  <HeadingPairs>
    <vt:vector size="6" baseType="variant">
      <vt:variant>
        <vt:lpstr>使用字型</vt:lpstr>
      </vt:variant>
      <vt:variant>
        <vt:i4>15</vt:i4>
      </vt:variant>
      <vt:variant>
        <vt:lpstr>佈景主題</vt:lpstr>
      </vt:variant>
      <vt:variant>
        <vt:i4>2</vt:i4>
      </vt:variant>
      <vt:variant>
        <vt:lpstr>投影片標題</vt:lpstr>
      </vt:variant>
      <vt:variant>
        <vt:i4>55</vt:i4>
      </vt:variant>
    </vt:vector>
  </HeadingPairs>
  <TitlesOfParts>
    <vt:vector size="72" baseType="lpstr">
      <vt:lpstr>Arial</vt:lpstr>
      <vt:lpstr>新細明體</vt:lpstr>
      <vt:lpstr>Arial Black</vt:lpstr>
      <vt:lpstr>Wingdings</vt:lpstr>
      <vt:lpstr>華康儷粗圓</vt:lpstr>
      <vt:lpstr>Times New Roman</vt:lpstr>
      <vt:lpstr>Lucida Sans Unicode</vt:lpstr>
      <vt:lpstr>微軟正黑體</vt:lpstr>
      <vt:lpstr>Shadows Into Light</vt:lpstr>
      <vt:lpstr>Eras Demi ITC</vt:lpstr>
      <vt:lpstr>華康竹風體W4</vt:lpstr>
      <vt:lpstr>華康中圓體</vt:lpstr>
      <vt:lpstr>華康海報體 Std W9</vt:lpstr>
      <vt:lpstr>Calibri</vt:lpstr>
      <vt:lpstr>Varela Round</vt:lpstr>
      <vt:lpstr>Trinculo template</vt:lpstr>
      <vt:lpstr>Trinculo template</vt:lpstr>
      <vt:lpstr>110學年度 甄選入學選填志願說明會</vt:lpstr>
      <vt:lpstr>成績揭曉那一刻…</vt:lpstr>
      <vt:lpstr>110學測與個人申請新制</vt:lpstr>
      <vt:lpstr>PowerPoint 簡報</vt:lpstr>
      <vt:lpstr>參採學測科目數示例</vt:lpstr>
      <vt:lpstr>參採學測科目數示例</vt:lpstr>
      <vt:lpstr>PowerPoint 簡報</vt:lpstr>
      <vt:lpstr>PowerPoint 簡報</vt:lpstr>
      <vt:lpstr>落點分析？弱點分析？</vt:lpstr>
      <vt:lpstr>評估落點時，你要先思考…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參採學測科目數示例</vt:lpstr>
      <vt:lpstr>參採學測科目數示例</vt:lpstr>
      <vt:lpstr>PowerPoint 簡報</vt:lpstr>
      <vt:lpstr>PowerPoint 簡報</vt:lpstr>
      <vt:lpstr>刻在你… 落點裡的功課</vt:lpstr>
      <vt:lpstr>志願聚焦的原理原則</vt:lpstr>
      <vt:lpstr>PowerPoint 簡報</vt:lpstr>
      <vt:lpstr>PowerPoint 簡報</vt:lpstr>
      <vt:lpstr>PowerPoint 簡報</vt:lpstr>
      <vt:lpstr>善用網路上的資源認識科系</vt:lpstr>
      <vt:lpstr>善用網路上的資源認識科系</vt:lpstr>
      <vt:lpstr>善用網路上的資源認識科系</vt:lpstr>
      <vt:lpstr>善用網路上的資源認識科系</vt:lpstr>
      <vt:lpstr>各校選填志願數的限制</vt:lpstr>
      <vt:lpstr>PowerPoint 簡報</vt:lpstr>
      <vt:lpstr>PowerPoint 簡報</vt:lpstr>
      <vt:lpstr>PowerPoint 簡報</vt:lpstr>
      <vt:lpstr>最後問問你自己…</vt:lpstr>
      <vt:lpstr>給同學們的提醒</vt:lpstr>
      <vt:lpstr>PowerPoint 簡報</vt:lpstr>
      <vt:lpstr>個人申請相關期程</vt:lpstr>
      <vt:lpstr>Thanks!</vt:lpstr>
      <vt:lpstr>PowerPoint 簡報</vt:lpstr>
      <vt:lpstr>繁星推薦－校排百分比規定110學年</vt:lpstr>
      <vt:lpstr>PowerPoint 簡報</vt:lpstr>
      <vt:lpstr>PowerPoint 簡報</vt:lpstr>
      <vt:lpstr>PowerPoint 簡報</vt:lpstr>
      <vt:lpstr>舉例</vt:lpstr>
      <vt:lpstr>PowerPoint 簡報</vt:lpstr>
      <vt:lpstr>PowerPoint 簡報</vt:lpstr>
      <vt:lpstr>PowerPoint 簡報</vt:lpstr>
      <vt:lpstr>PowerPoint 簡報</vt:lpstr>
      <vt:lpstr>繁星推薦序優劣勢</vt:lpstr>
      <vt:lpstr>3/3撕榜前…</vt:lpstr>
      <vt:lpstr>3/3撕榜當下</vt:lpstr>
      <vt:lpstr>3/3撕榜之後</vt:lpstr>
      <vt:lpstr>PowerPoint 簡報</vt:lpstr>
      <vt:lpstr>錄取者，無論是否放棄，都不能參加個人申請(含科大)</vt:lpstr>
      <vt:lpstr>Thanks!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107學年度 高一導師暨新進教師研習</dc:title>
  <dc:creator>user</dc:creator>
  <cp:lastModifiedBy>user</cp:lastModifiedBy>
  <cp:revision>268</cp:revision>
  <cp:lastPrinted>2019-03-04T09:57:29Z</cp:lastPrinted>
  <dcterms:modified xsi:type="dcterms:W3CDTF">2021-02-26T06:04:44Z</dcterms:modified>
</cp:coreProperties>
</file>